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9"/>
  </p:notesMasterIdLst>
  <p:sldIdLst>
    <p:sldId id="527" r:id="rId2"/>
    <p:sldId id="526" r:id="rId3"/>
    <p:sldId id="315" r:id="rId4"/>
    <p:sldId id="317" r:id="rId5"/>
    <p:sldId id="475" r:id="rId6"/>
    <p:sldId id="318" r:id="rId7"/>
    <p:sldId id="327" r:id="rId8"/>
    <p:sldId id="476" r:id="rId9"/>
    <p:sldId id="391" r:id="rId10"/>
    <p:sldId id="319" r:id="rId11"/>
    <p:sldId id="432" r:id="rId12"/>
    <p:sldId id="433" r:id="rId13"/>
    <p:sldId id="434" r:id="rId14"/>
    <p:sldId id="435" r:id="rId15"/>
    <p:sldId id="436" r:id="rId16"/>
    <p:sldId id="402" r:id="rId17"/>
    <p:sldId id="403" r:id="rId18"/>
    <p:sldId id="404" r:id="rId19"/>
    <p:sldId id="408" r:id="rId20"/>
    <p:sldId id="407" r:id="rId21"/>
    <p:sldId id="392" r:id="rId22"/>
    <p:sldId id="322" r:id="rId23"/>
    <p:sldId id="334" r:id="rId24"/>
    <p:sldId id="335" r:id="rId25"/>
    <p:sldId id="336" r:id="rId26"/>
    <p:sldId id="495" r:id="rId27"/>
    <p:sldId id="496" r:id="rId28"/>
    <p:sldId id="393" r:id="rId29"/>
    <p:sldId id="394" r:id="rId30"/>
    <p:sldId id="395" r:id="rId31"/>
    <p:sldId id="396" r:id="rId32"/>
    <p:sldId id="397" r:id="rId33"/>
    <p:sldId id="398" r:id="rId34"/>
    <p:sldId id="399" r:id="rId35"/>
    <p:sldId id="400" r:id="rId36"/>
    <p:sldId id="401" r:id="rId37"/>
    <p:sldId id="458" r:id="rId38"/>
    <p:sldId id="459" r:id="rId39"/>
    <p:sldId id="460" r:id="rId40"/>
    <p:sldId id="312" r:id="rId41"/>
    <p:sldId id="478" r:id="rId42"/>
    <p:sldId id="479" r:id="rId43"/>
    <p:sldId id="439" r:id="rId44"/>
    <p:sldId id="441" r:id="rId45"/>
    <p:sldId id="440" r:id="rId46"/>
    <p:sldId id="442" r:id="rId47"/>
    <p:sldId id="494" r:id="rId48"/>
    <p:sldId id="343" r:id="rId49"/>
    <p:sldId id="481" r:id="rId50"/>
    <p:sldId id="482" r:id="rId51"/>
    <p:sldId id="483" r:id="rId52"/>
    <p:sldId id="484" r:id="rId53"/>
    <p:sldId id="485" r:id="rId54"/>
    <p:sldId id="486" r:id="rId55"/>
    <p:sldId id="487" r:id="rId56"/>
    <p:sldId id="523" r:id="rId57"/>
    <p:sldId id="480" r:id="rId58"/>
    <p:sldId id="490" r:id="rId59"/>
    <p:sldId id="491" r:id="rId60"/>
    <p:sldId id="488" r:id="rId61"/>
    <p:sldId id="489" r:id="rId62"/>
    <p:sldId id="492" r:id="rId63"/>
    <p:sldId id="341" r:id="rId64"/>
    <p:sldId id="339" r:id="rId65"/>
    <p:sldId id="493" r:id="rId66"/>
    <p:sldId id="342" r:id="rId67"/>
    <p:sldId id="350" r:id="rId68"/>
    <p:sldId id="351" r:id="rId69"/>
    <p:sldId id="353" r:id="rId70"/>
    <p:sldId id="413" r:id="rId71"/>
    <p:sldId id="414" r:id="rId72"/>
    <p:sldId id="415" r:id="rId73"/>
    <p:sldId id="416" r:id="rId74"/>
    <p:sldId id="417" r:id="rId75"/>
    <p:sldId id="418" r:id="rId76"/>
    <p:sldId id="360" r:id="rId77"/>
    <p:sldId id="521" r:id="rId78"/>
    <p:sldId id="522" r:id="rId79"/>
    <p:sldId id="354" r:id="rId80"/>
    <p:sldId id="355" r:id="rId81"/>
    <p:sldId id="356" r:id="rId82"/>
    <p:sldId id="524" r:id="rId83"/>
    <p:sldId id="358" r:id="rId84"/>
    <p:sldId id="444" r:id="rId85"/>
    <p:sldId id="445" r:id="rId86"/>
    <p:sldId id="446" r:id="rId87"/>
    <p:sldId id="447" r:id="rId88"/>
    <p:sldId id="448" r:id="rId89"/>
    <p:sldId id="361" r:id="rId90"/>
    <p:sldId id="362" r:id="rId91"/>
    <p:sldId id="364" r:id="rId92"/>
    <p:sldId id="365" r:id="rId93"/>
    <p:sldId id="366" r:id="rId94"/>
    <p:sldId id="450" r:id="rId95"/>
    <p:sldId id="367" r:id="rId96"/>
    <p:sldId id="368" r:id="rId97"/>
    <p:sldId id="369" r:id="rId98"/>
    <p:sldId id="370" r:id="rId99"/>
    <p:sldId id="372" r:id="rId100"/>
    <p:sldId id="373" r:id="rId101"/>
    <p:sldId id="374" r:id="rId102"/>
    <p:sldId id="377" r:id="rId103"/>
    <p:sldId id="525" r:id="rId104"/>
    <p:sldId id="499" r:id="rId105"/>
    <p:sldId id="464" r:id="rId106"/>
    <p:sldId id="465" r:id="rId107"/>
    <p:sldId id="466" r:id="rId108"/>
    <p:sldId id="467" r:id="rId109"/>
    <p:sldId id="503" r:id="rId110"/>
    <p:sldId id="504" r:id="rId111"/>
    <p:sldId id="505" r:id="rId112"/>
    <p:sldId id="506" r:id="rId113"/>
    <p:sldId id="507" r:id="rId114"/>
    <p:sldId id="508" r:id="rId115"/>
    <p:sldId id="509" r:id="rId116"/>
    <p:sldId id="510" r:id="rId117"/>
    <p:sldId id="511" r:id="rId118"/>
    <p:sldId id="512" r:id="rId119"/>
    <p:sldId id="513" r:id="rId120"/>
    <p:sldId id="514" r:id="rId121"/>
    <p:sldId id="515" r:id="rId122"/>
    <p:sldId id="516" r:id="rId123"/>
    <p:sldId id="517" r:id="rId124"/>
    <p:sldId id="518" r:id="rId125"/>
    <p:sldId id="519" r:id="rId126"/>
    <p:sldId id="313" r:id="rId127"/>
    <p:sldId id="379" r:id="rId128"/>
    <p:sldId id="383" r:id="rId129"/>
    <p:sldId id="381" r:id="rId130"/>
    <p:sldId id="380" r:id="rId131"/>
    <p:sldId id="382" r:id="rId132"/>
    <p:sldId id="384" r:id="rId133"/>
    <p:sldId id="385" r:id="rId134"/>
    <p:sldId id="386" r:id="rId135"/>
    <p:sldId id="387" r:id="rId136"/>
    <p:sldId id="388" r:id="rId137"/>
    <p:sldId id="454" r:id="rId138"/>
    <p:sldId id="452" r:id="rId139"/>
    <p:sldId id="451" r:id="rId140"/>
    <p:sldId id="453" r:id="rId141"/>
    <p:sldId id="455" r:id="rId142"/>
    <p:sldId id="430" r:id="rId143"/>
    <p:sldId id="431" r:id="rId144"/>
    <p:sldId id="456" r:id="rId145"/>
    <p:sldId id="501" r:id="rId146"/>
    <p:sldId id="500" r:id="rId147"/>
    <p:sldId id="502" r:id="rId14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10000"/>
      </a:lnSpc>
      <a:spcBef>
        <a:spcPts val="0"/>
      </a:spcBef>
      <a:spcAft>
        <a:spcPts val="0"/>
      </a:spcAft>
      <a:buClrTx/>
      <a:buSzTx/>
      <a:buFontTx/>
      <a:buNone/>
      <a:tabLst/>
      <a:defRPr kumimoji="0"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defRPr>
    </a:lvl1pPr>
    <a:lvl2pPr marL="0" marR="0" indent="0" algn="l" defTabSz="825500" rtl="0" fontAlgn="auto" latinLnBrk="0" hangingPunct="0">
      <a:lnSpc>
        <a:spcPct val="110000"/>
      </a:lnSpc>
      <a:spcBef>
        <a:spcPts val="0"/>
      </a:spcBef>
      <a:spcAft>
        <a:spcPts val="0"/>
      </a:spcAft>
      <a:buClrTx/>
      <a:buSzTx/>
      <a:buFontTx/>
      <a:buNone/>
      <a:tabLst/>
      <a:defRPr kumimoji="0"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defRPr>
    </a:lvl2pPr>
    <a:lvl3pPr marL="0" marR="0" indent="0" algn="l" defTabSz="825500" rtl="0" fontAlgn="auto" latinLnBrk="0" hangingPunct="0">
      <a:lnSpc>
        <a:spcPct val="110000"/>
      </a:lnSpc>
      <a:spcBef>
        <a:spcPts val="0"/>
      </a:spcBef>
      <a:spcAft>
        <a:spcPts val="0"/>
      </a:spcAft>
      <a:buClrTx/>
      <a:buSzTx/>
      <a:buFontTx/>
      <a:buNone/>
      <a:tabLst/>
      <a:defRPr kumimoji="0"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defRPr>
    </a:lvl3pPr>
    <a:lvl4pPr marL="0" marR="0" indent="0" algn="l" defTabSz="825500" rtl="0" fontAlgn="auto" latinLnBrk="0" hangingPunct="0">
      <a:lnSpc>
        <a:spcPct val="110000"/>
      </a:lnSpc>
      <a:spcBef>
        <a:spcPts val="0"/>
      </a:spcBef>
      <a:spcAft>
        <a:spcPts val="0"/>
      </a:spcAft>
      <a:buClrTx/>
      <a:buSzTx/>
      <a:buFontTx/>
      <a:buNone/>
      <a:tabLst/>
      <a:defRPr kumimoji="0"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defRPr>
    </a:lvl4pPr>
    <a:lvl5pPr marL="0" marR="0" indent="0" algn="l" defTabSz="825500" rtl="0" fontAlgn="auto" latinLnBrk="0" hangingPunct="0">
      <a:lnSpc>
        <a:spcPct val="110000"/>
      </a:lnSpc>
      <a:spcBef>
        <a:spcPts val="0"/>
      </a:spcBef>
      <a:spcAft>
        <a:spcPts val="0"/>
      </a:spcAft>
      <a:buClrTx/>
      <a:buSzTx/>
      <a:buFontTx/>
      <a:buNone/>
      <a:tabLst/>
      <a:defRPr kumimoji="0"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defRPr>
    </a:lvl5pPr>
    <a:lvl6pPr marL="0" marR="0" indent="0" algn="l" defTabSz="825500" rtl="0" fontAlgn="auto" latinLnBrk="0" hangingPunct="0">
      <a:lnSpc>
        <a:spcPct val="110000"/>
      </a:lnSpc>
      <a:spcBef>
        <a:spcPts val="0"/>
      </a:spcBef>
      <a:spcAft>
        <a:spcPts val="0"/>
      </a:spcAft>
      <a:buClrTx/>
      <a:buSzTx/>
      <a:buFontTx/>
      <a:buNone/>
      <a:tabLst/>
      <a:defRPr kumimoji="0"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defRPr>
    </a:lvl6pPr>
    <a:lvl7pPr marL="0" marR="0" indent="0" algn="l" defTabSz="825500" rtl="0" fontAlgn="auto" latinLnBrk="0" hangingPunct="0">
      <a:lnSpc>
        <a:spcPct val="110000"/>
      </a:lnSpc>
      <a:spcBef>
        <a:spcPts val="0"/>
      </a:spcBef>
      <a:spcAft>
        <a:spcPts val="0"/>
      </a:spcAft>
      <a:buClrTx/>
      <a:buSzTx/>
      <a:buFontTx/>
      <a:buNone/>
      <a:tabLst/>
      <a:defRPr kumimoji="0"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defRPr>
    </a:lvl7pPr>
    <a:lvl8pPr marL="0" marR="0" indent="0" algn="l" defTabSz="825500" rtl="0" fontAlgn="auto" latinLnBrk="0" hangingPunct="0">
      <a:lnSpc>
        <a:spcPct val="110000"/>
      </a:lnSpc>
      <a:spcBef>
        <a:spcPts val="0"/>
      </a:spcBef>
      <a:spcAft>
        <a:spcPts val="0"/>
      </a:spcAft>
      <a:buClrTx/>
      <a:buSzTx/>
      <a:buFontTx/>
      <a:buNone/>
      <a:tabLst/>
      <a:defRPr kumimoji="0"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defRPr>
    </a:lvl8pPr>
    <a:lvl9pPr marL="0" marR="0" indent="0" algn="l" defTabSz="825500" rtl="0" fontAlgn="auto" latinLnBrk="0" hangingPunct="0">
      <a:lnSpc>
        <a:spcPct val="110000"/>
      </a:lnSpc>
      <a:spcBef>
        <a:spcPts val="0"/>
      </a:spcBef>
      <a:spcAft>
        <a:spcPts val="0"/>
      </a:spcAft>
      <a:buClrTx/>
      <a:buSzTx/>
      <a:buFontTx/>
      <a:buNone/>
      <a:tabLst/>
      <a:defRPr kumimoji="0"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2FF"/>
    <a:srgbClr val="4B6EA9"/>
    <a:srgbClr val="A5D6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n" i="on">
        <a:fontRef idx="minor">
          <a:schemeClr val="accent4">
            <a:hueOff val="2021612"/>
            <a:satOff val="-86562"/>
            <a:lumOff val="52470"/>
          </a:schemeClr>
        </a:fontRef>
        <a:schemeClr val="accent4">
          <a:hueOff val="2021612"/>
          <a:satOff val="-86562"/>
          <a:lumOff val="52470"/>
        </a:schemeClr>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D2E8"/>
          </a:solidFill>
        </a:fill>
      </a:tcStyle>
    </a:wholeTbl>
    <a:band2H>
      <a:tcTxStyle/>
      <a:tcStyle>
        <a:tcBdr/>
        <a:fill>
          <a:solidFill>
            <a:srgbClr val="E6EAF4"/>
          </a:solidFill>
        </a:fill>
      </a:tcStyle>
    </a:band2H>
    <a:firstCol>
      <a:tcTxStyle b="on" i="on">
        <a:fontRef idx="minor">
          <a:srgbClr val="FFFFFF"/>
        </a:fontRef>
        <a:srgbClr val="FFFFFF"/>
      </a:tcTxStyle>
      <a:tcStyle>
        <a:tcBdr>
          <a:left>
            <a:ln w="12700" cap="flat">
              <a:solidFill>
                <a:srgbClr val="FFFFFF"/>
              </a:solidFill>
              <a:prstDash val="solid"/>
              <a:bevel/>
            </a:ln>
          </a:left>
          <a:right>
            <a:ln w="381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61" autoAdjust="0"/>
    <p:restoredTop sz="94444" autoAdjust="0"/>
  </p:normalViewPr>
  <p:slideViewPr>
    <p:cSldViewPr snapToGrid="0" snapToObjects="1">
      <p:cViewPr varScale="1">
        <p:scale>
          <a:sx n="52" d="100"/>
          <a:sy n="52" d="100"/>
        </p:scale>
        <p:origin x="920" y="232"/>
      </p:cViewPr>
      <p:guideLst>
        <p:guide orient="horz" pos="4320"/>
        <p:guide pos="7680"/>
      </p:guideLst>
    </p:cSldViewPr>
  </p:slideViewPr>
  <p:outlineViewPr>
    <p:cViewPr>
      <p:scale>
        <a:sx n="33" d="100"/>
        <a:sy n="33" d="100"/>
      </p:scale>
      <p:origin x="0" y="-7596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xfrm>
            <a:off x="1143000" y="685800"/>
            <a:ext cx="4572000" cy="3429000"/>
          </a:xfrm>
          <a:prstGeom prst="rect">
            <a:avLst/>
          </a:prstGeom>
        </p:spPr>
        <p:txBody>
          <a:bodyPr/>
          <a:lstStyle/>
          <a:p>
            <a:endParaRPr/>
          </a:p>
        </p:txBody>
      </p:sp>
      <p:sp>
        <p:nvSpPr>
          <p:cNvPr id="855" name="Shape 85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677281576"/>
      </p:ext>
    </p:extLst>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deep-learning</a:t>
            </a:r>
          </a:p>
        </p:txBody>
      </p:sp>
    </p:spTree>
    <p:extLst>
      <p:ext uri="{BB962C8B-B14F-4D97-AF65-F5344CB8AC3E}">
        <p14:creationId xmlns:p14="http://schemas.microsoft.com/office/powerpoint/2010/main" val="3800051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include sigmoid</a:t>
            </a:r>
            <a:r>
              <a:rPr lang="en-US" baseline="0" dirty="0"/>
              <a:t> / bias.</a:t>
            </a:r>
            <a:endParaRPr lang="en-US" dirty="0"/>
          </a:p>
        </p:txBody>
      </p:sp>
    </p:spTree>
    <p:extLst>
      <p:ext uri="{BB962C8B-B14F-4D97-AF65-F5344CB8AC3E}">
        <p14:creationId xmlns:p14="http://schemas.microsoft.com/office/powerpoint/2010/main" val="1163422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include sigmoid</a:t>
            </a:r>
            <a:r>
              <a:rPr lang="en-US" baseline="0" dirty="0"/>
              <a:t> / bias.</a:t>
            </a:r>
          </a:p>
          <a:p>
            <a:endParaRPr lang="en-US" baseline="0" dirty="0"/>
          </a:p>
          <a:p>
            <a:r>
              <a:rPr lang="en-US" baseline="0" dirty="0"/>
              <a:t>add + / - on each sides</a:t>
            </a:r>
            <a:endParaRPr lang="en-US" dirty="0"/>
          </a:p>
        </p:txBody>
      </p:sp>
    </p:spTree>
    <p:extLst>
      <p:ext uri="{BB962C8B-B14F-4D97-AF65-F5344CB8AC3E}">
        <p14:creationId xmlns:p14="http://schemas.microsoft.com/office/powerpoint/2010/main" val="2109716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include sigmoid</a:t>
            </a:r>
            <a:r>
              <a:rPr lang="en-US" baseline="0" dirty="0"/>
              <a:t> / bias.</a:t>
            </a:r>
            <a:endParaRPr lang="en-US" dirty="0"/>
          </a:p>
        </p:txBody>
      </p:sp>
    </p:spTree>
    <p:extLst>
      <p:ext uri="{BB962C8B-B14F-4D97-AF65-F5344CB8AC3E}">
        <p14:creationId xmlns:p14="http://schemas.microsoft.com/office/powerpoint/2010/main" val="1931041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a:t>
            </a:r>
            <a:r>
              <a:rPr lang="en-US" baseline="0" dirty="0"/>
              <a:t> why we want to do this</a:t>
            </a:r>
          </a:p>
          <a:p>
            <a:endParaRPr lang="en-US" baseline="0" dirty="0"/>
          </a:p>
          <a:p>
            <a:r>
              <a:rPr lang="en-US" baseline="0" dirty="0"/>
              <a:t>Add an example</a:t>
            </a:r>
            <a:endParaRPr lang="en-US" dirty="0"/>
          </a:p>
        </p:txBody>
      </p:sp>
    </p:spTree>
    <p:extLst>
      <p:ext uri="{BB962C8B-B14F-4D97-AF65-F5344CB8AC3E}">
        <p14:creationId xmlns:p14="http://schemas.microsoft.com/office/powerpoint/2010/main" val="1892494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include sigmoid</a:t>
            </a:r>
            <a:r>
              <a:rPr lang="en-US" baseline="0" dirty="0"/>
              <a:t> / bias.</a:t>
            </a:r>
            <a:endParaRPr lang="en-US" dirty="0"/>
          </a:p>
        </p:txBody>
      </p:sp>
    </p:spTree>
    <p:extLst>
      <p:ext uri="{BB962C8B-B14F-4D97-AF65-F5344CB8AC3E}">
        <p14:creationId xmlns:p14="http://schemas.microsoft.com/office/powerpoint/2010/main" val="1318683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include sigmoid</a:t>
            </a:r>
            <a:r>
              <a:rPr lang="en-US" baseline="0" dirty="0"/>
              <a:t> / bias.</a:t>
            </a:r>
            <a:endParaRPr lang="en-US" dirty="0"/>
          </a:p>
        </p:txBody>
      </p:sp>
    </p:spTree>
    <p:extLst>
      <p:ext uri="{BB962C8B-B14F-4D97-AF65-F5344CB8AC3E}">
        <p14:creationId xmlns:p14="http://schemas.microsoft.com/office/powerpoint/2010/main" val="2056584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put two plusses</a:t>
            </a:r>
          </a:p>
        </p:txBody>
      </p:sp>
    </p:spTree>
    <p:extLst>
      <p:ext uri="{BB962C8B-B14F-4D97-AF65-F5344CB8AC3E}">
        <p14:creationId xmlns:p14="http://schemas.microsoft.com/office/powerpoint/2010/main" val="45035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include sigmoid</a:t>
            </a:r>
            <a:r>
              <a:rPr lang="en-US" baseline="0" dirty="0"/>
              <a:t> / bias.</a:t>
            </a:r>
            <a:endParaRPr lang="en-US" dirty="0"/>
          </a:p>
        </p:txBody>
      </p:sp>
    </p:spTree>
    <p:extLst>
      <p:ext uri="{BB962C8B-B14F-4D97-AF65-F5344CB8AC3E}">
        <p14:creationId xmlns:p14="http://schemas.microsoft.com/office/powerpoint/2010/main" val="1914958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GPUS ! with orders of magnitude for</a:t>
            </a:r>
            <a:r>
              <a:rPr lang="en-US" baseline="0" dirty="0"/>
              <a:t> speedup</a:t>
            </a:r>
            <a:endParaRPr lang="en-US" dirty="0"/>
          </a:p>
        </p:txBody>
      </p:sp>
    </p:spTree>
    <p:extLst>
      <p:ext uri="{BB962C8B-B14F-4D97-AF65-F5344CB8AC3E}">
        <p14:creationId xmlns:p14="http://schemas.microsoft.com/office/powerpoint/2010/main" val="1890236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GPUS ! with orders of magnitude for</a:t>
            </a:r>
            <a:r>
              <a:rPr lang="en-US" baseline="0" dirty="0"/>
              <a:t> speedup</a:t>
            </a:r>
            <a:endParaRPr lang="en-US" dirty="0"/>
          </a:p>
        </p:txBody>
      </p:sp>
    </p:spTree>
    <p:extLst>
      <p:ext uri="{BB962C8B-B14F-4D97-AF65-F5344CB8AC3E}">
        <p14:creationId xmlns:p14="http://schemas.microsoft.com/office/powerpoint/2010/main" val="1415777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network instead</a:t>
            </a:r>
            <a:r>
              <a:rPr lang="en-US" baseline="0" dirty="0"/>
              <a:t> of arrow,</a:t>
            </a:r>
          </a:p>
          <a:p>
            <a:r>
              <a:rPr lang="en-US" baseline="0" dirty="0"/>
              <a:t>mention datasets, lots of data</a:t>
            </a:r>
            <a:endParaRPr lang="en-US" dirty="0"/>
          </a:p>
        </p:txBody>
      </p:sp>
    </p:spTree>
    <p:extLst>
      <p:ext uri="{BB962C8B-B14F-4D97-AF65-F5344CB8AC3E}">
        <p14:creationId xmlns:p14="http://schemas.microsoft.com/office/powerpoint/2010/main" val="48910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GPUS ! with orders of magnitude for</a:t>
            </a:r>
            <a:r>
              <a:rPr lang="en-US" baseline="0" dirty="0"/>
              <a:t> speedup</a:t>
            </a:r>
            <a:endParaRPr lang="en-US" dirty="0"/>
          </a:p>
        </p:txBody>
      </p:sp>
    </p:spTree>
    <p:extLst>
      <p:ext uri="{BB962C8B-B14F-4D97-AF65-F5344CB8AC3E}">
        <p14:creationId xmlns:p14="http://schemas.microsoft.com/office/powerpoint/2010/main" val="33504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maybe add images ??</a:t>
            </a:r>
          </a:p>
        </p:txBody>
      </p:sp>
    </p:spTree>
    <p:extLst>
      <p:ext uri="{BB962C8B-B14F-4D97-AF65-F5344CB8AC3E}">
        <p14:creationId xmlns:p14="http://schemas.microsoft.com/office/powerpoint/2010/main" val="953113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that introduce what a</a:t>
            </a:r>
            <a:r>
              <a:rPr lang="en-US" baseline="0" dirty="0"/>
              <a:t> dataset is. Introduce why we need learning.</a:t>
            </a:r>
          </a:p>
          <a:p>
            <a:endParaRPr lang="en-US" baseline="0" dirty="0"/>
          </a:p>
          <a:p>
            <a:r>
              <a:rPr lang="en-US" baseline="0" dirty="0"/>
              <a:t>Introduce that the output of a neural net is a decision function</a:t>
            </a:r>
            <a:endParaRPr lang="en-US" dirty="0"/>
          </a:p>
        </p:txBody>
      </p:sp>
    </p:spTree>
    <p:extLst>
      <p:ext uri="{BB962C8B-B14F-4D97-AF65-F5344CB8AC3E}">
        <p14:creationId xmlns:p14="http://schemas.microsoft.com/office/powerpoint/2010/main" val="489885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that introduce what a</a:t>
            </a:r>
            <a:r>
              <a:rPr lang="en-US" baseline="0" dirty="0"/>
              <a:t> dataset is. Introduce why we need learning.</a:t>
            </a:r>
          </a:p>
          <a:p>
            <a:endParaRPr lang="en-US" baseline="0" dirty="0"/>
          </a:p>
          <a:p>
            <a:r>
              <a:rPr lang="en-US" baseline="0" dirty="0"/>
              <a:t>Introduce that the output of a neural net is a decision function</a:t>
            </a:r>
            <a:endParaRPr lang="en-US" dirty="0"/>
          </a:p>
        </p:txBody>
      </p:sp>
    </p:spTree>
    <p:extLst>
      <p:ext uri="{BB962C8B-B14F-4D97-AF65-F5344CB8AC3E}">
        <p14:creationId xmlns:p14="http://schemas.microsoft.com/office/powerpoint/2010/main" val="1513704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split into two slides, move before</a:t>
            </a:r>
            <a:r>
              <a:rPr lang="en-US" baseline="0" dirty="0"/>
              <a:t> examples with + and minus, mention multi class, be clear on why L2</a:t>
            </a:r>
            <a:endParaRPr lang="en-US" dirty="0"/>
          </a:p>
        </p:txBody>
      </p:sp>
    </p:spTree>
    <p:extLst>
      <p:ext uri="{BB962C8B-B14F-4D97-AF65-F5344CB8AC3E}">
        <p14:creationId xmlns:p14="http://schemas.microsoft.com/office/powerpoint/2010/main" val="2072103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split into two slides, move before</a:t>
            </a:r>
            <a:r>
              <a:rPr lang="en-US" baseline="0" dirty="0"/>
              <a:t> examples with + and minus, mention multi class, be clear on why L2</a:t>
            </a:r>
            <a:endParaRPr lang="en-US" dirty="0"/>
          </a:p>
        </p:txBody>
      </p:sp>
    </p:spTree>
    <p:extLst>
      <p:ext uri="{BB962C8B-B14F-4D97-AF65-F5344CB8AC3E}">
        <p14:creationId xmlns:p14="http://schemas.microsoft.com/office/powerpoint/2010/main" val="19270340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6837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introduce theta before</a:t>
            </a:r>
          </a:p>
          <a:p>
            <a:endParaRPr lang="en-US" dirty="0"/>
          </a:p>
          <a:p>
            <a:r>
              <a:rPr lang="en-US" dirty="0"/>
              <a:t>illustrate </a:t>
            </a:r>
            <a:r>
              <a:rPr lang="en-US" dirty="0" err="1"/>
              <a:t>x_i</a:t>
            </a:r>
            <a:r>
              <a:rPr lang="en-US" dirty="0"/>
              <a:t>, </a:t>
            </a:r>
            <a:r>
              <a:rPr lang="en-US" dirty="0" err="1"/>
              <a:t>y_i</a:t>
            </a:r>
            <a:endParaRPr lang="en-US" dirty="0"/>
          </a:p>
          <a:p>
            <a:endParaRPr lang="en-US" dirty="0"/>
          </a:p>
          <a:p>
            <a:r>
              <a:rPr lang="en-US" dirty="0"/>
              <a:t>Insist</a:t>
            </a:r>
            <a:r>
              <a:rPr lang="en-US" baseline="0" dirty="0"/>
              <a:t> on min</a:t>
            </a:r>
          </a:p>
          <a:p>
            <a:endParaRPr lang="en-US" baseline="0" dirty="0"/>
          </a:p>
          <a:p>
            <a:r>
              <a:rPr lang="en-US" baseline="0" dirty="0"/>
              <a:t>Add loss that goes down</a:t>
            </a:r>
          </a:p>
          <a:p>
            <a:endParaRPr lang="en-US" baseline="0" dirty="0"/>
          </a:p>
          <a:p>
            <a:r>
              <a:rPr lang="en-US" baseline="0" dirty="0"/>
              <a:t>use big N</a:t>
            </a:r>
            <a:endParaRPr lang="en-US" dirty="0"/>
          </a:p>
        </p:txBody>
      </p:sp>
    </p:spTree>
    <p:extLst>
      <p:ext uri="{BB962C8B-B14F-4D97-AF65-F5344CB8AC3E}">
        <p14:creationId xmlns:p14="http://schemas.microsoft.com/office/powerpoint/2010/main" val="7046457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that introduce what a</a:t>
            </a:r>
            <a:r>
              <a:rPr lang="en-US" baseline="0" dirty="0"/>
              <a:t> dataset is. Introduce why we need learning.</a:t>
            </a:r>
          </a:p>
          <a:p>
            <a:endParaRPr lang="en-US" baseline="0" dirty="0"/>
          </a:p>
          <a:p>
            <a:r>
              <a:rPr lang="en-US" baseline="0" dirty="0"/>
              <a:t>Introduce that the output of a neural net is a decision function</a:t>
            </a:r>
            <a:endParaRPr lang="en-US" dirty="0"/>
          </a:p>
        </p:txBody>
      </p:sp>
    </p:spTree>
    <p:extLst>
      <p:ext uri="{BB962C8B-B14F-4D97-AF65-F5344CB8AC3E}">
        <p14:creationId xmlns:p14="http://schemas.microsoft.com/office/powerpoint/2010/main" val="144586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that introduce what a</a:t>
            </a:r>
            <a:r>
              <a:rPr lang="en-US" baseline="0" dirty="0"/>
              <a:t> dataset is. Introduce why we need learning.</a:t>
            </a:r>
          </a:p>
          <a:p>
            <a:endParaRPr lang="en-US" baseline="0" dirty="0"/>
          </a:p>
          <a:p>
            <a:r>
              <a:rPr lang="en-US" baseline="0" dirty="0"/>
              <a:t>Introduce that the output of a neural net is a decision function</a:t>
            </a:r>
            <a:endParaRPr lang="en-US" dirty="0"/>
          </a:p>
        </p:txBody>
      </p:sp>
    </p:spTree>
    <p:extLst>
      <p:ext uri="{BB962C8B-B14F-4D97-AF65-F5344CB8AC3E}">
        <p14:creationId xmlns:p14="http://schemas.microsoft.com/office/powerpoint/2010/main" val="106722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2379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that introduce what a</a:t>
            </a:r>
            <a:r>
              <a:rPr lang="en-US" baseline="0" dirty="0"/>
              <a:t> dataset is. Introduce why we need learning.</a:t>
            </a:r>
          </a:p>
          <a:p>
            <a:endParaRPr lang="en-US" baseline="0" dirty="0"/>
          </a:p>
          <a:p>
            <a:r>
              <a:rPr lang="en-US" baseline="0" dirty="0"/>
              <a:t>Introduce that the output of a neural net is a decision function</a:t>
            </a:r>
            <a:endParaRPr lang="en-US" dirty="0"/>
          </a:p>
        </p:txBody>
      </p:sp>
    </p:spTree>
    <p:extLst>
      <p:ext uri="{BB962C8B-B14F-4D97-AF65-F5344CB8AC3E}">
        <p14:creationId xmlns:p14="http://schemas.microsoft.com/office/powerpoint/2010/main" val="1735695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that introduce what a</a:t>
            </a:r>
            <a:r>
              <a:rPr lang="en-US" baseline="0" dirty="0"/>
              <a:t> dataset is. Introduce why we need learning.</a:t>
            </a:r>
          </a:p>
          <a:p>
            <a:endParaRPr lang="en-US" baseline="0" dirty="0"/>
          </a:p>
          <a:p>
            <a:r>
              <a:rPr lang="en-US" baseline="0" dirty="0"/>
              <a:t>Introduce that the output of a neural net is a decision function</a:t>
            </a:r>
            <a:endParaRPr lang="en-US" dirty="0"/>
          </a:p>
        </p:txBody>
      </p:sp>
    </p:spTree>
    <p:extLst>
      <p:ext uri="{BB962C8B-B14F-4D97-AF65-F5344CB8AC3E}">
        <p14:creationId xmlns:p14="http://schemas.microsoft.com/office/powerpoint/2010/main" val="15234554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that introduce what a</a:t>
            </a:r>
            <a:r>
              <a:rPr lang="en-US" baseline="0" dirty="0"/>
              <a:t> dataset is. Introduce why we need learning.</a:t>
            </a:r>
          </a:p>
          <a:p>
            <a:endParaRPr lang="en-US" baseline="0" dirty="0"/>
          </a:p>
          <a:p>
            <a:r>
              <a:rPr lang="en-US" baseline="0" dirty="0"/>
              <a:t>Introduce that the output of a neural net is a decision function</a:t>
            </a:r>
            <a:endParaRPr lang="en-US" dirty="0"/>
          </a:p>
        </p:txBody>
      </p:sp>
    </p:spTree>
    <p:extLst>
      <p:ext uri="{BB962C8B-B14F-4D97-AF65-F5344CB8AC3E}">
        <p14:creationId xmlns:p14="http://schemas.microsoft.com/office/powerpoint/2010/main" val="7820800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that introduce what a</a:t>
            </a:r>
            <a:r>
              <a:rPr lang="en-US" baseline="0" dirty="0"/>
              <a:t> dataset is. Introduce why we need learning.</a:t>
            </a:r>
          </a:p>
          <a:p>
            <a:endParaRPr lang="en-US" baseline="0" dirty="0"/>
          </a:p>
          <a:p>
            <a:r>
              <a:rPr lang="en-US" baseline="0" dirty="0"/>
              <a:t>Introduce that the output of a neural net is a decision function</a:t>
            </a:r>
            <a:endParaRPr lang="en-US" dirty="0"/>
          </a:p>
        </p:txBody>
      </p:sp>
    </p:spTree>
    <p:extLst>
      <p:ext uri="{BB962C8B-B14F-4D97-AF65-F5344CB8AC3E}">
        <p14:creationId xmlns:p14="http://schemas.microsoft.com/office/powerpoint/2010/main" val="10754312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a question mark in the space</a:t>
            </a:r>
          </a:p>
        </p:txBody>
      </p:sp>
    </p:spTree>
    <p:extLst>
      <p:ext uri="{BB962C8B-B14F-4D97-AF65-F5344CB8AC3E}">
        <p14:creationId xmlns:p14="http://schemas.microsoft.com/office/powerpoint/2010/main" val="6515274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a question mark in the space</a:t>
            </a:r>
          </a:p>
        </p:txBody>
      </p:sp>
    </p:spTree>
    <p:extLst>
      <p:ext uri="{BB962C8B-B14F-4D97-AF65-F5344CB8AC3E}">
        <p14:creationId xmlns:p14="http://schemas.microsoft.com/office/powerpoint/2010/main" val="811584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70501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a target</a:t>
            </a:r>
          </a:p>
        </p:txBody>
      </p:sp>
    </p:spTree>
    <p:extLst>
      <p:ext uri="{BB962C8B-B14F-4D97-AF65-F5344CB8AC3E}">
        <p14:creationId xmlns:p14="http://schemas.microsoft.com/office/powerpoint/2010/main" val="1303110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 more precise with the gradient, explain what the gradient is</a:t>
            </a:r>
          </a:p>
        </p:txBody>
      </p:sp>
    </p:spTree>
    <p:extLst>
      <p:ext uri="{BB962C8B-B14F-4D97-AF65-F5344CB8AC3E}">
        <p14:creationId xmlns:p14="http://schemas.microsoft.com/office/powerpoint/2010/main" val="15483075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don't use magic</a:t>
            </a:r>
          </a:p>
        </p:txBody>
      </p:sp>
    </p:spTree>
    <p:extLst>
      <p:ext uri="{BB962C8B-B14F-4D97-AF65-F5344CB8AC3E}">
        <p14:creationId xmlns:p14="http://schemas.microsoft.com/office/powerpoint/2010/main" val="1397539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572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don't use magic</a:t>
            </a:r>
          </a:p>
        </p:txBody>
      </p:sp>
    </p:spTree>
    <p:extLst>
      <p:ext uri="{BB962C8B-B14F-4D97-AF65-F5344CB8AC3E}">
        <p14:creationId xmlns:p14="http://schemas.microsoft.com/office/powerpoint/2010/main" val="32146985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write</a:t>
            </a:r>
            <a:r>
              <a:rPr lang="en-US" baseline="0" dirty="0"/>
              <a:t> </a:t>
            </a:r>
            <a:r>
              <a:rPr lang="en-US" dirty="0"/>
              <a:t>learning-rate </a:t>
            </a:r>
          </a:p>
        </p:txBody>
      </p:sp>
    </p:spTree>
    <p:extLst>
      <p:ext uri="{BB962C8B-B14F-4D97-AF65-F5344CB8AC3E}">
        <p14:creationId xmlns:p14="http://schemas.microsoft.com/office/powerpoint/2010/main" val="16753799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maybe people didn't learn</a:t>
            </a:r>
            <a:r>
              <a:rPr lang="en-US" baseline="0" dirty="0"/>
              <a:t> that in high school</a:t>
            </a:r>
          </a:p>
          <a:p>
            <a:endParaRPr lang="en-US" baseline="0" dirty="0"/>
          </a:p>
          <a:p>
            <a:r>
              <a:rPr lang="en-US" baseline="0" dirty="0"/>
              <a:t>chain-rule for everything</a:t>
            </a:r>
            <a:endParaRPr lang="en-US" dirty="0"/>
          </a:p>
        </p:txBody>
      </p:sp>
    </p:spTree>
    <p:extLst>
      <p:ext uri="{BB962C8B-B14F-4D97-AF65-F5344CB8AC3E}">
        <p14:creationId xmlns:p14="http://schemas.microsoft.com/office/powerpoint/2010/main" val="20508816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remove</a:t>
            </a:r>
            <a:r>
              <a:rPr lang="en-US" baseline="0" dirty="0"/>
              <a:t> the 2</a:t>
            </a:r>
            <a:endParaRPr lang="en-US" dirty="0"/>
          </a:p>
        </p:txBody>
      </p:sp>
    </p:spTree>
    <p:extLst>
      <p:ext uri="{BB962C8B-B14F-4D97-AF65-F5344CB8AC3E}">
        <p14:creationId xmlns:p14="http://schemas.microsoft.com/office/powerpoint/2010/main" val="3785814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6202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the dots</a:t>
            </a:r>
          </a:p>
        </p:txBody>
      </p:sp>
    </p:spTree>
    <p:extLst>
      <p:ext uri="{BB962C8B-B14F-4D97-AF65-F5344CB8AC3E}">
        <p14:creationId xmlns:p14="http://schemas.microsoft.com/office/powerpoint/2010/main" val="12635541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transition to fuse SGD</a:t>
            </a:r>
            <a:r>
              <a:rPr lang="en-US" baseline="0" dirty="0"/>
              <a:t> and backward</a:t>
            </a:r>
            <a:endParaRPr lang="en-US" dirty="0"/>
          </a:p>
        </p:txBody>
      </p:sp>
    </p:spTree>
    <p:extLst>
      <p:ext uri="{BB962C8B-B14F-4D97-AF65-F5344CB8AC3E}">
        <p14:creationId xmlns:p14="http://schemas.microsoft.com/office/powerpoint/2010/main" val="18730730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transition to fuse SGD</a:t>
            </a:r>
            <a:r>
              <a:rPr lang="en-US" baseline="0" dirty="0"/>
              <a:t> and backward</a:t>
            </a:r>
            <a:endParaRPr lang="en-US" dirty="0"/>
          </a:p>
        </p:txBody>
      </p:sp>
    </p:spTree>
    <p:extLst>
      <p:ext uri="{BB962C8B-B14F-4D97-AF65-F5344CB8AC3E}">
        <p14:creationId xmlns:p14="http://schemas.microsoft.com/office/powerpoint/2010/main" val="15266644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maybe add images ??</a:t>
            </a:r>
          </a:p>
        </p:txBody>
      </p:sp>
    </p:spTree>
    <p:extLst>
      <p:ext uri="{BB962C8B-B14F-4D97-AF65-F5344CB8AC3E}">
        <p14:creationId xmlns:p14="http://schemas.microsoft.com/office/powerpoint/2010/main" val="16378651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the dots</a:t>
            </a:r>
          </a:p>
        </p:txBody>
      </p:sp>
    </p:spTree>
    <p:extLst>
      <p:ext uri="{BB962C8B-B14F-4D97-AF65-F5344CB8AC3E}">
        <p14:creationId xmlns:p14="http://schemas.microsoft.com/office/powerpoint/2010/main" val="602468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move the examples before</a:t>
            </a:r>
          </a:p>
        </p:txBody>
      </p:sp>
    </p:spTree>
    <p:extLst>
      <p:ext uri="{BB962C8B-B14F-4D97-AF65-F5344CB8AC3E}">
        <p14:creationId xmlns:p14="http://schemas.microsoft.com/office/powerpoint/2010/main" val="5894955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transition to fuse SGD</a:t>
            </a:r>
            <a:r>
              <a:rPr lang="en-US" baseline="0" dirty="0"/>
              <a:t> and backward</a:t>
            </a:r>
            <a:endParaRPr lang="en-US" dirty="0"/>
          </a:p>
        </p:txBody>
      </p:sp>
    </p:spTree>
    <p:extLst>
      <p:ext uri="{BB962C8B-B14F-4D97-AF65-F5344CB8AC3E}">
        <p14:creationId xmlns:p14="http://schemas.microsoft.com/office/powerpoint/2010/main" val="9777536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we've seen so far is supervised learning</a:t>
            </a:r>
          </a:p>
        </p:txBody>
      </p:sp>
    </p:spTree>
    <p:extLst>
      <p:ext uri="{BB962C8B-B14F-4D97-AF65-F5344CB8AC3E}">
        <p14:creationId xmlns:p14="http://schemas.microsoft.com/office/powerpoint/2010/main" val="21054313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maybe add</a:t>
            </a:r>
            <a:r>
              <a:rPr lang="en-US" baseline="0" dirty="0"/>
              <a:t> a slide on </a:t>
            </a:r>
            <a:r>
              <a:rPr lang="en-US" baseline="0" dirty="0" err="1"/>
              <a:t>pytorch</a:t>
            </a:r>
            <a:r>
              <a:rPr lang="en-US" baseline="0" dirty="0"/>
              <a:t>, mention </a:t>
            </a:r>
            <a:r>
              <a:rPr lang="en-US" baseline="0" dirty="0" err="1"/>
              <a:t>autodiff</a:t>
            </a:r>
            <a:endParaRPr lang="en-US" dirty="0"/>
          </a:p>
        </p:txBody>
      </p:sp>
    </p:spTree>
    <p:extLst>
      <p:ext uri="{BB962C8B-B14F-4D97-AF65-F5344CB8AC3E}">
        <p14:creationId xmlns:p14="http://schemas.microsoft.com/office/powerpoint/2010/main" val="14257436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remove the </a:t>
            </a:r>
            <a:r>
              <a:rPr lang="en-US" dirty="0" err="1"/>
              <a:t>relu</a:t>
            </a:r>
            <a:r>
              <a:rPr lang="en-US" dirty="0"/>
              <a:t>,</a:t>
            </a:r>
            <a:r>
              <a:rPr lang="en-US" baseline="0" dirty="0"/>
              <a:t> only define </a:t>
            </a:r>
            <a:r>
              <a:rPr lang="en-US" baseline="0" dirty="0" err="1"/>
              <a:t>nn.Linear</a:t>
            </a:r>
            <a:endParaRPr lang="en-US" dirty="0"/>
          </a:p>
        </p:txBody>
      </p:sp>
    </p:spTree>
    <p:extLst>
      <p:ext uri="{BB962C8B-B14F-4D97-AF65-F5344CB8AC3E}">
        <p14:creationId xmlns:p14="http://schemas.microsoft.com/office/powerpoint/2010/main" val="8677018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transition</a:t>
            </a:r>
          </a:p>
        </p:txBody>
      </p:sp>
    </p:spTree>
    <p:extLst>
      <p:ext uri="{BB962C8B-B14F-4D97-AF65-F5344CB8AC3E}">
        <p14:creationId xmlns:p14="http://schemas.microsoft.com/office/powerpoint/2010/main" val="19750168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Validation, smaller</a:t>
            </a:r>
            <a:r>
              <a:rPr lang="en-US" baseline="0" dirty="0"/>
              <a:t> grid</a:t>
            </a:r>
            <a:endParaRPr lang="en-US" dirty="0"/>
          </a:p>
        </p:txBody>
      </p:sp>
    </p:spTree>
    <p:extLst>
      <p:ext uri="{BB962C8B-B14F-4D97-AF65-F5344CB8AC3E}">
        <p14:creationId xmlns:p14="http://schemas.microsoft.com/office/powerpoint/2010/main" val="520315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careful with language. connected to output of previous layer.</a:t>
            </a:r>
          </a:p>
          <a:p>
            <a:r>
              <a:rPr lang="en-US" dirty="0"/>
              <a:t>use slide</a:t>
            </a:r>
            <a:r>
              <a:rPr lang="en-US" baseline="0" dirty="0"/>
              <a:t> with all connections. add zoom of neuron</a:t>
            </a:r>
            <a:endParaRPr lang="en-US" dirty="0"/>
          </a:p>
        </p:txBody>
      </p:sp>
    </p:spTree>
    <p:extLst>
      <p:ext uri="{BB962C8B-B14F-4D97-AF65-F5344CB8AC3E}">
        <p14:creationId xmlns:p14="http://schemas.microsoft.com/office/powerpoint/2010/main" val="558159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zoom.</a:t>
            </a:r>
          </a:p>
          <a:p>
            <a:endParaRPr lang="en-US" dirty="0"/>
          </a:p>
          <a:p>
            <a:r>
              <a:rPr lang="en-US" dirty="0"/>
              <a:t>Remind</a:t>
            </a:r>
            <a:r>
              <a:rPr lang="en-US" baseline="0" dirty="0"/>
              <a:t> that </a:t>
            </a:r>
            <a:r>
              <a:rPr lang="en-US" baseline="0" dirty="0" err="1"/>
              <a:t>x_i</a:t>
            </a:r>
            <a:r>
              <a:rPr lang="en-US" baseline="0" dirty="0"/>
              <a:t>  can be anything, image / picture.</a:t>
            </a:r>
          </a:p>
          <a:p>
            <a:r>
              <a:rPr lang="en-US" baseline="0" dirty="0"/>
              <a:t>insist on learning a / b</a:t>
            </a:r>
          </a:p>
          <a:p>
            <a:endParaRPr lang="en-US" baseline="0" dirty="0"/>
          </a:p>
          <a:p>
            <a:r>
              <a:rPr lang="en-US" baseline="0" dirty="0"/>
              <a:t>Add dashed line with zero, dashed line going to infinity</a:t>
            </a:r>
          </a:p>
          <a:p>
            <a:endParaRPr lang="en-US" baseline="0" dirty="0"/>
          </a:p>
          <a:p>
            <a:r>
              <a:rPr lang="en-US" baseline="0" dirty="0"/>
              <a:t>Add a slide to say what the inputs are</a:t>
            </a:r>
          </a:p>
          <a:p>
            <a:endParaRPr lang="en-US" baseline="0" dirty="0"/>
          </a:p>
          <a:p>
            <a:r>
              <a:rPr lang="en-US" baseline="0" dirty="0"/>
              <a:t>Mention we need the activation function for complexity or in the XOR</a:t>
            </a:r>
            <a:endParaRPr lang="en-US" dirty="0"/>
          </a:p>
        </p:txBody>
      </p:sp>
    </p:spTree>
    <p:extLst>
      <p:ext uri="{BB962C8B-B14F-4D97-AF65-F5344CB8AC3E}">
        <p14:creationId xmlns:p14="http://schemas.microsoft.com/office/powerpoint/2010/main" val="1563285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include sigmoid</a:t>
            </a:r>
            <a:r>
              <a:rPr lang="en-US" baseline="0" dirty="0"/>
              <a:t> / bias.</a:t>
            </a:r>
            <a:endParaRPr lang="en-US" dirty="0"/>
          </a:p>
        </p:txBody>
      </p:sp>
    </p:spTree>
    <p:extLst>
      <p:ext uri="{BB962C8B-B14F-4D97-AF65-F5344CB8AC3E}">
        <p14:creationId xmlns:p14="http://schemas.microsoft.com/office/powerpoint/2010/main" val="191566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include sigmoid</a:t>
            </a:r>
            <a:r>
              <a:rPr lang="en-US" baseline="0" dirty="0"/>
              <a:t> / bias.</a:t>
            </a:r>
            <a:endParaRPr lang="en-US" dirty="0"/>
          </a:p>
        </p:txBody>
      </p:sp>
    </p:spTree>
    <p:extLst>
      <p:ext uri="{BB962C8B-B14F-4D97-AF65-F5344CB8AC3E}">
        <p14:creationId xmlns:p14="http://schemas.microsoft.com/office/powerpoint/2010/main" val="57352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Interstitial">
    <p:spTree>
      <p:nvGrpSpPr>
        <p:cNvPr id="1" name=""/>
        <p:cNvGrpSpPr/>
        <p:nvPr/>
      </p:nvGrpSpPr>
      <p:grpSpPr>
        <a:xfrm>
          <a:off x="0" y="0"/>
          <a:ext cx="0" cy="0"/>
          <a:chOff x="0" y="0"/>
          <a:chExt cx="0" cy="0"/>
        </a:xfrm>
      </p:grpSpPr>
      <p:sp>
        <p:nvSpPr>
          <p:cNvPr id="301" name="Shape 301"/>
          <p:cNvSpPr>
            <a:spLocks noGrp="1"/>
          </p:cNvSpPr>
          <p:nvPr>
            <p:ph type="pic" idx="13"/>
          </p:nvPr>
        </p:nvSpPr>
        <p:spPr>
          <a:xfrm>
            <a:off x="12043701" y="-1"/>
            <a:ext cx="12349824" cy="13716001"/>
          </a:xfrm>
          <a:prstGeom prst="rect">
            <a:avLst/>
          </a:prstGeom>
        </p:spPr>
        <p:txBody>
          <a:bodyPr lIns="91439" tIns="45719" rIns="91439" bIns="45719">
            <a:noAutofit/>
          </a:bodyPr>
          <a:lstStyle/>
          <a:p>
            <a:endParaRPr/>
          </a:p>
        </p:txBody>
      </p:sp>
      <p:sp>
        <p:nvSpPr>
          <p:cNvPr id="302" name="Shape 302"/>
          <p:cNvSpPr/>
          <p:nvPr/>
        </p:nvSpPr>
        <p:spPr>
          <a:xfrm>
            <a:off x="12025090" y="-81055"/>
            <a:ext cx="12387179" cy="13878110"/>
          </a:xfrm>
          <a:prstGeom prst="rect">
            <a:avLst/>
          </a:prstGeom>
          <a:solidFill>
            <a:srgbClr val="4B6EA9"/>
          </a:solidFill>
          <a:ln w="12700">
            <a:miter lim="400000"/>
          </a:ln>
        </p:spPr>
        <p:txBody>
          <a:bodyPr lIns="71435" tIns="71435" rIns="71435" bIns="71435" anchor="ctr"/>
          <a:lstStyle/>
          <a:p>
            <a:endParaRPr/>
          </a:p>
        </p:txBody>
      </p:sp>
      <p:sp>
        <p:nvSpPr>
          <p:cNvPr id="303" name="Shape 303"/>
          <p:cNvSpPr>
            <a:spLocks noGrp="1"/>
          </p:cNvSpPr>
          <p:nvPr>
            <p:ph type="pic" sz="quarter" idx="14"/>
          </p:nvPr>
        </p:nvSpPr>
        <p:spPr>
          <a:xfrm>
            <a:off x="5116694" y="5459910"/>
            <a:ext cx="1471592" cy="1430477"/>
          </a:xfrm>
          <a:prstGeom prst="rect">
            <a:avLst/>
          </a:prstGeom>
        </p:spPr>
        <p:txBody>
          <a:bodyPr lIns="91439" tIns="45719" rIns="91439" bIns="45719">
            <a:noAutofit/>
          </a:bodyPr>
          <a:lstStyle/>
          <a:p>
            <a:endParaRPr/>
          </a:p>
        </p:txBody>
      </p:sp>
      <p:sp>
        <p:nvSpPr>
          <p:cNvPr id="304" name="Shape 304"/>
          <p:cNvSpPr>
            <a:spLocks noGrp="1"/>
          </p:cNvSpPr>
          <p:nvPr>
            <p:ph type="pic" sz="half" idx="15"/>
          </p:nvPr>
        </p:nvSpPr>
        <p:spPr>
          <a:xfrm>
            <a:off x="14179331" y="2257298"/>
            <a:ext cx="8625387" cy="8384397"/>
          </a:xfrm>
          <a:prstGeom prst="rect">
            <a:avLst/>
          </a:prstGeom>
        </p:spPr>
        <p:txBody>
          <a:bodyPr lIns="91439" tIns="45719" rIns="91439" bIns="45719">
            <a:noAutofit/>
          </a:bodyPr>
          <a:lstStyle/>
          <a:p>
            <a:endParaRPr/>
          </a:p>
        </p:txBody>
      </p:sp>
      <p:sp>
        <p:nvSpPr>
          <p:cNvPr id="305" name="Shape 305"/>
          <p:cNvSpPr>
            <a:spLocks noGrp="1"/>
          </p:cNvSpPr>
          <p:nvPr>
            <p:ph type="body" sz="quarter" idx="16"/>
          </p:nvPr>
        </p:nvSpPr>
        <p:spPr>
          <a:xfrm>
            <a:off x="13061142" y="4753269"/>
            <a:ext cx="10315076" cy="4209461"/>
          </a:xfrm>
          <a:prstGeom prst="rect">
            <a:avLst/>
          </a:prstGeom>
        </p:spPr>
        <p:txBody>
          <a:bodyPr>
            <a:spAutoFit/>
          </a:bodyPr>
          <a:lstStyle/>
          <a:p>
            <a:pPr marL="1807307" lvl="2" indent="-537307">
              <a:lnSpc>
                <a:spcPct val="170000"/>
              </a:lnSpc>
              <a:buSzPct val="75000"/>
              <a:buChar char="•"/>
              <a:defRPr sz="4500">
                <a:solidFill>
                  <a:schemeClr val="accent4">
                    <a:hueOff val="2021612"/>
                    <a:satOff val="-86562"/>
                    <a:lumOff val="52470"/>
                  </a:schemeClr>
                </a:solidFill>
                <a:latin typeface="Helvetica Neue Light"/>
                <a:ea typeface="Helvetica Neue Light"/>
                <a:cs typeface="Helvetica Neue Light"/>
                <a:sym typeface="Helvetica Neue Light"/>
              </a:defRPr>
            </a:pPr>
            <a:r>
              <a:t>Facebook Analytics for Apps</a:t>
            </a:r>
          </a:p>
          <a:p>
            <a:pPr marL="1807307" lvl="2" indent="-537307">
              <a:lnSpc>
                <a:spcPct val="170000"/>
              </a:lnSpc>
              <a:buSzPct val="75000"/>
              <a:buChar char="•"/>
              <a:defRPr sz="4500">
                <a:solidFill>
                  <a:schemeClr val="accent4">
                    <a:hueOff val="2021612"/>
                    <a:satOff val="-86562"/>
                    <a:lumOff val="52470"/>
                  </a:schemeClr>
                </a:solidFill>
                <a:latin typeface="Helvetica Neue Light"/>
                <a:ea typeface="Helvetica Neue Light"/>
                <a:cs typeface="Helvetica Neue Light"/>
                <a:sym typeface="Helvetica Neue Light"/>
              </a:defRPr>
            </a:pPr>
            <a:r>
              <a:t>App Events </a:t>
            </a:r>
          </a:p>
          <a:p>
            <a:pPr marL="1807307" lvl="2" indent="-537307">
              <a:lnSpc>
                <a:spcPct val="170000"/>
              </a:lnSpc>
              <a:buSzPct val="75000"/>
              <a:buChar char="•"/>
              <a:defRPr sz="4500">
                <a:solidFill>
                  <a:schemeClr val="accent4">
                    <a:hueOff val="2021612"/>
                    <a:satOff val="-86562"/>
                    <a:lumOff val="52470"/>
                  </a:schemeClr>
                </a:solidFill>
                <a:latin typeface="Helvetica Neue Light"/>
                <a:ea typeface="Helvetica Neue Light"/>
                <a:cs typeface="Helvetica Neue Light"/>
                <a:sym typeface="Helvetica Neue Light"/>
              </a:defRPr>
            </a:pPr>
            <a:r>
              <a:t>Page Insights </a:t>
            </a:r>
          </a:p>
          <a:p>
            <a:pPr marL="1807307" lvl="2" indent="-537307">
              <a:lnSpc>
                <a:spcPct val="170000"/>
              </a:lnSpc>
              <a:buSzPct val="75000"/>
              <a:buChar char="•"/>
              <a:defRPr sz="4500">
                <a:solidFill>
                  <a:schemeClr val="accent4">
                    <a:hueOff val="2021612"/>
                    <a:satOff val="-86562"/>
                    <a:lumOff val="52470"/>
                  </a:schemeClr>
                </a:solidFill>
                <a:latin typeface="Helvetica Neue Light"/>
                <a:ea typeface="Helvetica Neue Light"/>
                <a:cs typeface="Helvetica Neue Light"/>
                <a:sym typeface="Helvetica Neue Light"/>
              </a:defRPr>
            </a:pPr>
            <a:r>
              <a:t>Domain Insights </a:t>
            </a:r>
          </a:p>
        </p:txBody>
      </p:sp>
      <p:sp>
        <p:nvSpPr>
          <p:cNvPr id="306" name="Shape 306"/>
          <p:cNvSpPr>
            <a:spLocks noGrp="1"/>
          </p:cNvSpPr>
          <p:nvPr>
            <p:ph type="body" sz="quarter" idx="17"/>
          </p:nvPr>
        </p:nvSpPr>
        <p:spPr>
          <a:xfrm>
            <a:off x="3714659" y="8253262"/>
            <a:ext cx="4137373" cy="843340"/>
          </a:xfrm>
          <a:prstGeom prst="rect">
            <a:avLst/>
          </a:prstGeom>
        </p:spPr>
        <p:txBody>
          <a:bodyPr>
            <a:spAutoFit/>
          </a:bodyPr>
          <a:lstStyle>
            <a:lvl1pPr algn="ctr">
              <a:lnSpc>
                <a:spcPct val="90000"/>
              </a:lnSpc>
              <a:defRPr sz="5500">
                <a:solidFill>
                  <a:srgbClr val="4777D7"/>
                </a:solidFill>
                <a:latin typeface="Helvetica Neue Medium"/>
                <a:ea typeface="Helvetica Neue Medium"/>
                <a:cs typeface="Helvetica Neue Medium"/>
                <a:sym typeface="Helvetica Neue Medium"/>
              </a:defRPr>
            </a:lvl1pPr>
          </a:lstStyle>
          <a:p>
            <a:pPr>
              <a:defRPr>
                <a:solidFill>
                  <a:srgbClr val="000000"/>
                </a:solidFill>
              </a:defRPr>
            </a:pPr>
            <a:r>
              <a:rPr>
                <a:solidFill>
                  <a:srgbClr val="4777D7"/>
                </a:solidFill>
              </a:rPr>
              <a:t>Analytics</a:t>
            </a:r>
          </a:p>
        </p:txBody>
      </p:sp>
      <p:sp>
        <p:nvSpPr>
          <p:cNvPr id="307" name="Shape 307"/>
          <p:cNvSpPr/>
          <p:nvPr/>
        </p:nvSpPr>
        <p:spPr>
          <a:xfrm>
            <a:off x="4227595" y="4619398"/>
            <a:ext cx="3111501" cy="3111501"/>
          </a:xfrm>
          <a:prstGeom prst="ellipse">
            <a:avLst/>
          </a:prstGeom>
          <a:solidFill>
            <a:srgbClr val="FFFFFF"/>
          </a:solidFill>
          <a:ln w="38100">
            <a:solidFill>
              <a:schemeClr val="accent3">
                <a:hueOff val="7991561"/>
                <a:satOff val="27204"/>
              </a:schemeClr>
            </a:solidFill>
            <a:miter lim="400000"/>
          </a:ln>
        </p:spPr>
        <p:txBody>
          <a:bodyPr lIns="71437" tIns="71437" rIns="71437" bIns="71437" anchor="ctr"/>
          <a:lstStyle/>
          <a:p>
            <a:pPr defTabSz="584200">
              <a:lnSpc>
                <a:spcPct val="100000"/>
              </a:lnSpc>
              <a:defRPr sz="3200">
                <a:solidFill>
                  <a:srgbClr val="FFFFFF"/>
                </a:solidFill>
                <a:latin typeface="Helvetica Light"/>
                <a:ea typeface="Helvetica Light"/>
                <a:cs typeface="Helvetica Light"/>
                <a:sym typeface="Helvetica Light"/>
              </a:defRPr>
            </a:pPr>
            <a:endParaRPr/>
          </a:p>
        </p:txBody>
      </p:sp>
      <p:sp>
        <p:nvSpPr>
          <p:cNvPr id="308" name="Shape 308"/>
          <p:cNvSpPr>
            <a:spLocks noGrp="1"/>
          </p:cNvSpPr>
          <p:nvPr>
            <p:ph type="pic" sz="quarter" idx="18"/>
          </p:nvPr>
        </p:nvSpPr>
        <p:spPr>
          <a:xfrm>
            <a:off x="5116694" y="5459910"/>
            <a:ext cx="1471592" cy="1430477"/>
          </a:xfrm>
          <a:prstGeom prst="rect">
            <a:avLst/>
          </a:prstGeom>
        </p:spPr>
        <p:txBody>
          <a:bodyPr lIns="91439" tIns="45719" rIns="91439" bIns="45719">
            <a:noAutofit/>
          </a:bodyPr>
          <a:lstStyle/>
          <a:p>
            <a:endParaRPr/>
          </a:p>
        </p:txBody>
      </p:sp>
      <p:sp>
        <p:nvSpPr>
          <p:cNvPr id="309" name="Shape 30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Blue Outline">
    <p:spTree>
      <p:nvGrpSpPr>
        <p:cNvPr id="1" name=""/>
        <p:cNvGrpSpPr/>
        <p:nvPr/>
      </p:nvGrpSpPr>
      <p:grpSpPr>
        <a:xfrm>
          <a:off x="0" y="0"/>
          <a:ext cx="0" cy="0"/>
          <a:chOff x="0" y="0"/>
          <a:chExt cx="0" cy="0"/>
        </a:xfrm>
      </p:grpSpPr>
      <p:sp>
        <p:nvSpPr>
          <p:cNvPr id="370" name="Shape 370"/>
          <p:cNvSpPr/>
          <p:nvPr/>
        </p:nvSpPr>
        <p:spPr>
          <a:xfrm>
            <a:off x="-203268" y="-325780"/>
            <a:ext cx="24790536" cy="1693049"/>
          </a:xfrm>
          <a:prstGeom prst="rect">
            <a:avLst/>
          </a:prstGeom>
          <a:solidFill>
            <a:schemeClr val="accent4">
              <a:hueOff val="2021612"/>
              <a:satOff val="-86562"/>
              <a:lumOff val="52470"/>
            </a:schemeClr>
          </a:solidFill>
          <a:ln w="12700">
            <a:miter lim="400000"/>
          </a:ln>
        </p:spPr>
        <p:txBody>
          <a:bodyPr lIns="71435" tIns="71435" rIns="71435" bIns="71435" anchor="ctr"/>
          <a:lstStyle/>
          <a:p>
            <a:pPr>
              <a:defRPr>
                <a:solidFill>
                  <a:srgbClr val="FFFFFF"/>
                </a:solidFill>
              </a:defRPr>
            </a:pPr>
            <a:endParaRPr/>
          </a:p>
        </p:txBody>
      </p:sp>
      <p:sp>
        <p:nvSpPr>
          <p:cNvPr id="371" name="Shape 371"/>
          <p:cNvSpPr/>
          <p:nvPr/>
        </p:nvSpPr>
        <p:spPr>
          <a:xfrm>
            <a:off x="-28268" y="1317877"/>
            <a:ext cx="24440537" cy="13746442"/>
          </a:xfrm>
          <a:prstGeom prst="rect">
            <a:avLst/>
          </a:prstGeom>
          <a:solidFill>
            <a:srgbClr val="4B6EA9"/>
          </a:solidFill>
          <a:ln w="12700">
            <a:miter lim="400000"/>
          </a:ln>
        </p:spPr>
        <p:txBody>
          <a:bodyPr lIns="71435" tIns="71435" rIns="71435" bIns="71435" anchor="ctr"/>
          <a:lstStyle/>
          <a:p>
            <a:pPr>
              <a:defRPr>
                <a:solidFill>
                  <a:srgbClr val="4B6EA9"/>
                </a:solidFill>
              </a:defRPr>
            </a:pPr>
            <a:endParaRPr/>
          </a:p>
        </p:txBody>
      </p:sp>
      <p:sp>
        <p:nvSpPr>
          <p:cNvPr id="372" name="Shape 372"/>
          <p:cNvSpPr>
            <a:spLocks noGrp="1"/>
          </p:cNvSpPr>
          <p:nvPr>
            <p:ph type="body" sz="quarter" idx="13"/>
          </p:nvPr>
        </p:nvSpPr>
        <p:spPr>
          <a:xfrm>
            <a:off x="1588159" y="3088130"/>
            <a:ext cx="8385621" cy="830640"/>
          </a:xfrm>
          <a:prstGeom prst="rect">
            <a:avLst/>
          </a:prstGeom>
        </p:spPr>
        <p:txBody>
          <a:bodyPr wrap="none" anchor="ctr">
            <a:spAutoFit/>
          </a:bodyPr>
          <a:lstStyle>
            <a:lvl1pPr defTabSz="584200">
              <a:lnSpc>
                <a:spcPct val="100000"/>
              </a:lnSpc>
              <a:defRPr sz="5500">
                <a:latin typeface="Helvetica Neue Light"/>
                <a:ea typeface="Helvetica Neue Light"/>
                <a:cs typeface="Helvetica Neue Light"/>
                <a:sym typeface="Helvetica Neue Light"/>
              </a:defRPr>
            </a:lvl1pPr>
          </a:lstStyle>
          <a:p>
            <a:r>
              <a:t>Slide header sentence here </a:t>
            </a:r>
          </a:p>
        </p:txBody>
      </p:sp>
      <p:sp>
        <p:nvSpPr>
          <p:cNvPr id="373" name="Shape 373"/>
          <p:cNvSpPr>
            <a:spLocks noGrp="1"/>
          </p:cNvSpPr>
          <p:nvPr>
            <p:ph type="body" sz="quarter" idx="14"/>
          </p:nvPr>
        </p:nvSpPr>
        <p:spPr>
          <a:xfrm>
            <a:off x="1588159" y="4030471"/>
            <a:ext cx="6319712" cy="520508"/>
          </a:xfrm>
          <a:prstGeom prst="rect">
            <a:avLst/>
          </a:prstGeom>
        </p:spPr>
        <p:txBody>
          <a:bodyPr wrap="none" anchor="ctr">
            <a:spAutoFit/>
          </a:bodyPr>
          <a:lstStyle>
            <a:lvl1pPr>
              <a:lnSpc>
                <a:spcPct val="110000"/>
              </a:lnSpc>
              <a:defRPr sz="3500">
                <a:solidFill>
                  <a:schemeClr val="accent3">
                    <a:hueOff val="7991561"/>
                    <a:satOff val="27204"/>
                  </a:schemeClr>
                </a:solidFill>
                <a:latin typeface="Helvetica Neue Light"/>
                <a:ea typeface="Helvetica Neue Light"/>
                <a:cs typeface="Helvetica Neue Light"/>
                <a:sym typeface="Helvetica Neue Light"/>
              </a:defRPr>
            </a:lvl1pPr>
          </a:lstStyle>
          <a:p>
            <a:r>
              <a:t>Slide subtitle sentence goes here</a:t>
            </a:r>
          </a:p>
        </p:txBody>
      </p:sp>
      <p:sp>
        <p:nvSpPr>
          <p:cNvPr id="374" name="Shape 374"/>
          <p:cNvSpPr>
            <a:spLocks noGrp="1"/>
          </p:cNvSpPr>
          <p:nvPr>
            <p:ph type="body" sz="half" idx="15"/>
          </p:nvPr>
        </p:nvSpPr>
        <p:spPr>
          <a:xfrm>
            <a:off x="2814592" y="5639631"/>
            <a:ext cx="17707860" cy="4488773"/>
          </a:xfrm>
          <a:prstGeom prst="rect">
            <a:avLst/>
          </a:prstGeom>
        </p:spPr>
        <p:txBody>
          <a:bodyPr>
            <a:spAutoFit/>
          </a:bodyPr>
          <a:lstStyle>
            <a:lvl1pPr>
              <a:lnSpc>
                <a:spcPct val="150000"/>
              </a:lnSpc>
              <a:defRPr sz="3500">
                <a:solidFill>
                  <a:schemeClr val="accent4">
                    <a:hueOff val="2021612"/>
                    <a:satOff val="-86562"/>
                    <a:lumOff val="52470"/>
                  </a:schemeClr>
                </a:solidFill>
                <a:latin typeface="Helvetica Neue Light"/>
                <a:ea typeface="Helvetica Neue Light"/>
                <a:cs typeface="Helvetica Neue Light"/>
                <a:sym typeface="Helvetica Neue Light"/>
              </a:defRPr>
            </a:lvl1pPr>
          </a:lstStyle>
          <a:p>
            <a:r>
              <a:t>Lorem ipsum dolor sit amet, consectetur adipiscing elit. Morbi iaculis vehicula lacus, nec sollicitudin tortor. Nam id ante aliquam, fringilla libero vel, tincidunt lacus. Phasellus ac est blandit, commodo ex eu, consectetur lorem. Lorem ipsum dolor sit amet, consectetur adipiscing elit. Duis non iaculis leo. Mauris ullamcorper porta posuere. Cras orci augue, dapibus at arcu vitae, porttitor dignissim odio. Donec ut orci nibh.</a:t>
            </a:r>
          </a:p>
        </p:txBody>
      </p:sp>
      <p:sp>
        <p:nvSpPr>
          <p:cNvPr id="375" name="Shape 375"/>
          <p:cNvSpPr>
            <a:spLocks noGrp="1"/>
          </p:cNvSpPr>
          <p:nvPr>
            <p:ph type="body" sz="quarter" idx="16" hasCustomPrompt="1"/>
          </p:nvPr>
        </p:nvSpPr>
        <p:spPr>
          <a:xfrm>
            <a:off x="1917565" y="469900"/>
            <a:ext cx="230794" cy="482600"/>
          </a:xfrm>
          <a:prstGeom prst="rect">
            <a:avLst/>
          </a:prstGeom>
          <a:solidFill>
            <a:schemeClr val="accent3">
              <a:hueOff val="7991561"/>
              <a:satOff val="27204"/>
            </a:schemeClr>
          </a:solidFill>
        </p:spPr>
        <p:txBody>
          <a:bodyPr lIns="71435" tIns="71435" rIns="71435" bIns="71435" anchor="ctr">
            <a:noAutofit/>
          </a:bodyPr>
          <a:lstStyle/>
          <a:p>
            <a:pPr algn="ctr" defTabSz="584200">
              <a:lnSpc>
                <a:spcPct val="100000"/>
              </a:lnSpc>
              <a:defRPr sz="3200">
                <a:latin typeface="Helvetica Light"/>
                <a:ea typeface="Helvetica Light"/>
                <a:cs typeface="Helvetica Light"/>
                <a:sym typeface="Helvetica Light"/>
              </a:defRPr>
            </a:pPr>
            <a:r>
              <a:rPr lang="en-US" dirty="0"/>
              <a:t> </a:t>
            </a:r>
            <a:endParaRPr dirty="0"/>
          </a:p>
        </p:txBody>
      </p:sp>
      <p:sp>
        <p:nvSpPr>
          <p:cNvPr id="376" name="Shape 376"/>
          <p:cNvSpPr>
            <a:spLocks noGrp="1"/>
          </p:cNvSpPr>
          <p:nvPr>
            <p:ph type="body" sz="quarter" idx="17"/>
          </p:nvPr>
        </p:nvSpPr>
        <p:spPr>
          <a:xfrm>
            <a:off x="612274" y="461432"/>
            <a:ext cx="1262658" cy="482601"/>
          </a:xfrm>
          <a:prstGeom prst="rect">
            <a:avLst/>
          </a:prstGeom>
        </p:spPr>
        <p:txBody>
          <a:bodyPr wrap="none" anchor="ctr">
            <a:spAutoFit/>
          </a:bodyPr>
          <a:lstStyle>
            <a:lvl1pPr defTabSz="584200">
              <a:lnSpc>
                <a:spcPct val="100000"/>
              </a:lnSpc>
              <a:defRPr sz="3000" spc="29">
                <a:solidFill>
                  <a:srgbClr val="555555"/>
                </a:solidFill>
                <a:latin typeface="Helvetica Neue Light"/>
                <a:ea typeface="Helvetica Neue Light"/>
                <a:cs typeface="Helvetica Neue Light"/>
                <a:sym typeface="Helvetica Neue Light"/>
              </a:defRPr>
            </a:lvl1pPr>
          </a:lstStyle>
          <a:p>
            <a:r>
              <a:t>Trends</a:t>
            </a:r>
          </a:p>
        </p:txBody>
      </p:sp>
      <p:sp>
        <p:nvSpPr>
          <p:cNvPr id="377" name="Shape 3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Landscape Iphone copy">
    <p:spTree>
      <p:nvGrpSpPr>
        <p:cNvPr id="1" name=""/>
        <p:cNvGrpSpPr/>
        <p:nvPr/>
      </p:nvGrpSpPr>
      <p:grpSpPr>
        <a:xfrm>
          <a:off x="0" y="0"/>
          <a:ext cx="0" cy="0"/>
          <a:chOff x="0" y="0"/>
          <a:chExt cx="0" cy="0"/>
        </a:xfrm>
      </p:grpSpPr>
      <p:pic>
        <p:nvPicPr>
          <p:cNvPr id="741" name="pasted-image.pdf"/>
          <p:cNvPicPr>
            <a:picLocks noChangeAspect="1"/>
          </p:cNvPicPr>
          <p:nvPr/>
        </p:nvPicPr>
        <p:blipFill>
          <a:blip r:embed="rId2">
            <a:extLst/>
          </a:blip>
          <a:srcRect t="13" b="13"/>
          <a:stretch>
            <a:fillRect/>
          </a:stretch>
        </p:blipFill>
        <p:spPr>
          <a:xfrm rot="5400000">
            <a:off x="9428956" y="1142999"/>
            <a:ext cx="5526025" cy="11430001"/>
          </a:xfrm>
          <a:prstGeom prst="rect">
            <a:avLst/>
          </a:prstGeom>
          <a:ln w="12700">
            <a:miter lim="400000"/>
          </a:ln>
          <a:effectLst>
            <a:outerShdw blurRad="152400" dist="42358" dir="5400000" rotWithShape="0">
              <a:srgbClr val="000000">
                <a:alpha val="27500"/>
              </a:srgbClr>
            </a:outerShdw>
          </a:effectLst>
        </p:spPr>
      </p:pic>
      <p:sp>
        <p:nvSpPr>
          <p:cNvPr id="742" name="Shape 742"/>
          <p:cNvSpPr>
            <a:spLocks noGrp="1"/>
          </p:cNvSpPr>
          <p:nvPr>
            <p:ph type="pic" sz="quarter" idx="13"/>
          </p:nvPr>
        </p:nvSpPr>
        <p:spPr>
          <a:xfrm rot="5400000">
            <a:off x="9753568" y="2616200"/>
            <a:ext cx="4775201" cy="8483600"/>
          </a:xfrm>
          <a:prstGeom prst="rect">
            <a:avLst/>
          </a:prstGeom>
        </p:spPr>
        <p:txBody>
          <a:bodyPr lIns="91439" tIns="45719" rIns="91439" bIns="45719">
            <a:noAutofit/>
          </a:bodyPr>
          <a:lstStyle/>
          <a:p>
            <a:endParaRPr/>
          </a:p>
        </p:txBody>
      </p:sp>
      <p:sp>
        <p:nvSpPr>
          <p:cNvPr id="743" name="Shape 74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lue BG with Header ">
    <p:spTree>
      <p:nvGrpSpPr>
        <p:cNvPr id="1" name=""/>
        <p:cNvGrpSpPr/>
        <p:nvPr/>
      </p:nvGrpSpPr>
      <p:grpSpPr>
        <a:xfrm>
          <a:off x="0" y="0"/>
          <a:ext cx="0" cy="0"/>
          <a:chOff x="0" y="0"/>
          <a:chExt cx="0" cy="0"/>
        </a:xfrm>
      </p:grpSpPr>
      <p:sp>
        <p:nvSpPr>
          <p:cNvPr id="825" name="Shape 825"/>
          <p:cNvSpPr/>
          <p:nvPr/>
        </p:nvSpPr>
        <p:spPr>
          <a:xfrm>
            <a:off x="-28268" y="-15221"/>
            <a:ext cx="24440537" cy="13746442"/>
          </a:xfrm>
          <a:prstGeom prst="rect">
            <a:avLst/>
          </a:prstGeom>
          <a:solidFill>
            <a:srgbClr val="4B6EA9"/>
          </a:solidFill>
          <a:ln w="12700">
            <a:miter lim="400000"/>
          </a:ln>
        </p:spPr>
        <p:txBody>
          <a:bodyPr lIns="71435" tIns="71435" rIns="71435" bIns="71435" anchor="ctr"/>
          <a:lstStyle/>
          <a:p>
            <a:endParaRPr/>
          </a:p>
        </p:txBody>
      </p:sp>
      <p:sp>
        <p:nvSpPr>
          <p:cNvPr id="826" name="Shape 826"/>
          <p:cNvSpPr/>
          <p:nvPr/>
        </p:nvSpPr>
        <p:spPr>
          <a:xfrm>
            <a:off x="-203268" y="-338480"/>
            <a:ext cx="24790536" cy="1693049"/>
          </a:xfrm>
          <a:prstGeom prst="rect">
            <a:avLst/>
          </a:prstGeom>
          <a:solidFill>
            <a:schemeClr val="accent4">
              <a:hueOff val="2021612"/>
              <a:satOff val="-86562"/>
              <a:lumOff val="52470"/>
            </a:schemeClr>
          </a:solidFill>
          <a:ln w="12700">
            <a:miter lim="400000"/>
          </a:ln>
        </p:spPr>
        <p:txBody>
          <a:bodyPr lIns="71435" tIns="71435" rIns="71435" bIns="71435" anchor="ctr"/>
          <a:lstStyle/>
          <a:p>
            <a:pPr>
              <a:defRPr>
                <a:solidFill>
                  <a:srgbClr val="FFFFFF"/>
                </a:solidFill>
              </a:defRPr>
            </a:pPr>
            <a:endParaRPr/>
          </a:p>
        </p:txBody>
      </p:sp>
      <p:sp>
        <p:nvSpPr>
          <p:cNvPr id="827" name="Shape 827"/>
          <p:cNvSpPr>
            <a:spLocks noGrp="1"/>
          </p:cNvSpPr>
          <p:nvPr>
            <p:ph type="body" sz="quarter" idx="13" hasCustomPrompt="1"/>
          </p:nvPr>
        </p:nvSpPr>
        <p:spPr>
          <a:xfrm>
            <a:off x="1917565" y="469900"/>
            <a:ext cx="230794" cy="482600"/>
          </a:xfrm>
          <a:prstGeom prst="rect">
            <a:avLst/>
          </a:prstGeom>
          <a:solidFill>
            <a:schemeClr val="accent3">
              <a:hueOff val="7991561"/>
              <a:satOff val="27204"/>
            </a:schemeClr>
          </a:solidFill>
        </p:spPr>
        <p:txBody>
          <a:bodyPr lIns="71435" tIns="71435" rIns="71435" bIns="71435" anchor="ctr">
            <a:noAutofit/>
          </a:bodyPr>
          <a:lstStyle/>
          <a:p>
            <a:pPr algn="ctr" defTabSz="584200">
              <a:lnSpc>
                <a:spcPct val="100000"/>
              </a:lnSpc>
              <a:defRPr sz="3200">
                <a:latin typeface="Helvetica Light"/>
                <a:ea typeface="Helvetica Light"/>
                <a:cs typeface="Helvetica Light"/>
                <a:sym typeface="Helvetica Light"/>
              </a:defRPr>
            </a:pPr>
            <a:r>
              <a:rPr lang="en-US" dirty="0"/>
              <a:t> </a:t>
            </a:r>
            <a:endParaRPr dirty="0"/>
          </a:p>
        </p:txBody>
      </p:sp>
      <p:sp>
        <p:nvSpPr>
          <p:cNvPr id="828" name="Shape 828"/>
          <p:cNvSpPr>
            <a:spLocks noGrp="1"/>
          </p:cNvSpPr>
          <p:nvPr>
            <p:ph type="body" sz="quarter" idx="14"/>
          </p:nvPr>
        </p:nvSpPr>
        <p:spPr>
          <a:xfrm>
            <a:off x="612274" y="461432"/>
            <a:ext cx="1262658" cy="482601"/>
          </a:xfrm>
          <a:prstGeom prst="rect">
            <a:avLst/>
          </a:prstGeom>
        </p:spPr>
        <p:txBody>
          <a:bodyPr wrap="none" anchor="ctr">
            <a:spAutoFit/>
          </a:bodyPr>
          <a:lstStyle>
            <a:lvl1pPr defTabSz="584200">
              <a:lnSpc>
                <a:spcPct val="100000"/>
              </a:lnSpc>
              <a:defRPr sz="3000" spc="29">
                <a:solidFill>
                  <a:srgbClr val="555555"/>
                </a:solidFill>
                <a:latin typeface="Helvetica Neue Light"/>
                <a:ea typeface="Helvetica Neue Light"/>
                <a:cs typeface="Helvetica Neue Light"/>
                <a:sym typeface="Helvetica Neue Light"/>
              </a:defRPr>
            </a:lvl1pPr>
          </a:lstStyle>
          <a:p>
            <a:r>
              <a:t>Trends</a:t>
            </a:r>
          </a:p>
        </p:txBody>
      </p:sp>
      <p:sp>
        <p:nvSpPr>
          <p:cNvPr id="829" name="Shape 82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hueOff val="2021612"/>
            <a:satOff val="-86562"/>
            <a:lumOff val="52470"/>
          </a:schemeClr>
        </a:solidFill>
        <a:effectLst/>
      </p:bgPr>
    </p:bg>
    <p:spTree>
      <p:nvGrpSpPr>
        <p:cNvPr id="1" name=""/>
        <p:cNvGrpSpPr/>
        <p:nvPr/>
      </p:nvGrpSpPr>
      <p:grpSpPr>
        <a:xfrm>
          <a:off x="0" y="0"/>
          <a:ext cx="0" cy="0"/>
          <a:chOff x="0" y="0"/>
          <a:chExt cx="0" cy="0"/>
        </a:xfrm>
      </p:grpSpPr>
      <p:sp>
        <p:nvSpPr>
          <p:cNvPr id="2" name="Shape 2"/>
          <p:cNvSpPr/>
          <p:nvPr/>
        </p:nvSpPr>
        <p:spPr>
          <a:xfrm>
            <a:off x="1235137" y="979837"/>
            <a:ext cx="10072244" cy="68192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4500">
                <a:solidFill>
                  <a:srgbClr val="3B5997"/>
                </a:solidFill>
                <a:latin typeface="Helvetica Neue Medium"/>
                <a:ea typeface="Helvetica Neue Medium"/>
                <a:cs typeface="Helvetica Neue Medium"/>
                <a:sym typeface="Helvetica Neue Medium"/>
              </a:defRPr>
            </a:lvl1pPr>
          </a:lstStyle>
          <a:p>
            <a:r>
              <a:t>Facebook for Developers Typography </a:t>
            </a:r>
          </a:p>
        </p:txBody>
      </p:sp>
      <p:sp>
        <p:nvSpPr>
          <p:cNvPr id="3" name="Shape 3"/>
          <p:cNvSpPr/>
          <p:nvPr/>
        </p:nvSpPr>
        <p:spPr>
          <a:xfrm>
            <a:off x="1901399" y="3339721"/>
            <a:ext cx="9531732" cy="126408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8500">
                <a:solidFill>
                  <a:schemeClr val="accent2">
                    <a:hueOff val="4811925"/>
                    <a:satOff val="-86390"/>
                    <a:lumOff val="6491"/>
                  </a:schemeClr>
                </a:solidFill>
                <a:latin typeface="Helvetica Neue Light"/>
                <a:ea typeface="Helvetica Neue Light"/>
                <a:cs typeface="Helvetica Neue Light"/>
                <a:sym typeface="Helvetica Neue Light"/>
              </a:defRPr>
            </a:lvl1pPr>
          </a:lstStyle>
          <a:p>
            <a:r>
              <a:t>Keynote Typography</a:t>
            </a:r>
          </a:p>
        </p:txBody>
      </p:sp>
      <p:sp>
        <p:nvSpPr>
          <p:cNvPr id="4" name="Shape 4"/>
          <p:cNvSpPr/>
          <p:nvPr/>
        </p:nvSpPr>
        <p:spPr>
          <a:xfrm>
            <a:off x="1901399" y="4955692"/>
            <a:ext cx="8411846" cy="112807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7500">
                <a:solidFill>
                  <a:schemeClr val="accent2">
                    <a:hueOff val="4811925"/>
                    <a:satOff val="-86390"/>
                    <a:lumOff val="6491"/>
                  </a:schemeClr>
                </a:solidFill>
                <a:latin typeface="Helvetica Neue Light"/>
                <a:ea typeface="Helvetica Neue Light"/>
                <a:cs typeface="Helvetica Neue Light"/>
                <a:sym typeface="Helvetica Neue Light"/>
              </a:defRPr>
            </a:lvl1pPr>
          </a:lstStyle>
          <a:p>
            <a:r>
              <a:t>Keynote Typography</a:t>
            </a:r>
          </a:p>
        </p:txBody>
      </p:sp>
      <p:sp>
        <p:nvSpPr>
          <p:cNvPr id="5" name="Shape 5"/>
          <p:cNvSpPr/>
          <p:nvPr/>
        </p:nvSpPr>
        <p:spPr>
          <a:xfrm>
            <a:off x="1901399" y="6274346"/>
            <a:ext cx="7291960" cy="97935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6500">
                <a:solidFill>
                  <a:schemeClr val="accent2">
                    <a:hueOff val="4811925"/>
                    <a:satOff val="-86390"/>
                    <a:lumOff val="6491"/>
                  </a:schemeClr>
                </a:solidFill>
                <a:latin typeface="Helvetica Neue Light"/>
                <a:ea typeface="Helvetica Neue Light"/>
                <a:cs typeface="Helvetica Neue Light"/>
                <a:sym typeface="Helvetica Neue Light"/>
              </a:defRPr>
            </a:lvl1pPr>
          </a:lstStyle>
          <a:p>
            <a:r>
              <a:t>Keynote Typography</a:t>
            </a:r>
          </a:p>
        </p:txBody>
      </p:sp>
      <p:sp>
        <p:nvSpPr>
          <p:cNvPr id="6" name="Shape 6"/>
          <p:cNvSpPr/>
          <p:nvPr/>
        </p:nvSpPr>
        <p:spPr>
          <a:xfrm>
            <a:off x="1901399" y="7525176"/>
            <a:ext cx="5612131" cy="74358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5000">
                <a:solidFill>
                  <a:schemeClr val="accent2">
                    <a:hueOff val="4811925"/>
                    <a:satOff val="-86390"/>
                    <a:lumOff val="6491"/>
                  </a:schemeClr>
                </a:solidFill>
                <a:latin typeface="Helvetica Neue Light"/>
                <a:ea typeface="Helvetica Neue Light"/>
                <a:cs typeface="Helvetica Neue Light"/>
                <a:sym typeface="Helvetica Neue Light"/>
              </a:defRPr>
            </a:lvl1pPr>
          </a:lstStyle>
          <a:p>
            <a:r>
              <a:t>Keynote Typography</a:t>
            </a:r>
          </a:p>
        </p:txBody>
      </p:sp>
      <p:sp>
        <p:nvSpPr>
          <p:cNvPr id="7" name="Shape 7"/>
          <p:cNvSpPr/>
          <p:nvPr/>
        </p:nvSpPr>
        <p:spPr>
          <a:xfrm>
            <a:off x="1901399" y="8722456"/>
            <a:ext cx="5052188" cy="68192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4500">
                <a:solidFill>
                  <a:schemeClr val="accent2">
                    <a:hueOff val="4811925"/>
                    <a:satOff val="-86390"/>
                    <a:lumOff val="6491"/>
                  </a:schemeClr>
                </a:solidFill>
                <a:latin typeface="Helvetica Neue Light"/>
                <a:ea typeface="Helvetica Neue Light"/>
                <a:cs typeface="Helvetica Neue Light"/>
                <a:sym typeface="Helvetica Neue Light"/>
              </a:defRPr>
            </a:lvl1pPr>
          </a:lstStyle>
          <a:p>
            <a:r>
              <a:t>Keynote Typography</a:t>
            </a:r>
          </a:p>
        </p:txBody>
      </p:sp>
      <p:sp>
        <p:nvSpPr>
          <p:cNvPr id="8" name="Shape 8"/>
          <p:cNvSpPr/>
          <p:nvPr/>
        </p:nvSpPr>
        <p:spPr>
          <a:xfrm>
            <a:off x="12406079" y="3339721"/>
            <a:ext cx="10415141" cy="1419660"/>
          </a:xfrm>
          <a:prstGeom prst="rect">
            <a:avLst/>
          </a:prstGeom>
          <a:ln w="12700">
            <a:miter lim="400000"/>
          </a:ln>
          <a:extLst>
            <a:ext uri="{C572A759-6A51-4108-AA02-DFA0A04FC94B}">
              <ma14:wrappingTextBoxFlag xmlns:ma14="http://schemas.microsoft.com/office/mac/drawingml/2011/main" xmlns="" val="1"/>
            </a:ext>
          </a:extLst>
        </p:spPr>
        <p:txBody>
          <a:bodyPr wrap="none" lIns="71435" tIns="71435" rIns="71435" bIns="71435" anchor="ctr">
            <a:spAutoFit/>
          </a:bodyPr>
          <a:lstStyle>
            <a:lvl1pPr>
              <a:defRPr sz="8500">
                <a:solidFill>
                  <a:schemeClr val="accent2">
                    <a:hueOff val="4811925"/>
                    <a:satOff val="-86390"/>
                    <a:lumOff val="6491"/>
                  </a:schemeClr>
                </a:solidFill>
                <a:latin typeface="Helvetica Neue Medium"/>
                <a:ea typeface="Helvetica Neue Medium"/>
                <a:cs typeface="Helvetica Neue Medium"/>
                <a:sym typeface="Helvetica Neue Medium"/>
              </a:defRPr>
            </a:lvl1pPr>
          </a:lstStyle>
          <a:p>
            <a:r>
              <a:t>Keynote Typography</a:t>
            </a:r>
          </a:p>
        </p:txBody>
      </p:sp>
      <p:sp>
        <p:nvSpPr>
          <p:cNvPr id="9" name="Shape 9"/>
          <p:cNvSpPr/>
          <p:nvPr/>
        </p:nvSpPr>
        <p:spPr>
          <a:xfrm>
            <a:off x="12422758" y="6314448"/>
            <a:ext cx="6190613" cy="899153"/>
          </a:xfrm>
          <a:prstGeom prst="rect">
            <a:avLst/>
          </a:prstGeom>
          <a:ln w="12700">
            <a:miter lim="400000"/>
          </a:ln>
          <a:extLst>
            <a:ext uri="{C572A759-6A51-4108-AA02-DFA0A04FC94B}">
              <ma14:wrappingTextBoxFlag xmlns:ma14="http://schemas.microsoft.com/office/mac/drawingml/2011/main" xmlns="" val="1"/>
            </a:ext>
          </a:extLst>
        </p:spPr>
        <p:txBody>
          <a:bodyPr wrap="none" lIns="71435" tIns="71435" rIns="71435" bIns="71435" anchor="ctr">
            <a:spAutoFit/>
          </a:bodyPr>
          <a:lstStyle>
            <a:lvl1pPr>
              <a:defRPr sz="5000">
                <a:solidFill>
                  <a:schemeClr val="accent2">
                    <a:hueOff val="4811925"/>
                    <a:satOff val="-86390"/>
                    <a:lumOff val="6491"/>
                  </a:schemeClr>
                </a:solidFill>
                <a:latin typeface="Helvetica Neue Medium"/>
                <a:ea typeface="Helvetica Neue Medium"/>
                <a:cs typeface="Helvetica Neue Medium"/>
                <a:sym typeface="Helvetica Neue Medium"/>
              </a:defRPr>
            </a:lvl1pPr>
          </a:lstStyle>
          <a:p>
            <a:r>
              <a:t>Keynote Typography</a:t>
            </a:r>
          </a:p>
        </p:txBody>
      </p:sp>
      <p:sp>
        <p:nvSpPr>
          <p:cNvPr id="10" name="Shape 10"/>
          <p:cNvSpPr/>
          <p:nvPr/>
        </p:nvSpPr>
        <p:spPr>
          <a:xfrm>
            <a:off x="12406079" y="7484569"/>
            <a:ext cx="5587109" cy="824796"/>
          </a:xfrm>
          <a:prstGeom prst="rect">
            <a:avLst/>
          </a:prstGeom>
          <a:ln w="12700">
            <a:miter lim="400000"/>
          </a:ln>
          <a:extLst>
            <a:ext uri="{C572A759-6A51-4108-AA02-DFA0A04FC94B}">
              <ma14:wrappingTextBoxFlag xmlns:ma14="http://schemas.microsoft.com/office/mac/drawingml/2011/main" xmlns="" val="1"/>
            </a:ext>
          </a:extLst>
        </p:spPr>
        <p:txBody>
          <a:bodyPr wrap="none" lIns="71435" tIns="71435" rIns="71435" bIns="71435" anchor="ctr">
            <a:spAutoFit/>
          </a:bodyPr>
          <a:lstStyle>
            <a:lvl1pPr>
              <a:defRPr sz="4500">
                <a:solidFill>
                  <a:schemeClr val="accent2">
                    <a:hueOff val="4811925"/>
                    <a:satOff val="-86390"/>
                    <a:lumOff val="6491"/>
                  </a:schemeClr>
                </a:solidFill>
                <a:latin typeface="Helvetica Neue Medium"/>
                <a:ea typeface="Helvetica Neue Medium"/>
                <a:cs typeface="Helvetica Neue Medium"/>
                <a:sym typeface="Helvetica Neue Medium"/>
              </a:defRPr>
            </a:lvl1pPr>
          </a:lstStyle>
          <a:p>
            <a:r>
              <a:t>Keynote Typography</a:t>
            </a:r>
          </a:p>
        </p:txBody>
      </p:sp>
      <p:sp>
        <p:nvSpPr>
          <p:cNvPr id="11" name="Shape 11"/>
          <p:cNvSpPr/>
          <p:nvPr/>
        </p:nvSpPr>
        <p:spPr>
          <a:xfrm>
            <a:off x="12406079" y="8762557"/>
            <a:ext cx="3776597" cy="601721"/>
          </a:xfrm>
          <a:prstGeom prst="rect">
            <a:avLst/>
          </a:prstGeom>
          <a:ln w="12700">
            <a:miter lim="400000"/>
          </a:ln>
          <a:extLst>
            <a:ext uri="{C572A759-6A51-4108-AA02-DFA0A04FC94B}">
              <ma14:wrappingTextBoxFlag xmlns:ma14="http://schemas.microsoft.com/office/mac/drawingml/2011/main" xmlns="" val="1"/>
            </a:ext>
          </a:extLst>
        </p:spPr>
        <p:txBody>
          <a:bodyPr wrap="none" lIns="71435" tIns="71435" rIns="71435" bIns="71435" anchor="ctr">
            <a:spAutoFit/>
          </a:bodyPr>
          <a:lstStyle>
            <a:lvl1pPr>
              <a:defRPr sz="3000">
                <a:solidFill>
                  <a:schemeClr val="accent2">
                    <a:hueOff val="4811925"/>
                    <a:satOff val="-86390"/>
                    <a:lumOff val="6491"/>
                  </a:schemeClr>
                </a:solidFill>
                <a:latin typeface="Helvetica Neue Medium"/>
                <a:ea typeface="Helvetica Neue Medium"/>
                <a:cs typeface="Helvetica Neue Medium"/>
                <a:sym typeface="Helvetica Neue Medium"/>
              </a:defRPr>
            </a:lvl1pPr>
          </a:lstStyle>
          <a:p>
            <a:r>
              <a:t>Keynote Typography</a:t>
            </a:r>
          </a:p>
        </p:txBody>
      </p:sp>
      <p:sp>
        <p:nvSpPr>
          <p:cNvPr id="12" name="Shape 12"/>
          <p:cNvSpPr/>
          <p:nvPr/>
        </p:nvSpPr>
        <p:spPr>
          <a:xfrm>
            <a:off x="12406079" y="9765317"/>
            <a:ext cx="4178095" cy="477669"/>
          </a:xfrm>
          <a:prstGeom prst="rect">
            <a:avLst/>
          </a:prstGeom>
          <a:ln w="12700">
            <a:miter lim="400000"/>
          </a:ln>
          <a:extLst>
            <a:ext uri="{C572A759-6A51-4108-AA02-DFA0A04FC94B}">
              <ma14:wrappingTextBoxFlag xmlns:ma14="http://schemas.microsoft.com/office/mac/drawingml/2011/main" xmlns="" val="1"/>
            </a:ext>
          </a:extLst>
        </p:spPr>
        <p:txBody>
          <a:bodyPr wrap="none" lIns="71435" tIns="71435" rIns="71435" bIns="71435" anchor="ctr">
            <a:spAutoFit/>
          </a:bodyPr>
          <a:lstStyle>
            <a:lvl1pPr>
              <a:defRPr sz="2200" b="1" spc="286">
                <a:solidFill>
                  <a:schemeClr val="accent2">
                    <a:hueOff val="4811925"/>
                    <a:satOff val="-86390"/>
                    <a:lumOff val="6491"/>
                  </a:schemeClr>
                </a:solidFill>
              </a:defRPr>
            </a:lvl1pPr>
          </a:lstStyle>
          <a:p>
            <a:pPr>
              <a:defRPr b="0" spc="0">
                <a:latin typeface="Helvetica Neue Medium"/>
                <a:ea typeface="Helvetica Neue Medium"/>
                <a:cs typeface="Helvetica Neue Medium"/>
                <a:sym typeface="Helvetica Neue Medium"/>
              </a:defRPr>
            </a:pPr>
            <a:r>
              <a:rPr b="1" spc="286">
                <a:latin typeface="+mn-lt"/>
                <a:ea typeface="+mn-ea"/>
                <a:cs typeface="+mn-cs"/>
                <a:sym typeface="Helvetica Neue"/>
              </a:rPr>
              <a:t>KEYNOTE TYPOGRAPHY</a:t>
            </a:r>
          </a:p>
        </p:txBody>
      </p:sp>
      <p:sp>
        <p:nvSpPr>
          <p:cNvPr id="13" name="Shape 13"/>
          <p:cNvSpPr/>
          <p:nvPr/>
        </p:nvSpPr>
        <p:spPr>
          <a:xfrm>
            <a:off x="12406079" y="5026622"/>
            <a:ext cx="6794117" cy="986212"/>
          </a:xfrm>
          <a:prstGeom prst="rect">
            <a:avLst/>
          </a:prstGeom>
          <a:ln w="12700">
            <a:miter lim="400000"/>
          </a:ln>
          <a:extLst>
            <a:ext uri="{C572A759-6A51-4108-AA02-DFA0A04FC94B}">
              <ma14:wrappingTextBoxFlag xmlns:ma14="http://schemas.microsoft.com/office/mac/drawingml/2011/main" xmlns="" val="1"/>
            </a:ext>
          </a:extLst>
        </p:spPr>
        <p:txBody>
          <a:bodyPr wrap="none" lIns="71435" tIns="71435" rIns="71435" bIns="71435" anchor="ctr">
            <a:spAutoFit/>
          </a:bodyPr>
          <a:lstStyle>
            <a:lvl1pPr>
              <a:defRPr sz="5500">
                <a:solidFill>
                  <a:schemeClr val="accent2">
                    <a:hueOff val="4811925"/>
                    <a:satOff val="-86390"/>
                    <a:lumOff val="6491"/>
                  </a:schemeClr>
                </a:solidFill>
                <a:latin typeface="Helvetica Neue Medium"/>
                <a:ea typeface="Helvetica Neue Medium"/>
                <a:cs typeface="Helvetica Neue Medium"/>
                <a:sym typeface="Helvetica Neue Medium"/>
              </a:defRPr>
            </a:lvl1pPr>
          </a:lstStyle>
          <a:p>
            <a:r>
              <a:t>Keynote Typography</a:t>
            </a:r>
          </a:p>
        </p:txBody>
      </p:sp>
      <p:sp>
        <p:nvSpPr>
          <p:cNvPr id="14" name="Shape 14"/>
          <p:cNvSpPr/>
          <p:nvPr/>
        </p:nvSpPr>
        <p:spPr>
          <a:xfrm>
            <a:off x="1901399" y="9700369"/>
            <a:ext cx="4492245" cy="6075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4000">
                <a:solidFill>
                  <a:schemeClr val="accent2">
                    <a:hueOff val="4811925"/>
                    <a:satOff val="-86390"/>
                    <a:lumOff val="6491"/>
                  </a:schemeClr>
                </a:solidFill>
                <a:latin typeface="Helvetica Neue Light"/>
                <a:ea typeface="Helvetica Neue Light"/>
                <a:cs typeface="Helvetica Neue Light"/>
                <a:sym typeface="Helvetica Neue Light"/>
              </a:defRPr>
            </a:lvl1pPr>
          </a:lstStyle>
          <a:p>
            <a:r>
              <a:t>Keynote Typography</a:t>
            </a:r>
          </a:p>
        </p:txBody>
      </p:sp>
      <p:sp>
        <p:nvSpPr>
          <p:cNvPr id="15" name="Shape 15"/>
          <p:cNvSpPr/>
          <p:nvPr/>
        </p:nvSpPr>
        <p:spPr>
          <a:xfrm>
            <a:off x="1901399" y="10580964"/>
            <a:ext cx="3372359" cy="44614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3000">
                <a:solidFill>
                  <a:schemeClr val="accent2">
                    <a:hueOff val="4811925"/>
                    <a:satOff val="-86390"/>
                    <a:lumOff val="6491"/>
                  </a:schemeClr>
                </a:solidFill>
                <a:latin typeface="Helvetica Neue Light"/>
                <a:ea typeface="Helvetica Neue Light"/>
                <a:cs typeface="Helvetica Neue Light"/>
                <a:sym typeface="Helvetica Neue Light"/>
              </a:defRPr>
            </a:lvl1pPr>
          </a:lstStyle>
          <a:p>
            <a:r>
              <a:t>Keynote Typography</a:t>
            </a:r>
          </a:p>
        </p:txBody>
      </p:sp>
      <p:sp>
        <p:nvSpPr>
          <p:cNvPr id="16" name="Shape 16"/>
          <p:cNvSpPr/>
          <p:nvPr/>
        </p:nvSpPr>
        <p:spPr>
          <a:xfrm>
            <a:off x="1901399" y="11351125"/>
            <a:ext cx="3148382" cy="42148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a:solidFill>
                  <a:schemeClr val="accent2">
                    <a:hueOff val="4811925"/>
                    <a:satOff val="-86390"/>
                    <a:lumOff val="6491"/>
                  </a:schemeClr>
                </a:solidFill>
                <a:latin typeface="Helvetica Neue Light"/>
                <a:ea typeface="Helvetica Neue Light"/>
                <a:cs typeface="Helvetica Neue Light"/>
                <a:sym typeface="Helvetica Neue Light"/>
              </a:defRPr>
            </a:lvl1pPr>
          </a:lstStyle>
          <a:p>
            <a:r>
              <a:t>Keynote Typography</a:t>
            </a:r>
          </a:p>
        </p:txBody>
      </p:sp>
      <p:sp>
        <p:nvSpPr>
          <p:cNvPr id="19" name="Shape 19"/>
          <p:cNvSpPr>
            <a:spLocks noGrp="1"/>
          </p:cNvSpPr>
          <p:nvPr>
            <p:ph type="sldNum" sz="quarter" idx="2"/>
          </p:nvPr>
        </p:nvSpPr>
        <p:spPr>
          <a:xfrm>
            <a:off x="17502094" y="12198466"/>
            <a:ext cx="5689600" cy="264974"/>
          </a:xfrm>
          <a:prstGeom prst="rect">
            <a:avLst/>
          </a:prstGeom>
          <a:ln w="12700">
            <a:miter lim="400000"/>
          </a:ln>
        </p:spPr>
        <p:txBody>
          <a:bodyPr lIns="45719" rIns="45719" anchor="ctr">
            <a:spAutoFit/>
          </a:bodyPr>
          <a:lstStyle>
            <a:lvl1pPr algn="r">
              <a:defRPr sz="1200">
                <a:solidFill>
                  <a:srgbClr val="FFFFFF"/>
                </a:solidFill>
              </a:defRPr>
            </a:lvl1pPr>
          </a:lstStyle>
          <a:p>
            <a:fld id="{86CB4B4D-7CA3-9044-876B-883B54F8677D}" type="slidenum">
              <a:t>‹#›</a:t>
            </a:fld>
            <a:endParaRPr/>
          </a:p>
        </p:txBody>
      </p:sp>
      <p:sp>
        <p:nvSpPr>
          <p:cNvPr id="17" name="Footer Placeholder 16"/>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cSld>
  <p:clrMap bg1="dk1" tx1="lt1" bg2="dk2" tx2="lt2" accent1="accent1" accent2="accent2" accent3="accent3" accent4="accent4" accent5="accent5" accent6="accent6" hlink="hlink" folHlink="folHlink"/>
  <p:sldLayoutIdLst>
    <p:sldLayoutId id="2147483668" r:id="rId1"/>
    <p:sldLayoutId id="2147483671" r:id="rId2"/>
    <p:sldLayoutId id="2147483694" r:id="rId3"/>
    <p:sldLayoutId id="2147483703" r:id="rId4"/>
  </p:sldLayoutIdLst>
  <p:transition spd="med"/>
  <p:hf sldNum="0" hdr="0" ftr="0" dt="0"/>
  <p:txStyles>
    <p:titleStyle>
      <a:lvl1pPr marL="0" marR="0" indent="0" algn="l" defTabSz="584200" rtl="0" latinLnBrk="0">
        <a:lnSpc>
          <a:spcPct val="100000"/>
        </a:lnSpc>
        <a:spcBef>
          <a:spcPts val="0"/>
        </a:spcBef>
        <a:spcAft>
          <a:spcPts val="0"/>
        </a:spcAft>
        <a:buClrTx/>
        <a:buSzTx/>
        <a:buFontTx/>
        <a:buNone/>
        <a:tabLst/>
        <a:defRPr sz="6800" b="0" i="0" u="none" strike="noStrike" cap="none" spc="0" baseline="0">
          <a:ln>
            <a:noFill/>
          </a:ln>
          <a:solidFill>
            <a:srgbClr val="FFFFFF"/>
          </a:solidFill>
          <a:uFillTx/>
          <a:latin typeface="+mj-lt"/>
          <a:ea typeface="+mj-ea"/>
          <a:cs typeface="+mj-cs"/>
          <a:sym typeface="Helvetica"/>
        </a:defRPr>
      </a:lvl1pPr>
      <a:lvl2pPr marL="0" marR="0" indent="228600" algn="l" defTabSz="584200" rtl="0" latinLnBrk="0">
        <a:lnSpc>
          <a:spcPct val="100000"/>
        </a:lnSpc>
        <a:spcBef>
          <a:spcPts val="0"/>
        </a:spcBef>
        <a:spcAft>
          <a:spcPts val="0"/>
        </a:spcAft>
        <a:buClrTx/>
        <a:buSzTx/>
        <a:buFontTx/>
        <a:buNone/>
        <a:tabLst/>
        <a:defRPr sz="6800" b="0" i="0" u="none" strike="noStrike" cap="none" spc="0" baseline="0">
          <a:ln>
            <a:noFill/>
          </a:ln>
          <a:solidFill>
            <a:srgbClr val="FFFFFF"/>
          </a:solidFill>
          <a:uFillTx/>
          <a:latin typeface="+mj-lt"/>
          <a:ea typeface="+mj-ea"/>
          <a:cs typeface="+mj-cs"/>
          <a:sym typeface="Helvetica"/>
        </a:defRPr>
      </a:lvl2pPr>
      <a:lvl3pPr marL="0" marR="0" indent="457200" algn="l" defTabSz="584200" rtl="0" latinLnBrk="0">
        <a:lnSpc>
          <a:spcPct val="100000"/>
        </a:lnSpc>
        <a:spcBef>
          <a:spcPts val="0"/>
        </a:spcBef>
        <a:spcAft>
          <a:spcPts val="0"/>
        </a:spcAft>
        <a:buClrTx/>
        <a:buSzTx/>
        <a:buFontTx/>
        <a:buNone/>
        <a:tabLst/>
        <a:defRPr sz="6800" b="0" i="0" u="none" strike="noStrike" cap="none" spc="0" baseline="0">
          <a:ln>
            <a:noFill/>
          </a:ln>
          <a:solidFill>
            <a:srgbClr val="FFFFFF"/>
          </a:solidFill>
          <a:uFillTx/>
          <a:latin typeface="+mj-lt"/>
          <a:ea typeface="+mj-ea"/>
          <a:cs typeface="+mj-cs"/>
          <a:sym typeface="Helvetica"/>
        </a:defRPr>
      </a:lvl3pPr>
      <a:lvl4pPr marL="0" marR="0" indent="685800" algn="l" defTabSz="584200" rtl="0" latinLnBrk="0">
        <a:lnSpc>
          <a:spcPct val="100000"/>
        </a:lnSpc>
        <a:spcBef>
          <a:spcPts val="0"/>
        </a:spcBef>
        <a:spcAft>
          <a:spcPts val="0"/>
        </a:spcAft>
        <a:buClrTx/>
        <a:buSzTx/>
        <a:buFontTx/>
        <a:buNone/>
        <a:tabLst/>
        <a:defRPr sz="6800" b="0" i="0" u="none" strike="noStrike" cap="none" spc="0" baseline="0">
          <a:ln>
            <a:noFill/>
          </a:ln>
          <a:solidFill>
            <a:srgbClr val="FFFFFF"/>
          </a:solidFill>
          <a:uFillTx/>
          <a:latin typeface="+mj-lt"/>
          <a:ea typeface="+mj-ea"/>
          <a:cs typeface="+mj-cs"/>
          <a:sym typeface="Helvetica"/>
        </a:defRPr>
      </a:lvl4pPr>
      <a:lvl5pPr marL="0" marR="0" indent="914400" algn="l" defTabSz="584200" rtl="0" latinLnBrk="0">
        <a:lnSpc>
          <a:spcPct val="100000"/>
        </a:lnSpc>
        <a:spcBef>
          <a:spcPts val="0"/>
        </a:spcBef>
        <a:spcAft>
          <a:spcPts val="0"/>
        </a:spcAft>
        <a:buClrTx/>
        <a:buSzTx/>
        <a:buFontTx/>
        <a:buNone/>
        <a:tabLst/>
        <a:defRPr sz="6800" b="0" i="0" u="none" strike="noStrike" cap="none" spc="0" baseline="0">
          <a:ln>
            <a:noFill/>
          </a:ln>
          <a:solidFill>
            <a:srgbClr val="FFFFFF"/>
          </a:solidFill>
          <a:uFillTx/>
          <a:latin typeface="+mj-lt"/>
          <a:ea typeface="+mj-ea"/>
          <a:cs typeface="+mj-cs"/>
          <a:sym typeface="Helvetica"/>
        </a:defRPr>
      </a:lvl5pPr>
      <a:lvl6pPr marL="0" marR="0" indent="1143000" algn="l" defTabSz="584200" rtl="0" latinLnBrk="0">
        <a:lnSpc>
          <a:spcPct val="100000"/>
        </a:lnSpc>
        <a:spcBef>
          <a:spcPts val="0"/>
        </a:spcBef>
        <a:spcAft>
          <a:spcPts val="0"/>
        </a:spcAft>
        <a:buClrTx/>
        <a:buSzTx/>
        <a:buFontTx/>
        <a:buNone/>
        <a:tabLst/>
        <a:defRPr sz="6800" b="0" i="0" u="none" strike="noStrike" cap="none" spc="0" baseline="0">
          <a:ln>
            <a:noFill/>
          </a:ln>
          <a:solidFill>
            <a:srgbClr val="FFFFFF"/>
          </a:solidFill>
          <a:uFillTx/>
          <a:latin typeface="+mj-lt"/>
          <a:ea typeface="+mj-ea"/>
          <a:cs typeface="+mj-cs"/>
          <a:sym typeface="Helvetica"/>
        </a:defRPr>
      </a:lvl6pPr>
      <a:lvl7pPr marL="0" marR="0" indent="1371600" algn="l" defTabSz="584200" rtl="0" latinLnBrk="0">
        <a:lnSpc>
          <a:spcPct val="100000"/>
        </a:lnSpc>
        <a:spcBef>
          <a:spcPts val="0"/>
        </a:spcBef>
        <a:spcAft>
          <a:spcPts val="0"/>
        </a:spcAft>
        <a:buClrTx/>
        <a:buSzTx/>
        <a:buFontTx/>
        <a:buNone/>
        <a:tabLst/>
        <a:defRPr sz="6800" b="0" i="0" u="none" strike="noStrike" cap="none" spc="0" baseline="0">
          <a:ln>
            <a:noFill/>
          </a:ln>
          <a:solidFill>
            <a:srgbClr val="FFFFFF"/>
          </a:solidFill>
          <a:uFillTx/>
          <a:latin typeface="+mj-lt"/>
          <a:ea typeface="+mj-ea"/>
          <a:cs typeface="+mj-cs"/>
          <a:sym typeface="Helvetica"/>
        </a:defRPr>
      </a:lvl7pPr>
      <a:lvl8pPr marL="0" marR="0" indent="1600200" algn="l" defTabSz="584200" rtl="0" latinLnBrk="0">
        <a:lnSpc>
          <a:spcPct val="100000"/>
        </a:lnSpc>
        <a:spcBef>
          <a:spcPts val="0"/>
        </a:spcBef>
        <a:spcAft>
          <a:spcPts val="0"/>
        </a:spcAft>
        <a:buClrTx/>
        <a:buSzTx/>
        <a:buFontTx/>
        <a:buNone/>
        <a:tabLst/>
        <a:defRPr sz="6800" b="0" i="0" u="none" strike="noStrike" cap="none" spc="0" baseline="0">
          <a:ln>
            <a:noFill/>
          </a:ln>
          <a:solidFill>
            <a:srgbClr val="FFFFFF"/>
          </a:solidFill>
          <a:uFillTx/>
          <a:latin typeface="+mj-lt"/>
          <a:ea typeface="+mj-ea"/>
          <a:cs typeface="+mj-cs"/>
          <a:sym typeface="Helvetica"/>
        </a:defRPr>
      </a:lvl8pPr>
      <a:lvl9pPr marL="0" marR="0" indent="1828800" algn="l" defTabSz="584200" rtl="0" latinLnBrk="0">
        <a:lnSpc>
          <a:spcPct val="100000"/>
        </a:lnSpc>
        <a:spcBef>
          <a:spcPts val="0"/>
        </a:spcBef>
        <a:spcAft>
          <a:spcPts val="0"/>
        </a:spcAft>
        <a:buClrTx/>
        <a:buSzTx/>
        <a:buFontTx/>
        <a:buNone/>
        <a:tabLst/>
        <a:defRPr sz="6800" b="0" i="0" u="none" strike="noStrike" cap="none" spc="0" baseline="0">
          <a:ln>
            <a:noFill/>
          </a:ln>
          <a:solidFill>
            <a:srgbClr val="FFFFFF"/>
          </a:solidFill>
          <a:uFillTx/>
          <a:latin typeface="+mj-lt"/>
          <a:ea typeface="+mj-ea"/>
          <a:cs typeface="+mj-cs"/>
          <a:sym typeface="Helvetica"/>
        </a:defRPr>
      </a:lvl9pPr>
    </p:titleStyle>
    <p:bodyStyle>
      <a:lvl1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1pPr>
      <a:lvl2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2pPr>
      <a:lvl3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3pPr>
      <a:lvl4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4pPr>
      <a:lvl5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5pPr>
      <a:lvl6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6pPr>
      <a:lvl7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7pPr>
      <a:lvl8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8pPr>
      <a:lvl9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9pPr>
    </p:bodyStyle>
    <p:otherStyle>
      <a:lvl1pPr marL="0" marR="0" indent="0" algn="r" defTabSz="825500" latinLnBrk="0">
        <a:lnSpc>
          <a:spcPct val="11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1pPr>
      <a:lvl2pPr marL="0" marR="0" indent="228600" algn="r" defTabSz="825500" latinLnBrk="0">
        <a:lnSpc>
          <a:spcPct val="11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2pPr>
      <a:lvl3pPr marL="0" marR="0" indent="457200" algn="r" defTabSz="825500" latinLnBrk="0">
        <a:lnSpc>
          <a:spcPct val="11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3pPr>
      <a:lvl4pPr marL="0" marR="0" indent="685800" algn="r" defTabSz="825500" latinLnBrk="0">
        <a:lnSpc>
          <a:spcPct val="11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4pPr>
      <a:lvl5pPr marL="0" marR="0" indent="914400" algn="r" defTabSz="825500" latinLnBrk="0">
        <a:lnSpc>
          <a:spcPct val="11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5pPr>
      <a:lvl6pPr marL="0" marR="0" indent="1143000" algn="r" defTabSz="825500" latinLnBrk="0">
        <a:lnSpc>
          <a:spcPct val="11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6pPr>
      <a:lvl7pPr marL="0" marR="0" indent="1371600" algn="r" defTabSz="825500" latinLnBrk="0">
        <a:lnSpc>
          <a:spcPct val="11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7pPr>
      <a:lvl8pPr marL="0" marR="0" indent="1600200" algn="r" defTabSz="825500" latinLnBrk="0">
        <a:lnSpc>
          <a:spcPct val="11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8pPr>
      <a:lvl9pPr marL="0" marR="0" indent="1828800" algn="r" defTabSz="825500" latinLnBrk="0">
        <a:lnSpc>
          <a:spcPct val="11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9.png"/><Relationship Id="rId7"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emf"/><Relationship Id="rId11" Type="http://schemas.openxmlformats.org/officeDocument/2006/relationships/image" Target="../media/image17.emf"/><Relationship Id="rId5" Type="http://schemas.openxmlformats.org/officeDocument/2006/relationships/image" Target="../media/image11.emf"/><Relationship Id="rId10" Type="http://schemas.openxmlformats.org/officeDocument/2006/relationships/image" Target="../media/image16.png"/><Relationship Id="rId4" Type="http://schemas.openxmlformats.org/officeDocument/2006/relationships/image" Target="../media/image10.emf"/><Relationship Id="rId9" Type="http://schemas.openxmlformats.org/officeDocument/2006/relationships/image" Target="../media/image15.emf"/></Relationships>
</file>

<file path=ppt/slides/_rels/slide100.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25.emf"/></Relationships>
</file>

<file path=ppt/slides/_rels/slide101.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25.emf"/></Relationships>
</file>

<file path=ppt/slides/_rels/slide10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26.emf"/><Relationship Id="rId4" Type="http://schemas.openxmlformats.org/officeDocument/2006/relationships/image" Target="../media/image127.emf"/></Relationships>
</file>

<file path=ppt/slides/_rels/slide103.xml.rels><?xml version="1.0" encoding="UTF-8" standalone="yes"?>
<Relationships xmlns="http://schemas.openxmlformats.org/package/2006/relationships"><Relationship Id="rId3" Type="http://schemas.openxmlformats.org/officeDocument/2006/relationships/image" Target="../media/image128.emf"/><Relationship Id="rId7" Type="http://schemas.openxmlformats.org/officeDocument/2006/relationships/image" Target="../media/image132.em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31.emf"/><Relationship Id="rId5" Type="http://schemas.openxmlformats.org/officeDocument/2006/relationships/image" Target="../media/image130.emf"/><Relationship Id="rId4" Type="http://schemas.openxmlformats.org/officeDocument/2006/relationships/image" Target="../media/image129.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19.emf"/></Relationships>
</file>

<file path=ppt/slides/_rels/slide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21.emf"/></Relationships>
</file>

<file path=ppt/slides/_rels/slide120.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image" Target="../media/image104.png"/></Relationships>
</file>

<file path=ppt/slides/_rels/slide122.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25.emf"/></Relationships>
</file>

<file path=ppt/slides/_rels/slide123.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25.emf"/></Relationships>
</file>

<file path=ppt/slides/_rels/slide124.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26.e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19.emf"/></Relationships>
</file>

<file path=ppt/slides/_rels/slide1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19.emf"/><Relationship Id="rId7"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5.png"/><Relationship Id="rId4" Type="http://schemas.openxmlformats.org/officeDocument/2006/relationships/image" Target="../media/image23.emf"/></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9.png"/><Relationship Id="rId7" Type="http://schemas.openxmlformats.org/officeDocument/2006/relationships/image" Target="../media/image30.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3.emf"/><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17.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6.png"/><Relationship Id="rId7" Type="http://schemas.openxmlformats.org/officeDocument/2006/relationships/image" Target="../media/image35.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 Id="rId9" Type="http://schemas.openxmlformats.org/officeDocument/2006/relationships/image" Target="../media/image38.emf"/></Relationships>
</file>

<file path=ppt/slides/_rels/slide18.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9.png"/><Relationship Id="rId7" Type="http://schemas.openxmlformats.org/officeDocument/2006/relationships/image" Target="../media/image35.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emf"/><Relationship Id="rId11" Type="http://schemas.openxmlformats.org/officeDocument/2006/relationships/image" Target="../media/image41.emf"/><Relationship Id="rId5" Type="http://schemas.openxmlformats.org/officeDocument/2006/relationships/image" Target="../media/image33.emf"/><Relationship Id="rId10" Type="http://schemas.openxmlformats.org/officeDocument/2006/relationships/image" Target="../media/image40.emf"/><Relationship Id="rId4" Type="http://schemas.openxmlformats.org/officeDocument/2006/relationships/image" Target="../media/image32.emf"/><Relationship Id="rId9" Type="http://schemas.openxmlformats.org/officeDocument/2006/relationships/image" Target="../media/image38.emf"/></Relationships>
</file>

<file path=ppt/slides/_rels/slide19.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42.png"/><Relationship Id="rId7" Type="http://schemas.openxmlformats.org/officeDocument/2006/relationships/image" Target="../media/image40.emf"/><Relationship Id="rId12" Type="http://schemas.openxmlformats.org/officeDocument/2006/relationships/image" Target="../media/image35.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emf"/><Relationship Id="rId11" Type="http://schemas.openxmlformats.org/officeDocument/2006/relationships/image" Target="../media/image34.emf"/><Relationship Id="rId5" Type="http://schemas.openxmlformats.org/officeDocument/2006/relationships/image" Target="../media/image33.emf"/><Relationship Id="rId10" Type="http://schemas.openxmlformats.org/officeDocument/2006/relationships/image" Target="../media/image39.png"/><Relationship Id="rId4" Type="http://schemas.openxmlformats.org/officeDocument/2006/relationships/image" Target="../media/image32.emf"/><Relationship Id="rId9" Type="http://schemas.openxmlformats.org/officeDocument/2006/relationships/image" Target="../media/image41.em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43.png"/><Relationship Id="rId7" Type="http://schemas.openxmlformats.org/officeDocument/2006/relationships/image" Target="../media/image40.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emf"/><Relationship Id="rId11" Type="http://schemas.openxmlformats.org/officeDocument/2006/relationships/image" Target="../media/image45.emf"/><Relationship Id="rId5" Type="http://schemas.openxmlformats.org/officeDocument/2006/relationships/image" Target="../media/image33.emf"/><Relationship Id="rId10" Type="http://schemas.openxmlformats.org/officeDocument/2006/relationships/image" Target="../media/image44.emf"/><Relationship Id="rId4" Type="http://schemas.openxmlformats.org/officeDocument/2006/relationships/image" Target="../media/image32.emf"/><Relationship Id="rId9" Type="http://schemas.openxmlformats.org/officeDocument/2006/relationships/image" Target="../media/image41.emf"/></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7.emf"/><Relationship Id="rId7" Type="http://schemas.openxmlformats.org/officeDocument/2006/relationships/image" Target="../media/image51.emf"/><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10" Type="http://schemas.openxmlformats.org/officeDocument/2006/relationships/image" Target="../media/image54.emf"/><Relationship Id="rId4" Type="http://schemas.openxmlformats.org/officeDocument/2006/relationships/image" Target="../media/image48.emf"/><Relationship Id="rId9" Type="http://schemas.openxmlformats.org/officeDocument/2006/relationships/image" Target="../media/image53.emf"/></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emf"/><Relationship Id="rId2" Type="http://schemas.openxmlformats.org/officeDocument/2006/relationships/image" Target="../media/image55.emf"/><Relationship Id="rId1" Type="http://schemas.openxmlformats.org/officeDocument/2006/relationships/slideLayout" Target="../slideLayouts/slideLayout2.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24.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57.emf"/><Relationship Id="rId7" Type="http://schemas.openxmlformats.org/officeDocument/2006/relationships/image" Target="../media/image48.emf"/><Relationship Id="rId2" Type="http://schemas.openxmlformats.org/officeDocument/2006/relationships/image" Target="../media/image56.emf"/><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png"/><Relationship Id="rId4" Type="http://schemas.openxmlformats.org/officeDocument/2006/relationships/image" Target="../media/image58.emf"/><Relationship Id="rId9" Type="http://schemas.openxmlformats.org/officeDocument/2006/relationships/image" Target="../media/image50.emf"/></Relationships>
</file>

<file path=ppt/slides/_rels/slide25.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59.emf"/><Relationship Id="rId7" Type="http://schemas.openxmlformats.org/officeDocument/2006/relationships/image" Target="../media/image49.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59.emf"/><Relationship Id="rId7" Type="http://schemas.openxmlformats.org/officeDocument/2006/relationships/image" Target="../media/image49.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png"/><Relationship Id="rId9" Type="http://schemas.openxmlformats.org/officeDocument/2006/relationships/image" Target="../media/image60.tiff"/></Relationships>
</file>

<file path=ppt/slides/_rels/slide27.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59.emf"/><Relationship Id="rId7" Type="http://schemas.openxmlformats.org/officeDocument/2006/relationships/image" Target="../media/image49.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png"/><Relationship Id="rId9" Type="http://schemas.openxmlformats.org/officeDocument/2006/relationships/image" Target="../media/image60.tiff"/></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2.tiff"/><Relationship Id="rId5" Type="http://schemas.openxmlformats.org/officeDocument/2006/relationships/image" Target="../media/image71.tiff"/><Relationship Id="rId4" Type="http://schemas.openxmlformats.org/officeDocument/2006/relationships/image" Target="../media/image70.tiff"/></Relationships>
</file>

<file path=ppt/slides/_rels/slide42.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image" Target="../media/image75.png"/><Relationship Id="rId7" Type="http://schemas.openxmlformats.org/officeDocument/2006/relationships/image" Target="../media/image79.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76.emf"/></Relationships>
</file>

<file path=ppt/slides/_rels/slide49.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7.emf"/></Relationships>
</file>

<file path=ppt/slides/_rels/slide59.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3.emf"/><Relationship Id="rId4" Type="http://schemas.openxmlformats.org/officeDocument/2006/relationships/image" Target="../media/image95.em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9.emf"/></Relationships>
</file>

<file path=ppt/slides/_rels/slide84.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101.emf"/><Relationship Id="rId1" Type="http://schemas.openxmlformats.org/officeDocument/2006/relationships/slideLayout" Target="../slideLayouts/slideLayout2.xml"/><Relationship Id="rId4" Type="http://schemas.openxmlformats.org/officeDocument/2006/relationships/image" Target="../media/image102.emf"/></Relationships>
</file>

<file path=ppt/slides/_rels/slide88.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110.emf"/><Relationship Id="rId13" Type="http://schemas.openxmlformats.org/officeDocument/2006/relationships/image" Target="../media/image115.emf"/><Relationship Id="rId3" Type="http://schemas.openxmlformats.org/officeDocument/2006/relationships/image" Target="../media/image105.emf"/><Relationship Id="rId7" Type="http://schemas.openxmlformats.org/officeDocument/2006/relationships/image" Target="../media/image109.emf"/><Relationship Id="rId12" Type="http://schemas.openxmlformats.org/officeDocument/2006/relationships/image" Target="../media/image114.emf"/><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emf"/><Relationship Id="rId11" Type="http://schemas.openxmlformats.org/officeDocument/2006/relationships/image" Target="../media/image113.emf"/><Relationship Id="rId5" Type="http://schemas.openxmlformats.org/officeDocument/2006/relationships/image" Target="../media/image107.emf"/><Relationship Id="rId10" Type="http://schemas.openxmlformats.org/officeDocument/2006/relationships/image" Target="../media/image112.emf"/><Relationship Id="rId4" Type="http://schemas.openxmlformats.org/officeDocument/2006/relationships/image" Target="../media/image106.emf"/><Relationship Id="rId9" Type="http://schemas.openxmlformats.org/officeDocument/2006/relationships/image" Target="../media/image111.emf"/><Relationship Id="rId14" Type="http://schemas.openxmlformats.org/officeDocument/2006/relationships/image" Target="../media/image116.em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05.emf"/><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17.emf"/></Relationships>
</file>

<file path=ppt/slides/_rels/slide91.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17.emf"/></Relationships>
</file>

<file path=ppt/slides/_rels/slide9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emf"/><Relationship Id="rId1" Type="http://schemas.openxmlformats.org/officeDocument/2006/relationships/slideLayout" Target="../slideLayouts/slideLayout2.xml"/><Relationship Id="rId5" Type="http://schemas.openxmlformats.org/officeDocument/2006/relationships/image" Target="../media/image119.emf"/><Relationship Id="rId4" Type="http://schemas.openxmlformats.org/officeDocument/2006/relationships/image" Target="../media/image112.emf"/></Relationships>
</file>

<file path=ppt/slides/_rels/slide93.xml.rels><?xml version="1.0" encoding="UTF-8" standalone="yes"?>
<Relationships xmlns="http://schemas.openxmlformats.org/package/2006/relationships"><Relationship Id="rId3" Type="http://schemas.openxmlformats.org/officeDocument/2006/relationships/image" Target="../media/image117.emf"/><Relationship Id="rId7" Type="http://schemas.openxmlformats.org/officeDocument/2006/relationships/image" Target="../media/image119.e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12.emf"/><Relationship Id="rId5" Type="http://schemas.openxmlformats.org/officeDocument/2006/relationships/image" Target="../media/image118.png"/><Relationship Id="rId4" Type="http://schemas.openxmlformats.org/officeDocument/2006/relationships/image" Target="../media/image120.emf"/></Relationships>
</file>

<file path=ppt/slides/_rels/slide9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emf"/><Relationship Id="rId1" Type="http://schemas.openxmlformats.org/officeDocument/2006/relationships/slideLayout" Target="../slideLayouts/slideLayout2.xml"/><Relationship Id="rId5" Type="http://schemas.openxmlformats.org/officeDocument/2006/relationships/image" Target="../media/image119.emf"/><Relationship Id="rId4" Type="http://schemas.openxmlformats.org/officeDocument/2006/relationships/image" Target="../media/image112.emf"/></Relationships>
</file>

<file path=ppt/slides/_rels/slide95.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3.emf"/><Relationship Id="rId5" Type="http://schemas.openxmlformats.org/officeDocument/2006/relationships/image" Target="../media/image122.emf"/><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1.emf"/><Relationship Id="rId1" Type="http://schemas.openxmlformats.org/officeDocument/2006/relationships/slideLayout" Target="../slideLayouts/slideLayout2.xml"/><Relationship Id="rId5" Type="http://schemas.openxmlformats.org/officeDocument/2006/relationships/image" Target="../media/image123.emf"/><Relationship Id="rId4" Type="http://schemas.openxmlformats.org/officeDocument/2006/relationships/image" Target="../media/image122.emf"/></Relationships>
</file>

<file path=ppt/slides/_rels/slide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1.emf"/><Relationship Id="rId1" Type="http://schemas.openxmlformats.org/officeDocument/2006/relationships/slideLayout" Target="../slideLayouts/slideLayout2.xml"/><Relationship Id="rId5" Type="http://schemas.openxmlformats.org/officeDocument/2006/relationships/image" Target="../media/image123.emf"/><Relationship Id="rId4" Type="http://schemas.openxmlformats.org/officeDocument/2006/relationships/image" Target="../media/image122.emf"/></Relationships>
</file>

<file path=ppt/slides/_rels/slide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1.emf"/><Relationship Id="rId1" Type="http://schemas.openxmlformats.org/officeDocument/2006/relationships/slideLayout" Target="../slideLayouts/slideLayout2.xml"/><Relationship Id="rId5" Type="http://schemas.openxmlformats.org/officeDocument/2006/relationships/image" Target="../media/image123.emf"/><Relationship Id="rId4" Type="http://schemas.openxmlformats.org/officeDocument/2006/relationships/image" Target="../media/image122.emf"/></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1E5756-7504-6D40-92DB-96B360A4B95E}"/>
              </a:ext>
            </a:extLst>
          </p:cNvPr>
          <p:cNvSpPr>
            <a:spLocks noGrp="1"/>
          </p:cNvSpPr>
          <p:nvPr>
            <p:ph type="body" sz="half" idx="15"/>
          </p:nvPr>
        </p:nvSpPr>
        <p:spPr>
          <a:xfrm>
            <a:off x="680992" y="2109031"/>
            <a:ext cx="17707860" cy="9306330"/>
          </a:xfrm>
        </p:spPr>
        <p:txBody>
          <a:bodyPr/>
          <a:lstStyle/>
          <a:p>
            <a:r>
              <a:rPr lang="en-US" sz="4500" dirty="0"/>
              <a:t>About me :</a:t>
            </a:r>
          </a:p>
          <a:p>
            <a:pPr marL="457200" indent="-457200">
              <a:buFont typeface="Arial" panose="020B0604020202020204" pitchFamily="34" charset="0"/>
              <a:buChar char="•"/>
            </a:pPr>
            <a:r>
              <a:rPr lang="en-US" sz="4500" dirty="0"/>
              <a:t>ENS -&gt; MVA -&gt; FAIR (engineer) -&gt; FAIR (PhD 3rd year)</a:t>
            </a:r>
          </a:p>
          <a:p>
            <a:pPr marL="457200" indent="-457200">
              <a:buFont typeface="Arial" panose="020B0604020202020204" pitchFamily="34" charset="0"/>
              <a:buChar char="•"/>
            </a:pPr>
            <a:endParaRPr lang="en-US" sz="4500" dirty="0"/>
          </a:p>
          <a:p>
            <a:r>
              <a:rPr lang="en-US" sz="4500" dirty="0"/>
              <a:t>About my PhD : </a:t>
            </a:r>
          </a:p>
          <a:p>
            <a:pPr marL="457200" indent="-457200">
              <a:buFont typeface="Arial" panose="020B0604020202020204" pitchFamily="34" charset="0"/>
              <a:buChar char="•"/>
            </a:pPr>
            <a:r>
              <a:rPr lang="en-US" sz="4500" dirty="0"/>
              <a:t>Interested in sign matrices and tensors (graphs / multi-graphs)</a:t>
            </a:r>
          </a:p>
          <a:p>
            <a:pPr marL="457200" indent="-457200">
              <a:buFont typeface="Arial" panose="020B0604020202020204" pitchFamily="34" charset="0"/>
              <a:buChar char="•"/>
            </a:pPr>
            <a:r>
              <a:rPr lang="en-US" sz="4500" dirty="0"/>
              <a:t>Observe a few entries, predict the remaining edges</a:t>
            </a:r>
          </a:p>
          <a:p>
            <a:pPr marL="457200" indent="-457200">
              <a:buFont typeface="Arial" panose="020B0604020202020204" pitchFamily="34" charset="0"/>
              <a:buChar char="•"/>
            </a:pPr>
            <a:r>
              <a:rPr lang="en-US" sz="4500" dirty="0"/>
              <a:t>Factorization methods are simple and efficient for these problems</a:t>
            </a:r>
          </a:p>
          <a:p>
            <a:pPr marL="457200" indent="-457200">
              <a:buFont typeface="Arial" panose="020B0604020202020204" pitchFamily="34" charset="0"/>
              <a:buChar char="•"/>
            </a:pPr>
            <a:r>
              <a:rPr lang="en-US" sz="4500" dirty="0"/>
              <a:t>When is it needed to go beyond factorization methods ?</a:t>
            </a:r>
          </a:p>
          <a:p>
            <a:pPr marL="457200" indent="-457200">
              <a:buFont typeface="Arial" panose="020B0604020202020204" pitchFamily="34" charset="0"/>
              <a:buChar char="•"/>
            </a:pPr>
            <a:r>
              <a:rPr lang="en-US" sz="4500" dirty="0"/>
              <a:t>How ?</a:t>
            </a:r>
          </a:p>
        </p:txBody>
      </p:sp>
      <p:sp>
        <p:nvSpPr>
          <p:cNvPr id="5" name="Text Placeholder 4">
            <a:extLst>
              <a:ext uri="{FF2B5EF4-FFF2-40B4-BE49-F238E27FC236}">
                <a16:creationId xmlns:a16="http://schemas.microsoft.com/office/drawing/2014/main" id="{F0376BC0-1216-B745-A092-C63DBC4365EA}"/>
              </a:ext>
            </a:extLst>
          </p:cNvPr>
          <p:cNvSpPr>
            <a:spLocks noGrp="1"/>
          </p:cNvSpPr>
          <p:nvPr>
            <p:ph type="body" sz="quarter" idx="16"/>
          </p:nvPr>
        </p:nvSpPr>
        <p:spPr/>
        <p:txBody>
          <a:bodyPr/>
          <a:lstStyle/>
          <a:p>
            <a:endParaRPr lang="en-US"/>
          </a:p>
        </p:txBody>
      </p:sp>
      <p:sp>
        <p:nvSpPr>
          <p:cNvPr id="6" name="Text Placeholder 5">
            <a:extLst>
              <a:ext uri="{FF2B5EF4-FFF2-40B4-BE49-F238E27FC236}">
                <a16:creationId xmlns:a16="http://schemas.microsoft.com/office/drawing/2014/main" id="{9A428227-B299-6840-8FA2-0C23291CFA3F}"/>
              </a:ext>
            </a:extLst>
          </p:cNvPr>
          <p:cNvSpPr>
            <a:spLocks noGrp="1"/>
          </p:cNvSpPr>
          <p:nvPr>
            <p:ph type="body" sz="quarter" idx="17"/>
          </p:nvPr>
        </p:nvSpPr>
        <p:spPr>
          <a:xfrm>
            <a:off x="-276726" y="425734"/>
            <a:ext cx="2303579" cy="553998"/>
          </a:xfrm>
        </p:spPr>
        <p:txBody>
          <a:bodyPr/>
          <a:lstStyle/>
          <a:p>
            <a:r>
              <a:rPr lang="en-US" dirty="0"/>
              <a:t>Presentation</a:t>
            </a:r>
          </a:p>
        </p:txBody>
      </p:sp>
    </p:spTree>
    <p:extLst>
      <p:ext uri="{BB962C8B-B14F-4D97-AF65-F5344CB8AC3E}">
        <p14:creationId xmlns:p14="http://schemas.microsoft.com/office/powerpoint/2010/main" val="99870189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0879" y="3137503"/>
            <a:ext cx="4878782" cy="4781206"/>
          </a:xfrm>
          <a:prstGeom prst="rect">
            <a:avLst/>
          </a:prstGeom>
        </p:spPr>
      </p:pic>
      <p:sp>
        <p:nvSpPr>
          <p:cNvPr id="9" name="TextBox 8"/>
          <p:cNvSpPr txBox="1"/>
          <p:nvPr/>
        </p:nvSpPr>
        <p:spPr>
          <a:xfrm rot="16200000">
            <a:off x="515508" y="3056392"/>
            <a:ext cx="5088629" cy="26417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5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 . .</a:t>
            </a:r>
          </a:p>
        </p:txBody>
      </p:sp>
      <p:pic>
        <p:nvPicPr>
          <p:cNvPr id="18" name="Picture 17"/>
          <p:cNvPicPr>
            <a:picLocks noChangeAspect="1"/>
          </p:cNvPicPr>
          <p:nvPr/>
        </p:nvPicPr>
        <p:blipFill>
          <a:blip r:embed="rId4"/>
          <a:stretch>
            <a:fillRect/>
          </a:stretch>
        </p:blipFill>
        <p:spPr>
          <a:xfrm>
            <a:off x="1015164" y="3245617"/>
            <a:ext cx="1059749" cy="706499"/>
          </a:xfrm>
          <a:prstGeom prst="rect">
            <a:avLst/>
          </a:prstGeom>
        </p:spPr>
      </p:pic>
      <p:pic>
        <p:nvPicPr>
          <p:cNvPr id="19" name="Picture 18"/>
          <p:cNvPicPr>
            <a:picLocks noChangeAspect="1"/>
          </p:cNvPicPr>
          <p:nvPr/>
        </p:nvPicPr>
        <p:blipFill>
          <a:blip r:embed="rId5"/>
          <a:stretch>
            <a:fillRect/>
          </a:stretch>
        </p:blipFill>
        <p:spPr>
          <a:xfrm>
            <a:off x="1067017" y="6843488"/>
            <a:ext cx="1149461" cy="736834"/>
          </a:xfrm>
          <a:prstGeom prst="rect">
            <a:avLst/>
          </a:prstGeom>
        </p:spPr>
      </p:pic>
      <p:sp>
        <p:nvSpPr>
          <p:cNvPr id="13" name="Shape 1000"/>
          <p:cNvSpPr>
            <a:spLocks noGrp="1"/>
          </p:cNvSpPr>
          <p:nvPr>
            <p:ph type="body" idx="13"/>
          </p:nvPr>
        </p:nvSpPr>
        <p:spPr>
          <a:xfrm>
            <a:off x="1588159" y="1436724"/>
            <a:ext cx="4923143" cy="938719"/>
          </a:xfrm>
          <a:prstGeom prst="rect">
            <a:avLst/>
          </a:prstGeom>
        </p:spPr>
        <p:txBody>
          <a:bodyPr/>
          <a:lstStyle/>
          <a:p>
            <a:r>
              <a:rPr lang="en-US" dirty="0"/>
              <a:t>Artificial Neuron</a:t>
            </a:r>
            <a:endParaRPr dirty="0"/>
          </a:p>
        </p:txBody>
      </p:sp>
      <p:sp>
        <p:nvSpPr>
          <p:cNvPr id="14" name="Shape 1001"/>
          <p:cNvSpPr>
            <a:spLocks noGrp="1"/>
          </p:cNvSpPr>
          <p:nvPr>
            <p:ph type="body" idx="14"/>
          </p:nvPr>
        </p:nvSpPr>
        <p:spPr>
          <a:xfrm>
            <a:off x="1588159" y="2092800"/>
            <a:ext cx="4892686" cy="684803"/>
          </a:xfrm>
          <a:prstGeom prst="rect">
            <a:avLst/>
          </a:prstGeom>
        </p:spPr>
        <p:txBody>
          <a:bodyPr/>
          <a:lstStyle/>
          <a:p>
            <a:r>
              <a:rPr lang="en-US" dirty="0"/>
              <a:t>The good </a:t>
            </a:r>
            <a:r>
              <a:rPr lang="en-US" dirty="0" err="1"/>
              <a:t>ol</a:t>
            </a:r>
            <a:r>
              <a:rPr lang="en-US" dirty="0"/>
              <a:t>’ Perceptron</a:t>
            </a:r>
            <a:endParaRPr dirty="0"/>
          </a:p>
        </p:txBody>
      </p:sp>
      <p:pic>
        <p:nvPicPr>
          <p:cNvPr id="4" name="Picture 3"/>
          <p:cNvPicPr>
            <a:picLocks noChangeAspect="1"/>
          </p:cNvPicPr>
          <p:nvPr/>
        </p:nvPicPr>
        <p:blipFill>
          <a:blip r:embed="rId6"/>
          <a:stretch>
            <a:fillRect/>
          </a:stretch>
        </p:blipFill>
        <p:spPr>
          <a:xfrm>
            <a:off x="5052629" y="3509687"/>
            <a:ext cx="1239399" cy="867579"/>
          </a:xfrm>
          <a:prstGeom prst="rect">
            <a:avLst/>
          </a:prstGeom>
        </p:spPr>
      </p:pic>
      <p:pic>
        <p:nvPicPr>
          <p:cNvPr id="5" name="Picture 4"/>
          <p:cNvPicPr>
            <a:picLocks noChangeAspect="1"/>
          </p:cNvPicPr>
          <p:nvPr/>
        </p:nvPicPr>
        <p:blipFill>
          <a:blip r:embed="rId7"/>
          <a:stretch>
            <a:fillRect/>
          </a:stretch>
        </p:blipFill>
        <p:spPr>
          <a:xfrm>
            <a:off x="5052628" y="6778116"/>
            <a:ext cx="1239399" cy="867579"/>
          </a:xfrm>
          <a:prstGeom prst="rect">
            <a:avLst/>
          </a:prstGeom>
        </p:spPr>
      </p:pic>
      <p:pic>
        <p:nvPicPr>
          <p:cNvPr id="10" name="Picture 9"/>
          <p:cNvPicPr>
            <a:picLocks noChangeAspect="1"/>
          </p:cNvPicPr>
          <p:nvPr/>
        </p:nvPicPr>
        <p:blipFill>
          <a:blip r:embed="rId8"/>
          <a:stretch>
            <a:fillRect/>
          </a:stretch>
        </p:blipFill>
        <p:spPr>
          <a:xfrm>
            <a:off x="7961592" y="4836110"/>
            <a:ext cx="15349728" cy="1383992"/>
          </a:xfrm>
          <a:prstGeom prst="rect">
            <a:avLst/>
          </a:prstGeom>
        </p:spPr>
      </p:pic>
      <p:pic>
        <p:nvPicPr>
          <p:cNvPr id="21" name="Picture 20"/>
          <p:cNvPicPr>
            <a:picLocks noChangeAspect="1"/>
          </p:cNvPicPr>
          <p:nvPr/>
        </p:nvPicPr>
        <p:blipFill>
          <a:blip r:embed="rId9"/>
          <a:stretch>
            <a:fillRect/>
          </a:stretch>
        </p:blipFill>
        <p:spPr>
          <a:xfrm>
            <a:off x="944632" y="9167110"/>
            <a:ext cx="1548071" cy="1362302"/>
          </a:xfrm>
          <a:prstGeom prst="rect">
            <a:avLst/>
          </a:prstGeom>
        </p:spPr>
      </p:pic>
      <p:sp>
        <p:nvSpPr>
          <p:cNvPr id="22" name="TextBox 21"/>
          <p:cNvSpPr txBox="1"/>
          <p:nvPr/>
        </p:nvSpPr>
        <p:spPr>
          <a:xfrm>
            <a:off x="2183088" y="9498600"/>
            <a:ext cx="6245299" cy="10166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5400" dirty="0">
                <a:solidFill>
                  <a:schemeClr val="bg1"/>
                </a:solidFill>
              </a:rPr>
              <a:t>: Activation function</a:t>
            </a:r>
            <a:endParaRPr kumimoji="0" lang="en-US" sz="5400" i="0" u="none" strike="noStrike" cap="none" spc="0" normalizeH="0" baseline="0" dirty="0">
              <a:ln>
                <a:noFill/>
              </a:ln>
              <a:solidFill>
                <a:schemeClr val="bg1"/>
              </a:solidFill>
              <a:effectLst/>
              <a:uFillTx/>
              <a:sym typeface="Helvetica Neue"/>
            </a:endParaRPr>
          </a:p>
        </p:txBody>
      </p:sp>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15571" y="8358897"/>
            <a:ext cx="14248003" cy="3918201"/>
          </a:xfrm>
          <a:prstGeom prst="rect">
            <a:avLst/>
          </a:prstGeom>
        </p:spPr>
      </p:pic>
      <p:sp>
        <p:nvSpPr>
          <p:cNvPr id="24" name="Left Brace 23"/>
          <p:cNvSpPr/>
          <p:nvPr/>
        </p:nvSpPr>
        <p:spPr>
          <a:xfrm rot="16200000" flipH="1">
            <a:off x="21964405" y="3657091"/>
            <a:ext cx="895085" cy="1078992"/>
          </a:xfrm>
          <a:prstGeom prst="leftBrace">
            <a:avLst>
              <a:gd name="adj1" fmla="val 8333"/>
              <a:gd name="adj2" fmla="val 52293"/>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2" name="TextBox 11"/>
          <p:cNvSpPr txBox="1"/>
          <p:nvPr/>
        </p:nvSpPr>
        <p:spPr>
          <a:xfrm>
            <a:off x="21719449" y="2750023"/>
            <a:ext cx="1384995" cy="10166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54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bias</a:t>
            </a:r>
          </a:p>
        </p:txBody>
      </p:sp>
      <p:sp>
        <p:nvSpPr>
          <p:cNvPr id="26" name="Left Brace 25"/>
          <p:cNvSpPr/>
          <p:nvPr/>
        </p:nvSpPr>
        <p:spPr>
          <a:xfrm rot="16200000" flipH="1">
            <a:off x="15655044" y="-421131"/>
            <a:ext cx="895085" cy="9235440"/>
          </a:xfrm>
          <a:prstGeom prst="leftBrace">
            <a:avLst>
              <a:gd name="adj1" fmla="val 8333"/>
              <a:gd name="adj2" fmla="val 52293"/>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15" name="Picture 14"/>
          <p:cNvPicPr>
            <a:picLocks noChangeAspect="1"/>
          </p:cNvPicPr>
          <p:nvPr/>
        </p:nvPicPr>
        <p:blipFill>
          <a:blip r:embed="rId11"/>
          <a:stretch>
            <a:fillRect/>
          </a:stretch>
        </p:blipFill>
        <p:spPr>
          <a:xfrm>
            <a:off x="15023480" y="2620099"/>
            <a:ext cx="2615803" cy="1251036"/>
          </a:xfrm>
          <a:prstGeom prst="rect">
            <a:avLst/>
          </a:prstGeom>
        </p:spPr>
      </p:pic>
      <p:sp>
        <p:nvSpPr>
          <p:cNvPr id="25" name="TextBox 24"/>
          <p:cNvSpPr txBox="1"/>
          <p:nvPr/>
        </p:nvSpPr>
        <p:spPr>
          <a:xfrm>
            <a:off x="8428387" y="12878665"/>
            <a:ext cx="2370842" cy="9151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Sigmoid</a:t>
            </a:r>
          </a:p>
        </p:txBody>
      </p:sp>
      <p:sp>
        <p:nvSpPr>
          <p:cNvPr id="33" name="TextBox 32"/>
          <p:cNvSpPr txBox="1"/>
          <p:nvPr/>
        </p:nvSpPr>
        <p:spPr>
          <a:xfrm>
            <a:off x="15510643" y="12878665"/>
            <a:ext cx="1641475" cy="9151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800" b="0" i="0" u="none" strike="noStrike" cap="none" spc="0" normalizeH="0" baseline="0" dirty="0" err="1">
                <a:ln>
                  <a:noFill/>
                </a:ln>
                <a:solidFill>
                  <a:schemeClr val="accent4">
                    <a:hueOff val="2021612"/>
                    <a:satOff val="-86562"/>
                    <a:lumOff val="52470"/>
                  </a:schemeClr>
                </a:solidFill>
                <a:effectLst/>
                <a:uFillTx/>
                <a:latin typeface="+mn-lt"/>
                <a:ea typeface="+mn-ea"/>
                <a:cs typeface="+mn-cs"/>
                <a:sym typeface="Helvetica Neue"/>
              </a:rPr>
              <a:t>ReLU</a:t>
            </a:r>
            <a:endParaRPr kumimoji="0" lang="en-US" sz="4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2079411554"/>
      </p:ext>
    </p:extLst>
  </p:cSld>
  <p:clrMapOvr>
    <a:masterClrMapping/>
  </p:clrMapOvr>
  <p:transition spd="slow" advTm="82979"/>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203121" cy="938719"/>
          </a:xfrm>
          <a:prstGeom prst="rect">
            <a:avLst/>
          </a:prstGeom>
        </p:spPr>
        <p:txBody>
          <a:bodyPr/>
          <a:lstStyle/>
          <a:p>
            <a:r>
              <a:rPr lang="en-US" dirty="0" err="1"/>
              <a:t>BackProp</a:t>
            </a:r>
            <a:endParaRPr dirty="0"/>
          </a:p>
        </p:txBody>
      </p:sp>
      <p:sp>
        <p:nvSpPr>
          <p:cNvPr id="31" name="Shape 1001"/>
          <p:cNvSpPr>
            <a:spLocks noGrp="1"/>
          </p:cNvSpPr>
          <p:nvPr>
            <p:ph type="body" idx="14"/>
          </p:nvPr>
        </p:nvSpPr>
        <p:spPr>
          <a:xfrm>
            <a:off x="1588159" y="2118256"/>
            <a:ext cx="3284874" cy="633891"/>
          </a:xfrm>
          <a:prstGeom prst="rect">
            <a:avLst/>
          </a:prstGeom>
        </p:spPr>
        <p:txBody>
          <a:bodyPr/>
          <a:lstStyle/>
          <a:p>
            <a:r>
              <a:rPr lang="en-US" dirty="0"/>
              <a:t>It’s Backwards !</a:t>
            </a: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1213" y="3305181"/>
            <a:ext cx="15715589" cy="8957887"/>
          </a:xfrm>
          <a:prstGeom prst="rect">
            <a:avLst/>
          </a:prstGeom>
        </p:spPr>
      </p:pic>
      <p:sp>
        <p:nvSpPr>
          <p:cNvPr id="22" name="Left Bracket 21"/>
          <p:cNvSpPr/>
          <p:nvPr/>
        </p:nvSpPr>
        <p:spPr>
          <a:xfrm>
            <a:off x="16941803" y="3180630"/>
            <a:ext cx="664794" cy="9206989"/>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3" name="Left Bracket 22"/>
          <p:cNvSpPr/>
          <p:nvPr/>
        </p:nvSpPr>
        <p:spPr>
          <a:xfrm flipH="1">
            <a:off x="17706999" y="3180630"/>
            <a:ext cx="604456" cy="9206989"/>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25" name="Straight Arrow Connector 24"/>
          <p:cNvCxnSpPr/>
          <p:nvPr/>
        </p:nvCxnSpPr>
        <p:spPr>
          <a:xfrm flipH="1">
            <a:off x="17654954" y="2660373"/>
            <a:ext cx="3151" cy="387628"/>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cxnSp>
        <p:nvCxnSpPr>
          <p:cNvPr id="26" name="Straight Arrow Connector 25"/>
          <p:cNvCxnSpPr/>
          <p:nvPr/>
        </p:nvCxnSpPr>
        <p:spPr>
          <a:xfrm>
            <a:off x="17654954" y="12570020"/>
            <a:ext cx="0" cy="345177"/>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pic>
        <p:nvPicPr>
          <p:cNvPr id="29" name="Picture 28"/>
          <p:cNvPicPr>
            <a:picLocks noChangeAspect="1"/>
          </p:cNvPicPr>
          <p:nvPr/>
        </p:nvPicPr>
        <p:blipFill>
          <a:blip r:embed="rId3"/>
          <a:stretch>
            <a:fillRect/>
          </a:stretch>
        </p:blipFill>
        <p:spPr>
          <a:xfrm>
            <a:off x="16471060" y="1427933"/>
            <a:ext cx="4483100" cy="1143000"/>
          </a:xfrm>
          <a:prstGeom prst="rect">
            <a:avLst/>
          </a:prstGeom>
        </p:spPr>
      </p:pic>
      <p:pic>
        <p:nvPicPr>
          <p:cNvPr id="14" name="Picture 13"/>
          <p:cNvPicPr>
            <a:picLocks noChangeAspect="1"/>
          </p:cNvPicPr>
          <p:nvPr/>
        </p:nvPicPr>
        <p:blipFill>
          <a:blip r:embed="rId4"/>
          <a:stretch>
            <a:fillRect/>
          </a:stretch>
        </p:blipFill>
        <p:spPr>
          <a:xfrm>
            <a:off x="14382750" y="12561749"/>
            <a:ext cx="4483100" cy="1143000"/>
          </a:xfrm>
          <a:prstGeom prst="rect">
            <a:avLst/>
          </a:prstGeom>
        </p:spPr>
      </p:pic>
      <p:sp>
        <p:nvSpPr>
          <p:cNvPr id="32"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316044477"/>
      </p:ext>
    </p:extLst>
  </p:cSld>
  <p:clrMapOvr>
    <a:masterClrMapping/>
  </p:clrMapOvr>
  <p:transition spd="slow" advTm="8717"/>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203121" cy="938719"/>
          </a:xfrm>
          <a:prstGeom prst="rect">
            <a:avLst/>
          </a:prstGeom>
        </p:spPr>
        <p:txBody>
          <a:bodyPr/>
          <a:lstStyle/>
          <a:p>
            <a:r>
              <a:rPr lang="en-US" dirty="0" err="1"/>
              <a:t>BackProp</a:t>
            </a:r>
            <a:endParaRPr dirty="0"/>
          </a:p>
        </p:txBody>
      </p:sp>
      <p:sp>
        <p:nvSpPr>
          <p:cNvPr id="31" name="Shape 1001"/>
          <p:cNvSpPr>
            <a:spLocks noGrp="1"/>
          </p:cNvSpPr>
          <p:nvPr>
            <p:ph type="body" idx="14"/>
          </p:nvPr>
        </p:nvSpPr>
        <p:spPr>
          <a:xfrm>
            <a:off x="1588159" y="2118256"/>
            <a:ext cx="3284874" cy="633891"/>
          </a:xfrm>
          <a:prstGeom prst="rect">
            <a:avLst/>
          </a:prstGeom>
        </p:spPr>
        <p:txBody>
          <a:bodyPr/>
          <a:lstStyle/>
          <a:p>
            <a:r>
              <a:rPr lang="en-US" dirty="0"/>
              <a:t>It’s Backwards !</a:t>
            </a:r>
          </a:p>
        </p:txBody>
      </p:sp>
      <p:sp>
        <p:nvSpPr>
          <p:cNvPr id="21" name="Left Bracket 20"/>
          <p:cNvSpPr/>
          <p:nvPr/>
        </p:nvSpPr>
        <p:spPr>
          <a:xfrm>
            <a:off x="15196042" y="3978850"/>
            <a:ext cx="664794" cy="7596555"/>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8" name="Left Bracket 27"/>
          <p:cNvSpPr/>
          <p:nvPr/>
        </p:nvSpPr>
        <p:spPr>
          <a:xfrm flipH="1">
            <a:off x="15961238" y="3978850"/>
            <a:ext cx="604456" cy="7596555"/>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10" name="Straight Arrow Connector 9"/>
          <p:cNvCxnSpPr/>
          <p:nvPr/>
        </p:nvCxnSpPr>
        <p:spPr>
          <a:xfrm flipV="1">
            <a:off x="15911636" y="3305181"/>
            <a:ext cx="1" cy="365119"/>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cxnSp>
        <p:nvCxnSpPr>
          <p:cNvPr id="14" name="Straight Arrow Connector 13"/>
          <p:cNvCxnSpPr/>
          <p:nvPr/>
        </p:nvCxnSpPr>
        <p:spPr>
          <a:xfrm flipV="1">
            <a:off x="15911636" y="11706814"/>
            <a:ext cx="1" cy="1147332"/>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1213" y="3305181"/>
            <a:ext cx="15715589" cy="8957887"/>
          </a:xfrm>
          <a:prstGeom prst="rect">
            <a:avLst/>
          </a:prstGeom>
        </p:spPr>
      </p:pic>
      <p:pic>
        <p:nvPicPr>
          <p:cNvPr id="23" name="Picture 22"/>
          <p:cNvPicPr>
            <a:picLocks noChangeAspect="1"/>
          </p:cNvPicPr>
          <p:nvPr/>
        </p:nvPicPr>
        <p:blipFill>
          <a:blip r:embed="rId3"/>
          <a:stretch>
            <a:fillRect/>
          </a:stretch>
        </p:blipFill>
        <p:spPr>
          <a:xfrm>
            <a:off x="11987960" y="2012841"/>
            <a:ext cx="5334000" cy="1143000"/>
          </a:xfrm>
          <a:prstGeom prst="rect">
            <a:avLst/>
          </a:prstGeom>
        </p:spPr>
      </p:pic>
      <p:pic>
        <p:nvPicPr>
          <p:cNvPr id="25" name="Picture 24"/>
          <p:cNvPicPr>
            <a:picLocks noChangeAspect="1"/>
          </p:cNvPicPr>
          <p:nvPr/>
        </p:nvPicPr>
        <p:blipFill>
          <a:blip r:embed="rId4"/>
          <a:stretch>
            <a:fillRect/>
          </a:stretch>
        </p:blipFill>
        <p:spPr>
          <a:xfrm>
            <a:off x="14382750" y="12561749"/>
            <a:ext cx="4483100" cy="1143000"/>
          </a:xfrm>
          <a:prstGeom prst="rect">
            <a:avLst/>
          </a:prstGeom>
        </p:spPr>
      </p:pic>
      <p:sp>
        <p:nvSpPr>
          <p:cNvPr id="29"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294996148"/>
      </p:ext>
    </p:extLst>
  </p:cSld>
  <p:clrMapOvr>
    <a:masterClrMapping/>
  </p:clrMapOvr>
  <p:transition spd="slow" advTm="6246"/>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1213" y="3305181"/>
            <a:ext cx="15715589" cy="8957887"/>
          </a:xfrm>
          <a:prstGeom prst="rect">
            <a:avLst/>
          </a:prstGeom>
        </p:spPr>
      </p:pic>
      <p:pic>
        <p:nvPicPr>
          <p:cNvPr id="9" name="Picture 8"/>
          <p:cNvPicPr>
            <a:picLocks noChangeAspect="1"/>
          </p:cNvPicPr>
          <p:nvPr/>
        </p:nvPicPr>
        <p:blipFill>
          <a:blip r:embed="rId4"/>
          <a:stretch>
            <a:fillRect/>
          </a:stretch>
        </p:blipFill>
        <p:spPr>
          <a:xfrm>
            <a:off x="10208138" y="12151314"/>
            <a:ext cx="5334000" cy="1143000"/>
          </a:xfrm>
          <a:prstGeom prst="rect">
            <a:avLst/>
          </a:prstGeom>
        </p:spPr>
      </p:pic>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203121" cy="938719"/>
          </a:xfrm>
          <a:prstGeom prst="rect">
            <a:avLst/>
          </a:prstGeom>
        </p:spPr>
        <p:txBody>
          <a:bodyPr/>
          <a:lstStyle/>
          <a:p>
            <a:r>
              <a:rPr lang="en-US" dirty="0" err="1"/>
              <a:t>BackProp</a:t>
            </a:r>
            <a:endParaRPr dirty="0"/>
          </a:p>
        </p:txBody>
      </p:sp>
      <p:sp>
        <p:nvSpPr>
          <p:cNvPr id="31" name="Shape 1001"/>
          <p:cNvSpPr>
            <a:spLocks noGrp="1"/>
          </p:cNvSpPr>
          <p:nvPr>
            <p:ph type="body" idx="14"/>
          </p:nvPr>
        </p:nvSpPr>
        <p:spPr>
          <a:xfrm>
            <a:off x="1588159" y="2118256"/>
            <a:ext cx="3284874" cy="633891"/>
          </a:xfrm>
          <a:prstGeom prst="rect">
            <a:avLst/>
          </a:prstGeom>
        </p:spPr>
        <p:txBody>
          <a:bodyPr/>
          <a:lstStyle/>
          <a:p>
            <a:r>
              <a:rPr lang="en-US" dirty="0"/>
              <a:t>It’s Backwards !</a:t>
            </a:r>
          </a:p>
        </p:txBody>
      </p:sp>
      <p:sp>
        <p:nvSpPr>
          <p:cNvPr id="21" name="Left Bracket 20"/>
          <p:cNvSpPr/>
          <p:nvPr/>
        </p:nvSpPr>
        <p:spPr>
          <a:xfrm>
            <a:off x="13532342" y="4737101"/>
            <a:ext cx="664794" cy="6057900"/>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8" name="Left Bracket 27"/>
          <p:cNvSpPr/>
          <p:nvPr/>
        </p:nvSpPr>
        <p:spPr>
          <a:xfrm flipH="1">
            <a:off x="14310238" y="4737101"/>
            <a:ext cx="604456" cy="6057900"/>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10" name="Straight Arrow Connector 9"/>
          <p:cNvCxnSpPr/>
          <p:nvPr/>
        </p:nvCxnSpPr>
        <p:spPr>
          <a:xfrm flipH="1">
            <a:off x="14262286" y="3260671"/>
            <a:ext cx="3502" cy="1371600"/>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cxnSp>
        <p:nvCxnSpPr>
          <p:cNvPr id="14" name="Straight Arrow Connector 13"/>
          <p:cNvCxnSpPr/>
          <p:nvPr/>
        </p:nvCxnSpPr>
        <p:spPr>
          <a:xfrm flipH="1">
            <a:off x="14248123" y="10922000"/>
            <a:ext cx="1463" cy="1229314"/>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pic>
        <p:nvPicPr>
          <p:cNvPr id="23" name="Picture 22"/>
          <p:cNvPicPr>
            <a:picLocks noChangeAspect="1"/>
          </p:cNvPicPr>
          <p:nvPr/>
        </p:nvPicPr>
        <p:blipFill>
          <a:blip r:embed="rId5"/>
          <a:stretch>
            <a:fillRect/>
          </a:stretch>
        </p:blipFill>
        <p:spPr>
          <a:xfrm>
            <a:off x="11987960" y="2012841"/>
            <a:ext cx="5334000" cy="1143000"/>
          </a:xfrm>
          <a:prstGeom prst="rect">
            <a:avLst/>
          </a:prstGeom>
        </p:spPr>
      </p:pic>
      <p:sp>
        <p:nvSpPr>
          <p:cNvPr id="26"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617465988"/>
      </p:ext>
    </p:extLst>
  </p:cSld>
  <p:clrMapOvr>
    <a:masterClrMapping/>
  </p:clrMapOvr>
  <p:transition spd="slow" advTm="17448"/>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203121" cy="938719"/>
          </a:xfrm>
          <a:prstGeom prst="rect">
            <a:avLst/>
          </a:prstGeom>
        </p:spPr>
        <p:txBody>
          <a:bodyPr/>
          <a:lstStyle/>
          <a:p>
            <a:r>
              <a:rPr lang="en-US" dirty="0" err="1"/>
              <a:t>BackProp</a:t>
            </a:r>
            <a:endParaRPr dirty="0"/>
          </a:p>
        </p:txBody>
      </p:sp>
      <p:sp>
        <p:nvSpPr>
          <p:cNvPr id="31" name="Shape 1001"/>
          <p:cNvSpPr>
            <a:spLocks noGrp="1"/>
          </p:cNvSpPr>
          <p:nvPr>
            <p:ph type="body" idx="14"/>
          </p:nvPr>
        </p:nvSpPr>
        <p:spPr>
          <a:xfrm>
            <a:off x="1588159" y="2118256"/>
            <a:ext cx="3284874" cy="633891"/>
          </a:xfrm>
          <a:prstGeom prst="rect">
            <a:avLst/>
          </a:prstGeom>
        </p:spPr>
        <p:txBody>
          <a:bodyPr/>
          <a:lstStyle/>
          <a:p>
            <a:r>
              <a:rPr lang="en-US" dirty="0"/>
              <a:t>It’s Backwards !</a:t>
            </a:r>
          </a:p>
        </p:txBody>
      </p:sp>
      <p:sp>
        <p:nvSpPr>
          <p:cNvPr id="26"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13" name="TextBox 12">
            <a:extLst>
              <a:ext uri="{FF2B5EF4-FFF2-40B4-BE49-F238E27FC236}">
                <a16:creationId xmlns:a16="http://schemas.microsoft.com/office/drawing/2014/main" id="{6ACA09F1-0FB8-D447-AC55-D37EE2C45D75}"/>
              </a:ext>
            </a:extLst>
          </p:cNvPr>
          <p:cNvSpPr txBox="1"/>
          <p:nvPr/>
        </p:nvSpPr>
        <p:spPr>
          <a:xfrm>
            <a:off x="1588159" y="4854832"/>
            <a:ext cx="12975006" cy="9243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5500" rtl="0" fontAlgn="auto" latinLnBrk="0" hangingPunct="0">
              <a:lnSpc>
                <a:spcPct val="110000"/>
              </a:lnSpc>
              <a:spcBef>
                <a:spcPts val="0"/>
              </a:spcBef>
              <a:spcAft>
                <a:spcPts val="0"/>
              </a:spcAft>
              <a:buClrTx/>
              <a:buSzTx/>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More precisely, let’s look at </a:t>
            </a:r>
          </a:p>
          <a:p>
            <a:pPr marR="0" algn="l" defTabSz="825500" rtl="0" fontAlgn="auto" latinLnBrk="0" hangingPunct="0">
              <a:lnSpc>
                <a:spcPct val="110000"/>
              </a:lnSpc>
              <a:spcBef>
                <a:spcPts val="0"/>
              </a:spcBef>
              <a:spcAft>
                <a:spcPts val="0"/>
              </a:spcAft>
              <a:buClrTx/>
              <a:buSzTx/>
              <a:tabLst/>
            </a:pPr>
            <a:endParaRPr lang="en-US" sz="4500" dirty="0"/>
          </a:p>
          <a:p>
            <a:pPr marR="0" algn="l" defTabSz="825500" rtl="0" fontAlgn="auto" latinLnBrk="0" hangingPunct="0">
              <a:lnSpc>
                <a:spcPct val="110000"/>
              </a:lnSpc>
              <a:spcBef>
                <a:spcPts val="0"/>
              </a:spcBef>
              <a:spcAft>
                <a:spcPts val="0"/>
              </a:spcAft>
              <a:buClrTx/>
              <a:buSzTx/>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Next layer gives us </a:t>
            </a:r>
          </a:p>
          <a:p>
            <a:pPr marR="0" algn="l" defTabSz="825500" rtl="0" fontAlgn="auto" latinLnBrk="0" hangingPunct="0">
              <a:lnSpc>
                <a:spcPct val="110000"/>
              </a:lnSpc>
              <a:spcBef>
                <a:spcPts val="0"/>
              </a:spcBef>
              <a:spcAft>
                <a:spcPts val="0"/>
              </a:spcAft>
              <a:buClrTx/>
              <a:buSzTx/>
              <a:tabLst/>
            </a:pPr>
            <a:endParaRPr lang="en-US" sz="4500" dirty="0"/>
          </a:p>
          <a:p>
            <a:pPr marR="0" algn="l" defTabSz="825500" rtl="0" fontAlgn="auto" latinLnBrk="0" hangingPunct="0">
              <a:lnSpc>
                <a:spcPct val="110000"/>
              </a:lnSpc>
              <a:spcBef>
                <a:spcPts val="0"/>
              </a:spcBef>
              <a:spcAft>
                <a:spcPts val="0"/>
              </a:spcAft>
              <a:buClrTx/>
              <a:buSzTx/>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We use the chain rule to compute :</a:t>
            </a:r>
          </a:p>
          <a:p>
            <a:pPr marR="0" algn="l" defTabSz="825500" rtl="0" fontAlgn="auto" latinLnBrk="0" hangingPunct="0">
              <a:lnSpc>
                <a:spcPct val="110000"/>
              </a:lnSpc>
              <a:spcBef>
                <a:spcPts val="0"/>
              </a:spcBef>
              <a:spcAft>
                <a:spcPts val="0"/>
              </a:spcAft>
              <a:buClrTx/>
              <a:buSzTx/>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	- The gradient of our parameters :</a:t>
            </a:r>
          </a:p>
          <a:p>
            <a:pPr marR="0" algn="l" defTabSz="825500" rtl="0" fontAlgn="auto" latinLnBrk="0" hangingPunct="0">
              <a:lnSpc>
                <a:spcPct val="110000"/>
              </a:lnSpc>
              <a:spcBef>
                <a:spcPts val="0"/>
              </a:spcBef>
              <a:spcAft>
                <a:spcPts val="0"/>
              </a:spcAft>
              <a:buClrTx/>
              <a:buSzTx/>
              <a:tabLst/>
            </a:pPr>
            <a:endParaRPr lang="en-US" sz="4500" dirty="0"/>
          </a:p>
          <a:p>
            <a:pPr marR="0" algn="l" defTabSz="825500" rtl="0" fontAlgn="auto" latinLnBrk="0" hangingPunct="0">
              <a:lnSpc>
                <a:spcPct val="110000"/>
              </a:lnSpc>
              <a:spcBef>
                <a:spcPts val="0"/>
              </a:spcBef>
              <a:spcAft>
                <a:spcPts val="0"/>
              </a:spcAft>
              <a:buClrTx/>
              <a:buSzTx/>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	- The gradient of the inputs :  </a:t>
            </a:r>
          </a:p>
          <a:p>
            <a:pPr marR="0" algn="l" defTabSz="825500" rtl="0" fontAlgn="auto" latinLnBrk="0" hangingPunct="0">
              <a:lnSpc>
                <a:spcPct val="110000"/>
              </a:lnSpc>
              <a:spcBef>
                <a:spcPts val="0"/>
              </a:spcBef>
              <a:spcAft>
                <a:spcPts val="0"/>
              </a:spcAft>
              <a:buClrTx/>
              <a:buSzTx/>
              <a:tabLst/>
            </a:pP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a:p>
            <a:pPr marR="0" algn="l" defTabSz="825500" rtl="0" fontAlgn="auto" latinLnBrk="0" hangingPunct="0">
              <a:lnSpc>
                <a:spcPct val="110000"/>
              </a:lnSpc>
              <a:spcBef>
                <a:spcPts val="0"/>
              </a:spcBef>
              <a:spcAft>
                <a:spcPts val="0"/>
              </a:spcAft>
              <a:buClrTx/>
              <a:buSzTx/>
              <a:tabLst/>
            </a:pPr>
            <a:endParaRPr lang="en-US" sz="4500" dirty="0"/>
          </a:p>
          <a:p>
            <a:pPr marR="0" algn="l" defTabSz="825500" rtl="0" fontAlgn="auto" latinLnBrk="0" hangingPunct="0">
              <a:lnSpc>
                <a:spcPct val="110000"/>
              </a:lnSpc>
              <a:spcBef>
                <a:spcPts val="0"/>
              </a:spcBef>
              <a:spcAft>
                <a:spcPts val="0"/>
              </a:spcAft>
              <a:buClrTx/>
              <a:buSzTx/>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Return the gradient of the inputs</a:t>
            </a:r>
          </a:p>
          <a:p>
            <a:pPr marR="0" algn="l" defTabSz="825500" rtl="0" fontAlgn="auto" latinLnBrk="0" hangingPunct="0">
              <a:lnSpc>
                <a:spcPct val="110000"/>
              </a:lnSpc>
              <a:spcBef>
                <a:spcPts val="0"/>
              </a:spcBef>
              <a:spcAft>
                <a:spcPts val="0"/>
              </a:spcAft>
              <a:buClrTx/>
              <a:buSzTx/>
              <a:tabLst/>
            </a:pP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pic>
        <p:nvPicPr>
          <p:cNvPr id="3" name="Picture 2">
            <a:extLst>
              <a:ext uri="{FF2B5EF4-FFF2-40B4-BE49-F238E27FC236}">
                <a16:creationId xmlns:a16="http://schemas.microsoft.com/office/drawing/2014/main" id="{570820A1-6AEA-CC46-82F7-725668B88AF9}"/>
              </a:ext>
            </a:extLst>
          </p:cNvPr>
          <p:cNvPicPr>
            <a:picLocks noChangeAspect="1"/>
          </p:cNvPicPr>
          <p:nvPr/>
        </p:nvPicPr>
        <p:blipFill>
          <a:blip r:embed="rId3"/>
          <a:stretch>
            <a:fillRect/>
          </a:stretch>
        </p:blipFill>
        <p:spPr>
          <a:xfrm>
            <a:off x="9071574" y="4915837"/>
            <a:ext cx="3225800" cy="749300"/>
          </a:xfrm>
          <a:prstGeom prst="rect">
            <a:avLst/>
          </a:prstGeom>
        </p:spPr>
      </p:pic>
      <p:pic>
        <p:nvPicPr>
          <p:cNvPr id="5" name="Picture 4">
            <a:extLst>
              <a:ext uri="{FF2B5EF4-FFF2-40B4-BE49-F238E27FC236}">
                <a16:creationId xmlns:a16="http://schemas.microsoft.com/office/drawing/2014/main" id="{D5EA589D-5CA0-5F47-8AFC-F7F6AEB34CCE}"/>
              </a:ext>
            </a:extLst>
          </p:cNvPr>
          <p:cNvPicPr>
            <a:picLocks noChangeAspect="1"/>
          </p:cNvPicPr>
          <p:nvPr/>
        </p:nvPicPr>
        <p:blipFill>
          <a:blip r:embed="rId4"/>
          <a:stretch>
            <a:fillRect/>
          </a:stretch>
        </p:blipFill>
        <p:spPr>
          <a:xfrm>
            <a:off x="6810974" y="6466004"/>
            <a:ext cx="2260600" cy="749300"/>
          </a:xfrm>
          <a:prstGeom prst="rect">
            <a:avLst/>
          </a:prstGeom>
        </p:spPr>
      </p:pic>
      <p:pic>
        <p:nvPicPr>
          <p:cNvPr id="8" name="Picture 7">
            <a:extLst>
              <a:ext uri="{FF2B5EF4-FFF2-40B4-BE49-F238E27FC236}">
                <a16:creationId xmlns:a16="http://schemas.microsoft.com/office/drawing/2014/main" id="{CF48A361-0C03-984E-90D1-121AA50D3BC4}"/>
              </a:ext>
            </a:extLst>
          </p:cNvPr>
          <p:cNvPicPr>
            <a:picLocks noChangeAspect="1"/>
          </p:cNvPicPr>
          <p:nvPr/>
        </p:nvPicPr>
        <p:blipFill>
          <a:blip r:embed="rId5"/>
          <a:stretch>
            <a:fillRect/>
          </a:stretch>
        </p:blipFill>
        <p:spPr>
          <a:xfrm>
            <a:off x="11800362" y="10239804"/>
            <a:ext cx="7061200" cy="749300"/>
          </a:xfrm>
          <a:prstGeom prst="rect">
            <a:avLst/>
          </a:prstGeom>
        </p:spPr>
      </p:pic>
      <p:pic>
        <p:nvPicPr>
          <p:cNvPr id="11" name="Picture 10">
            <a:extLst>
              <a:ext uri="{FF2B5EF4-FFF2-40B4-BE49-F238E27FC236}">
                <a16:creationId xmlns:a16="http://schemas.microsoft.com/office/drawing/2014/main" id="{05F1E713-7E2D-4D4B-B53C-0C55BE1B60DD}"/>
              </a:ext>
            </a:extLst>
          </p:cNvPr>
          <p:cNvPicPr>
            <a:picLocks noChangeAspect="1"/>
          </p:cNvPicPr>
          <p:nvPr/>
        </p:nvPicPr>
        <p:blipFill>
          <a:blip r:embed="rId6"/>
          <a:stretch>
            <a:fillRect/>
          </a:stretch>
        </p:blipFill>
        <p:spPr>
          <a:xfrm>
            <a:off x="11726220" y="8813812"/>
            <a:ext cx="6997700" cy="749300"/>
          </a:xfrm>
          <a:prstGeom prst="rect">
            <a:avLst/>
          </a:prstGeom>
        </p:spPr>
      </p:pic>
      <p:cxnSp>
        <p:nvCxnSpPr>
          <p:cNvPr id="27" name="Straight Arrow Connector 26">
            <a:extLst>
              <a:ext uri="{FF2B5EF4-FFF2-40B4-BE49-F238E27FC236}">
                <a16:creationId xmlns:a16="http://schemas.microsoft.com/office/drawing/2014/main" id="{9C00BAA1-95D5-2447-B5F0-C13466D98DBF}"/>
              </a:ext>
            </a:extLst>
          </p:cNvPr>
          <p:cNvCxnSpPr>
            <a:cxnSpLocks/>
          </p:cNvCxnSpPr>
          <p:nvPr/>
        </p:nvCxnSpPr>
        <p:spPr>
          <a:xfrm flipH="1">
            <a:off x="16638289" y="6287437"/>
            <a:ext cx="2085631" cy="1924817"/>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pic>
        <p:nvPicPr>
          <p:cNvPr id="12" name="Picture 11">
            <a:extLst>
              <a:ext uri="{FF2B5EF4-FFF2-40B4-BE49-F238E27FC236}">
                <a16:creationId xmlns:a16="http://schemas.microsoft.com/office/drawing/2014/main" id="{AEAF60D8-9C03-AC4A-B6D9-B8309B5CDEF2}"/>
              </a:ext>
            </a:extLst>
          </p:cNvPr>
          <p:cNvPicPr>
            <a:picLocks noChangeAspect="1"/>
          </p:cNvPicPr>
          <p:nvPr/>
        </p:nvPicPr>
        <p:blipFill>
          <a:blip r:embed="rId7"/>
          <a:stretch>
            <a:fillRect/>
          </a:stretch>
        </p:blipFill>
        <p:spPr>
          <a:xfrm>
            <a:off x="17107439" y="4293537"/>
            <a:ext cx="5346700" cy="1993900"/>
          </a:xfrm>
          <a:prstGeom prst="rect">
            <a:avLst/>
          </a:prstGeom>
        </p:spPr>
      </p:pic>
    </p:spTree>
    <p:extLst>
      <p:ext uri="{BB962C8B-B14F-4D97-AF65-F5344CB8AC3E}">
        <p14:creationId xmlns:p14="http://schemas.microsoft.com/office/powerpoint/2010/main" val="3897638713"/>
      </p:ext>
    </p:extLst>
  </p:cSld>
  <p:clrMapOvr>
    <a:masterClrMapping/>
  </p:clrMapOvr>
  <p:transition spd="slow" advTm="17448"/>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2156360" cy="938719"/>
          </a:xfrm>
          <a:prstGeom prst="rect">
            <a:avLst/>
          </a:prstGeom>
        </p:spPr>
        <p:txBody>
          <a:bodyPr/>
          <a:lstStyle/>
          <a:p>
            <a:r>
              <a:rPr lang="en-US" dirty="0"/>
              <a:t>Recap</a:t>
            </a:r>
            <a:endParaRPr dirty="0"/>
          </a:p>
        </p:txBody>
      </p:sp>
      <p:sp>
        <p:nvSpPr>
          <p:cNvPr id="31" name="Shape 1001"/>
          <p:cNvSpPr>
            <a:spLocks noGrp="1"/>
          </p:cNvSpPr>
          <p:nvPr>
            <p:ph type="body" idx="14"/>
          </p:nvPr>
        </p:nvSpPr>
        <p:spPr>
          <a:xfrm>
            <a:off x="1588159" y="2092800"/>
            <a:ext cx="3254417" cy="684803"/>
          </a:xfrm>
          <a:prstGeom prst="rect">
            <a:avLst/>
          </a:prstGeom>
        </p:spPr>
        <p:txBody>
          <a:bodyPr/>
          <a:lstStyle/>
          <a:p>
            <a:r>
              <a:rPr lang="en-US" dirty="0"/>
              <a:t>The Story so far</a:t>
            </a:r>
          </a:p>
        </p:txBody>
      </p:sp>
      <p:sp>
        <p:nvSpPr>
          <p:cNvPr id="10"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13" name="TextBox 12"/>
          <p:cNvSpPr txBox="1"/>
          <p:nvPr/>
        </p:nvSpPr>
        <p:spPr>
          <a:xfrm>
            <a:off x="1588159" y="3814552"/>
            <a:ext cx="12975006" cy="3149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dirty="0"/>
              <a:t>Training / Testing set</a:t>
            </a: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dirty="0"/>
              <a:t>Loss</a:t>
            </a: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(Stochastic) Gradient</a:t>
            </a:r>
            <a:r>
              <a:rPr kumimoji="0" lang="en-US" sz="4500" b="0" i="0" u="none" strike="noStrike" cap="none" spc="0" normalizeH="0" dirty="0">
                <a:ln>
                  <a:noFill/>
                </a:ln>
                <a:solidFill>
                  <a:schemeClr val="accent4">
                    <a:hueOff val="2021612"/>
                    <a:satOff val="-86562"/>
                    <a:lumOff val="52470"/>
                  </a:schemeClr>
                </a:solidFill>
                <a:effectLst/>
                <a:uFillTx/>
                <a:latin typeface="+mn-lt"/>
                <a:ea typeface="+mn-ea"/>
                <a:cs typeface="+mn-cs"/>
                <a:sym typeface="Helvetica Neue"/>
              </a:rPr>
              <a:t> Descent</a:t>
            </a: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baseline="0" dirty="0"/>
              <a:t>Back-</a:t>
            </a:r>
            <a:r>
              <a:rPr lang="en-US" sz="4500" dirty="0"/>
              <a:t>Propagation</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358992181"/>
      </p:ext>
    </p:extLst>
  </p:cSld>
  <p:clrMapOvr>
    <a:masterClrMapping/>
  </p:clrMapOvr>
  <p:transition spd="slow" advTm="104709"/>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2156360" cy="938719"/>
          </a:xfrm>
          <a:prstGeom prst="rect">
            <a:avLst/>
          </a:prstGeom>
        </p:spPr>
        <p:txBody>
          <a:bodyPr/>
          <a:lstStyle/>
          <a:p>
            <a:r>
              <a:rPr lang="en-US" dirty="0"/>
              <a:t>Recap</a:t>
            </a:r>
            <a:endParaRPr dirty="0"/>
          </a:p>
        </p:txBody>
      </p:sp>
      <p:sp>
        <p:nvSpPr>
          <p:cNvPr id="31" name="Shape 1001"/>
          <p:cNvSpPr>
            <a:spLocks noGrp="1"/>
          </p:cNvSpPr>
          <p:nvPr>
            <p:ph type="body" idx="14"/>
          </p:nvPr>
        </p:nvSpPr>
        <p:spPr>
          <a:xfrm>
            <a:off x="1588159" y="2092800"/>
            <a:ext cx="3254417" cy="684803"/>
          </a:xfrm>
          <a:prstGeom prst="rect">
            <a:avLst/>
          </a:prstGeom>
        </p:spPr>
        <p:txBody>
          <a:bodyPr/>
          <a:lstStyle/>
          <a:p>
            <a:r>
              <a:rPr lang="en-US" dirty="0"/>
              <a:t>The Story so far</a:t>
            </a:r>
          </a:p>
        </p:txBody>
      </p:sp>
      <p:sp>
        <p:nvSpPr>
          <p:cNvPr id="10"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13" name="TextBox 12"/>
          <p:cNvSpPr txBox="1"/>
          <p:nvPr/>
        </p:nvSpPr>
        <p:spPr>
          <a:xfrm>
            <a:off x="1588158" y="3814552"/>
            <a:ext cx="16914995" cy="3149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dirty="0"/>
              <a:t>Training / Testing set </a:t>
            </a:r>
            <a:r>
              <a:rPr lang="en-US" sz="4500" dirty="0">
                <a:solidFill>
                  <a:srgbClr val="00F2FF"/>
                </a:solidFill>
              </a:rPr>
              <a:t>-&gt; Required to avoid overfitting</a:t>
            </a: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dirty="0"/>
              <a:t>Loss</a:t>
            </a: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(Stochastic) Gradient</a:t>
            </a:r>
            <a:r>
              <a:rPr kumimoji="0" lang="en-US" sz="4500" b="0" i="0" u="none" strike="noStrike" cap="none" spc="0" normalizeH="0" dirty="0">
                <a:ln>
                  <a:noFill/>
                </a:ln>
                <a:solidFill>
                  <a:schemeClr val="accent4">
                    <a:hueOff val="2021612"/>
                    <a:satOff val="-86562"/>
                    <a:lumOff val="52470"/>
                  </a:schemeClr>
                </a:solidFill>
                <a:effectLst/>
                <a:uFillTx/>
                <a:latin typeface="+mn-lt"/>
                <a:ea typeface="+mn-ea"/>
                <a:cs typeface="+mn-cs"/>
                <a:sym typeface="Helvetica Neue"/>
              </a:rPr>
              <a:t> Descent</a:t>
            </a: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baseline="0" dirty="0"/>
              <a:t>Back-</a:t>
            </a:r>
            <a:r>
              <a:rPr lang="en-US" sz="4500" dirty="0"/>
              <a:t>Propagation</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843862187"/>
      </p:ext>
    </p:extLst>
  </p:cSld>
  <p:clrMapOvr>
    <a:masterClrMapping/>
  </p:clrMapOvr>
  <p:transition spd="slow" advTm="104709"/>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2156360" cy="938719"/>
          </a:xfrm>
          <a:prstGeom prst="rect">
            <a:avLst/>
          </a:prstGeom>
        </p:spPr>
        <p:txBody>
          <a:bodyPr/>
          <a:lstStyle/>
          <a:p>
            <a:r>
              <a:rPr lang="en-US" dirty="0"/>
              <a:t>Recap</a:t>
            </a:r>
            <a:endParaRPr dirty="0"/>
          </a:p>
        </p:txBody>
      </p:sp>
      <p:sp>
        <p:nvSpPr>
          <p:cNvPr id="31" name="Shape 1001"/>
          <p:cNvSpPr>
            <a:spLocks noGrp="1"/>
          </p:cNvSpPr>
          <p:nvPr>
            <p:ph type="body" idx="14"/>
          </p:nvPr>
        </p:nvSpPr>
        <p:spPr>
          <a:xfrm>
            <a:off x="1588159" y="2092800"/>
            <a:ext cx="3254417" cy="684803"/>
          </a:xfrm>
          <a:prstGeom prst="rect">
            <a:avLst/>
          </a:prstGeom>
        </p:spPr>
        <p:txBody>
          <a:bodyPr/>
          <a:lstStyle/>
          <a:p>
            <a:r>
              <a:rPr lang="en-US" dirty="0"/>
              <a:t>The Story so far</a:t>
            </a:r>
          </a:p>
        </p:txBody>
      </p:sp>
      <p:sp>
        <p:nvSpPr>
          <p:cNvPr id="10"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13" name="TextBox 12"/>
          <p:cNvSpPr txBox="1"/>
          <p:nvPr/>
        </p:nvSpPr>
        <p:spPr>
          <a:xfrm>
            <a:off x="1588158" y="3814552"/>
            <a:ext cx="16914995" cy="3149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dirty="0"/>
              <a:t>Training / Testing set </a:t>
            </a:r>
            <a:r>
              <a:rPr lang="en-US" sz="4500" dirty="0">
                <a:solidFill>
                  <a:srgbClr val="00F2FF"/>
                </a:solidFill>
              </a:rPr>
              <a:t>-&gt; Required to avoid overfitting</a:t>
            </a: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dirty="0"/>
              <a:t>Loss </a:t>
            </a:r>
            <a:r>
              <a:rPr lang="en-US" sz="4500" dirty="0">
                <a:solidFill>
                  <a:srgbClr val="00F2FF"/>
                </a:solidFill>
              </a:rPr>
              <a:t>-&gt; Defines the problem you’re solving</a:t>
            </a: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(Stochastic) Gradient</a:t>
            </a:r>
            <a:r>
              <a:rPr kumimoji="0" lang="en-US" sz="4500" b="0" i="0" u="none" strike="noStrike" cap="none" spc="0" normalizeH="0" dirty="0">
                <a:ln>
                  <a:noFill/>
                </a:ln>
                <a:solidFill>
                  <a:schemeClr val="accent4">
                    <a:hueOff val="2021612"/>
                    <a:satOff val="-86562"/>
                    <a:lumOff val="52470"/>
                  </a:schemeClr>
                </a:solidFill>
                <a:effectLst/>
                <a:uFillTx/>
                <a:latin typeface="+mn-lt"/>
                <a:ea typeface="+mn-ea"/>
                <a:cs typeface="+mn-cs"/>
                <a:sym typeface="Helvetica Neue"/>
              </a:rPr>
              <a:t> Descent</a:t>
            </a: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baseline="0" dirty="0"/>
              <a:t>Back-</a:t>
            </a:r>
            <a:r>
              <a:rPr lang="en-US" sz="4500" dirty="0"/>
              <a:t>Propagation</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1954990574"/>
      </p:ext>
    </p:extLst>
  </p:cSld>
  <p:clrMapOvr>
    <a:masterClrMapping/>
  </p:clrMapOvr>
  <p:transition spd="slow" advTm="104709"/>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2156360" cy="938719"/>
          </a:xfrm>
          <a:prstGeom prst="rect">
            <a:avLst/>
          </a:prstGeom>
        </p:spPr>
        <p:txBody>
          <a:bodyPr/>
          <a:lstStyle/>
          <a:p>
            <a:r>
              <a:rPr lang="en-US" dirty="0"/>
              <a:t>Recap</a:t>
            </a:r>
            <a:endParaRPr dirty="0"/>
          </a:p>
        </p:txBody>
      </p:sp>
      <p:sp>
        <p:nvSpPr>
          <p:cNvPr id="31" name="Shape 1001"/>
          <p:cNvSpPr>
            <a:spLocks noGrp="1"/>
          </p:cNvSpPr>
          <p:nvPr>
            <p:ph type="body" idx="14"/>
          </p:nvPr>
        </p:nvSpPr>
        <p:spPr>
          <a:xfrm>
            <a:off x="1588159" y="2092800"/>
            <a:ext cx="3254417" cy="684803"/>
          </a:xfrm>
          <a:prstGeom prst="rect">
            <a:avLst/>
          </a:prstGeom>
        </p:spPr>
        <p:txBody>
          <a:bodyPr/>
          <a:lstStyle/>
          <a:p>
            <a:r>
              <a:rPr lang="en-US" dirty="0"/>
              <a:t>The Story so far</a:t>
            </a:r>
          </a:p>
        </p:txBody>
      </p:sp>
      <p:sp>
        <p:nvSpPr>
          <p:cNvPr id="10"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13" name="TextBox 12"/>
          <p:cNvSpPr txBox="1"/>
          <p:nvPr/>
        </p:nvSpPr>
        <p:spPr>
          <a:xfrm>
            <a:off x="1588158" y="3814552"/>
            <a:ext cx="22172795" cy="3149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dirty="0"/>
              <a:t>Training / Testing set </a:t>
            </a:r>
            <a:r>
              <a:rPr lang="en-US" sz="4500" dirty="0">
                <a:solidFill>
                  <a:srgbClr val="00F2FF"/>
                </a:solidFill>
              </a:rPr>
              <a:t>-&gt; Required to avoid overfitting</a:t>
            </a: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dirty="0"/>
              <a:t>Loss </a:t>
            </a:r>
            <a:r>
              <a:rPr lang="en-US" sz="4500" dirty="0">
                <a:solidFill>
                  <a:srgbClr val="00F2FF"/>
                </a:solidFill>
              </a:rPr>
              <a:t>-&gt; Defines the problem you’re solving</a:t>
            </a: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(Stochastic) Gradient</a:t>
            </a:r>
            <a:r>
              <a:rPr kumimoji="0" lang="en-US" sz="4500" b="0" i="0" u="none" strike="noStrike" cap="none" spc="0" normalizeH="0" dirty="0">
                <a:ln>
                  <a:noFill/>
                </a:ln>
                <a:solidFill>
                  <a:schemeClr val="accent4">
                    <a:hueOff val="2021612"/>
                    <a:satOff val="-86562"/>
                    <a:lumOff val="52470"/>
                  </a:schemeClr>
                </a:solidFill>
                <a:effectLst/>
                <a:uFillTx/>
                <a:latin typeface="+mn-lt"/>
                <a:ea typeface="+mn-ea"/>
                <a:cs typeface="+mn-cs"/>
                <a:sym typeface="Helvetica Neue"/>
              </a:rPr>
              <a:t> Descent </a:t>
            </a:r>
            <a:r>
              <a:rPr kumimoji="0" lang="en-US" sz="4500" b="0" i="0" u="none" strike="noStrike" cap="none" spc="0" normalizeH="0" dirty="0">
                <a:ln>
                  <a:noFill/>
                </a:ln>
                <a:solidFill>
                  <a:srgbClr val="00F2FF"/>
                </a:solidFill>
                <a:effectLst/>
                <a:uFillTx/>
                <a:latin typeface="+mn-lt"/>
                <a:ea typeface="+mn-ea"/>
                <a:cs typeface="+mn-cs"/>
                <a:sym typeface="Helvetica Neue"/>
              </a:rPr>
              <a:t>-&gt; Minimize by taking successive steps</a:t>
            </a: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baseline="0" dirty="0"/>
              <a:t>Back-</a:t>
            </a:r>
            <a:r>
              <a:rPr lang="en-US" sz="4500" dirty="0"/>
              <a:t>Propagation</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240637176"/>
      </p:ext>
    </p:extLst>
  </p:cSld>
  <p:clrMapOvr>
    <a:masterClrMapping/>
  </p:clrMapOvr>
  <p:transition spd="slow" advTm="104709"/>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2156360" cy="938719"/>
          </a:xfrm>
          <a:prstGeom prst="rect">
            <a:avLst/>
          </a:prstGeom>
        </p:spPr>
        <p:txBody>
          <a:bodyPr/>
          <a:lstStyle/>
          <a:p>
            <a:r>
              <a:rPr lang="en-US" dirty="0"/>
              <a:t>Recap</a:t>
            </a:r>
            <a:endParaRPr dirty="0"/>
          </a:p>
        </p:txBody>
      </p:sp>
      <p:sp>
        <p:nvSpPr>
          <p:cNvPr id="31" name="Shape 1001"/>
          <p:cNvSpPr>
            <a:spLocks noGrp="1"/>
          </p:cNvSpPr>
          <p:nvPr>
            <p:ph type="body" idx="14"/>
          </p:nvPr>
        </p:nvSpPr>
        <p:spPr>
          <a:xfrm>
            <a:off x="1588159" y="2092800"/>
            <a:ext cx="3254417" cy="684803"/>
          </a:xfrm>
          <a:prstGeom prst="rect">
            <a:avLst/>
          </a:prstGeom>
        </p:spPr>
        <p:txBody>
          <a:bodyPr/>
          <a:lstStyle/>
          <a:p>
            <a:r>
              <a:rPr lang="en-US" dirty="0"/>
              <a:t>The Story so far</a:t>
            </a:r>
          </a:p>
        </p:txBody>
      </p:sp>
      <p:sp>
        <p:nvSpPr>
          <p:cNvPr id="10"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13" name="TextBox 12"/>
          <p:cNvSpPr txBox="1"/>
          <p:nvPr/>
        </p:nvSpPr>
        <p:spPr>
          <a:xfrm>
            <a:off x="1588158" y="3814552"/>
            <a:ext cx="22172795" cy="3149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dirty="0"/>
              <a:t>Training / Testing set </a:t>
            </a:r>
            <a:r>
              <a:rPr lang="en-US" sz="4500" dirty="0">
                <a:solidFill>
                  <a:srgbClr val="00F2FF"/>
                </a:solidFill>
              </a:rPr>
              <a:t>-&gt; Required to avoid overfitting</a:t>
            </a: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dirty="0"/>
              <a:t>Loss </a:t>
            </a:r>
            <a:r>
              <a:rPr lang="en-US" sz="4500" dirty="0">
                <a:solidFill>
                  <a:srgbClr val="00F2FF"/>
                </a:solidFill>
              </a:rPr>
              <a:t>-&gt; Defines the problem you’re solving</a:t>
            </a: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(Stochastic) Gradient</a:t>
            </a:r>
            <a:r>
              <a:rPr kumimoji="0" lang="en-US" sz="4500" b="0" i="0" u="none" strike="noStrike" cap="none" spc="0" normalizeH="0" dirty="0">
                <a:ln>
                  <a:noFill/>
                </a:ln>
                <a:solidFill>
                  <a:schemeClr val="accent4">
                    <a:hueOff val="2021612"/>
                    <a:satOff val="-86562"/>
                    <a:lumOff val="52470"/>
                  </a:schemeClr>
                </a:solidFill>
                <a:effectLst/>
                <a:uFillTx/>
                <a:latin typeface="+mn-lt"/>
                <a:ea typeface="+mn-ea"/>
                <a:cs typeface="+mn-cs"/>
                <a:sym typeface="Helvetica Neue"/>
              </a:rPr>
              <a:t> Descent </a:t>
            </a:r>
            <a:r>
              <a:rPr kumimoji="0" lang="en-US" sz="4500" b="0" i="0" u="none" strike="noStrike" cap="none" spc="0" normalizeH="0" dirty="0">
                <a:ln>
                  <a:noFill/>
                </a:ln>
                <a:solidFill>
                  <a:srgbClr val="00F2FF"/>
                </a:solidFill>
                <a:effectLst/>
                <a:uFillTx/>
                <a:latin typeface="+mn-lt"/>
                <a:ea typeface="+mn-ea"/>
                <a:cs typeface="+mn-cs"/>
                <a:sym typeface="Helvetica Neue"/>
              </a:rPr>
              <a:t>-&gt; Minimize by taking successive steps</a:t>
            </a: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baseline="0" dirty="0"/>
              <a:t>Back-</a:t>
            </a:r>
            <a:r>
              <a:rPr lang="en-US" sz="4500" dirty="0"/>
              <a:t>Propagation </a:t>
            </a:r>
            <a:r>
              <a:rPr lang="en-US" sz="4500" dirty="0">
                <a:solidFill>
                  <a:srgbClr val="00F2FF"/>
                </a:solidFill>
              </a:rPr>
              <a:t>-&gt; A trick to compute the gradient</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1646844890"/>
      </p:ext>
    </p:extLst>
  </p:cSld>
  <p:clrMapOvr>
    <a:masterClrMapping/>
  </p:clrMapOvr>
  <p:transition spd="slow" advTm="104709"/>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2156360" cy="938719"/>
          </a:xfrm>
          <a:prstGeom prst="rect">
            <a:avLst/>
          </a:prstGeom>
        </p:spPr>
        <p:txBody>
          <a:bodyPr/>
          <a:lstStyle/>
          <a:p>
            <a:r>
              <a:rPr lang="en-US" dirty="0"/>
              <a:t>Recap</a:t>
            </a:r>
            <a:endParaRPr dirty="0"/>
          </a:p>
        </p:txBody>
      </p:sp>
      <p:sp>
        <p:nvSpPr>
          <p:cNvPr id="31" name="Shape 1001"/>
          <p:cNvSpPr>
            <a:spLocks noGrp="1"/>
          </p:cNvSpPr>
          <p:nvPr>
            <p:ph type="body" idx="14"/>
          </p:nvPr>
        </p:nvSpPr>
        <p:spPr>
          <a:xfrm>
            <a:off x="1588159" y="2092800"/>
            <a:ext cx="3254417" cy="684803"/>
          </a:xfrm>
          <a:prstGeom prst="rect">
            <a:avLst/>
          </a:prstGeom>
        </p:spPr>
        <p:txBody>
          <a:bodyPr/>
          <a:lstStyle/>
          <a:p>
            <a:r>
              <a:rPr lang="en-US" dirty="0"/>
              <a:t>The Story so far</a:t>
            </a:r>
          </a:p>
        </p:txBody>
      </p:sp>
      <p:sp>
        <p:nvSpPr>
          <p:cNvPr id="10"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13" name="TextBox 12"/>
          <p:cNvSpPr txBox="1"/>
          <p:nvPr/>
        </p:nvSpPr>
        <p:spPr>
          <a:xfrm>
            <a:off x="1588158" y="4957172"/>
            <a:ext cx="22172795"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5500" rtl="0" fontAlgn="auto" latinLnBrk="0" hangingPunct="0">
              <a:lnSpc>
                <a:spcPct val="110000"/>
              </a:lnSpc>
              <a:spcBef>
                <a:spcPts val="0"/>
              </a:spcBef>
              <a:spcAft>
                <a:spcPts val="0"/>
              </a:spcAft>
              <a:buClrTx/>
              <a:buSzTx/>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Pick</a:t>
            </a:r>
            <a:r>
              <a:rPr kumimoji="0" lang="en-US" sz="4500" b="0" i="0" u="none" strike="noStrike" cap="none" spc="0" normalizeH="0" dirty="0">
                <a:ln>
                  <a:noFill/>
                </a:ln>
                <a:solidFill>
                  <a:schemeClr val="accent4">
                    <a:hueOff val="2021612"/>
                    <a:satOff val="-86562"/>
                    <a:lumOff val="52470"/>
                  </a:schemeClr>
                </a:solidFill>
                <a:effectLst/>
                <a:uFillTx/>
                <a:latin typeface="+mn-lt"/>
                <a:ea typeface="+mn-ea"/>
                <a:cs typeface="+mn-cs"/>
                <a:sym typeface="Helvetica Neue"/>
              </a:rPr>
              <a:t> a random example </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pic>
        <p:nvPicPr>
          <p:cNvPr id="2" name="Picture 1"/>
          <p:cNvPicPr>
            <a:picLocks noChangeAspect="1"/>
          </p:cNvPicPr>
          <p:nvPr/>
        </p:nvPicPr>
        <p:blipFill>
          <a:blip r:embed="rId2"/>
          <a:stretch>
            <a:fillRect/>
          </a:stretch>
        </p:blipFill>
        <p:spPr>
          <a:xfrm>
            <a:off x="8327465" y="4627341"/>
            <a:ext cx="3937000" cy="1524000"/>
          </a:xfrm>
          <a:prstGeom prst="rect">
            <a:avLst/>
          </a:prstGeom>
        </p:spPr>
      </p:pic>
    </p:spTree>
    <p:extLst>
      <p:ext uri="{BB962C8B-B14F-4D97-AF65-F5344CB8AC3E}">
        <p14:creationId xmlns:p14="http://schemas.microsoft.com/office/powerpoint/2010/main" val="1873998628"/>
      </p:ext>
    </p:extLst>
  </p:cSld>
  <p:clrMapOvr>
    <a:masterClrMapping/>
  </p:clrMapOvr>
  <p:transition spd="slow" advTm="104709"/>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7430" y="979732"/>
            <a:ext cx="9358795" cy="9711566"/>
          </a:xfrm>
          <a:prstGeom prst="rect">
            <a:avLst/>
          </a:prstGeom>
        </p:spPr>
      </p:pic>
      <p:sp>
        <p:nvSpPr>
          <p:cNvPr id="25" name="Shape 1000"/>
          <p:cNvSpPr>
            <a:spLocks noGrp="1"/>
          </p:cNvSpPr>
          <p:nvPr>
            <p:ph type="body" idx="13"/>
          </p:nvPr>
        </p:nvSpPr>
        <p:spPr>
          <a:xfrm>
            <a:off x="1588159" y="1436724"/>
            <a:ext cx="4923143" cy="938719"/>
          </a:xfrm>
          <a:prstGeom prst="rect">
            <a:avLst/>
          </a:prstGeom>
        </p:spPr>
        <p:txBody>
          <a:bodyPr/>
          <a:lstStyle/>
          <a:p>
            <a:r>
              <a:rPr lang="en-US" dirty="0"/>
              <a:t>Artificial Neuron</a:t>
            </a:r>
            <a:endParaRPr dirty="0"/>
          </a:p>
        </p:txBody>
      </p:sp>
      <p:pic>
        <p:nvPicPr>
          <p:cNvPr id="17" name="Picture 16"/>
          <p:cNvPicPr>
            <a:picLocks noChangeAspect="1"/>
          </p:cNvPicPr>
          <p:nvPr/>
        </p:nvPicPr>
        <p:blipFill>
          <a:blip r:embed="rId4"/>
          <a:stretch>
            <a:fillRect/>
          </a:stretch>
        </p:blipFill>
        <p:spPr>
          <a:xfrm>
            <a:off x="19360598" y="4902476"/>
            <a:ext cx="571500" cy="571500"/>
          </a:xfrm>
          <a:prstGeom prst="rect">
            <a:avLst/>
          </a:prstGeom>
        </p:spPr>
      </p:pic>
      <p:pic>
        <p:nvPicPr>
          <p:cNvPr id="18" name="Picture 17"/>
          <p:cNvPicPr>
            <a:picLocks noChangeAspect="1"/>
          </p:cNvPicPr>
          <p:nvPr/>
        </p:nvPicPr>
        <p:blipFill>
          <a:blip r:embed="rId5"/>
          <a:stretch>
            <a:fillRect/>
          </a:stretch>
        </p:blipFill>
        <p:spPr>
          <a:xfrm>
            <a:off x="22112080" y="5835515"/>
            <a:ext cx="952500" cy="673100"/>
          </a:xfrm>
          <a:prstGeom prst="rect">
            <a:avLst/>
          </a:prstGeom>
        </p:spPr>
      </p:pic>
      <p:cxnSp>
        <p:nvCxnSpPr>
          <p:cNvPr id="15" name="Straight Connector 14"/>
          <p:cNvCxnSpPr/>
          <p:nvPr/>
        </p:nvCxnSpPr>
        <p:spPr>
          <a:xfrm>
            <a:off x="16970188" y="7097358"/>
            <a:ext cx="242047" cy="217842"/>
          </a:xfrm>
          <a:prstGeom prst="line">
            <a:avLst/>
          </a:prstGeom>
          <a:noFill/>
          <a:ln w="254000" cap="flat">
            <a:solidFill>
              <a:schemeClr val="bg1"/>
            </a:solidFill>
            <a:prstDash val="solid"/>
            <a:bevel/>
          </a:ln>
          <a:effectLst/>
          <a:sp3d/>
        </p:spPr>
        <p:style>
          <a:lnRef idx="0">
            <a:scrgbClr r="0" g="0" b="0"/>
          </a:lnRef>
          <a:fillRef idx="0">
            <a:scrgbClr r="0" g="0" b="0"/>
          </a:fillRef>
          <a:effectRef idx="0">
            <a:scrgbClr r="0" g="0" b="0"/>
          </a:effectRef>
          <a:fontRef idx="none"/>
        </p:style>
      </p:cxnSp>
      <p:sp>
        <p:nvSpPr>
          <p:cNvPr id="12" name="Shape 1001"/>
          <p:cNvSpPr>
            <a:spLocks noGrp="1"/>
          </p:cNvSpPr>
          <p:nvPr>
            <p:ph type="body" idx="14"/>
          </p:nvPr>
        </p:nvSpPr>
        <p:spPr>
          <a:xfrm>
            <a:off x="1588159" y="2092800"/>
            <a:ext cx="4892686" cy="684803"/>
          </a:xfrm>
          <a:prstGeom prst="rect">
            <a:avLst/>
          </a:prstGeom>
        </p:spPr>
        <p:txBody>
          <a:bodyPr/>
          <a:lstStyle/>
          <a:p>
            <a:r>
              <a:rPr lang="en-US" dirty="0"/>
              <a:t>The good </a:t>
            </a:r>
            <a:r>
              <a:rPr lang="en-US" dirty="0" err="1"/>
              <a:t>ol</a:t>
            </a:r>
            <a:r>
              <a:rPr lang="en-US" dirty="0"/>
              <a:t>’ Perceptron</a:t>
            </a:r>
            <a:endParaRPr dirty="0"/>
          </a:p>
        </p:txBody>
      </p:sp>
    </p:spTree>
    <p:extLst>
      <p:ext uri="{BB962C8B-B14F-4D97-AF65-F5344CB8AC3E}">
        <p14:creationId xmlns:p14="http://schemas.microsoft.com/office/powerpoint/2010/main" val="174932866"/>
      </p:ext>
    </p:extLst>
  </p:cSld>
  <p:clrMapOvr>
    <a:masterClrMapping/>
  </p:clrMapOvr>
  <p:transition spd="slow" advTm="14025"/>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2156360" cy="938719"/>
          </a:xfrm>
          <a:prstGeom prst="rect">
            <a:avLst/>
          </a:prstGeom>
        </p:spPr>
        <p:txBody>
          <a:bodyPr/>
          <a:lstStyle/>
          <a:p>
            <a:r>
              <a:rPr lang="en-US" dirty="0"/>
              <a:t>Recap</a:t>
            </a:r>
            <a:endParaRPr dirty="0"/>
          </a:p>
        </p:txBody>
      </p:sp>
      <p:sp>
        <p:nvSpPr>
          <p:cNvPr id="31" name="Shape 1001"/>
          <p:cNvSpPr>
            <a:spLocks noGrp="1"/>
          </p:cNvSpPr>
          <p:nvPr>
            <p:ph type="body" idx="14"/>
          </p:nvPr>
        </p:nvSpPr>
        <p:spPr>
          <a:xfrm>
            <a:off x="1588159" y="2092800"/>
            <a:ext cx="3254417" cy="684803"/>
          </a:xfrm>
          <a:prstGeom prst="rect">
            <a:avLst/>
          </a:prstGeom>
        </p:spPr>
        <p:txBody>
          <a:bodyPr/>
          <a:lstStyle/>
          <a:p>
            <a:r>
              <a:rPr lang="en-US" dirty="0"/>
              <a:t>The Story so far</a:t>
            </a:r>
          </a:p>
        </p:txBody>
      </p:sp>
      <p:sp>
        <p:nvSpPr>
          <p:cNvPr id="10"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13" name="TextBox 12"/>
          <p:cNvSpPr txBox="1"/>
          <p:nvPr/>
        </p:nvSpPr>
        <p:spPr>
          <a:xfrm>
            <a:off x="1588158" y="4957172"/>
            <a:ext cx="22172795"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5500" rtl="0" fontAlgn="auto" latinLnBrk="0" hangingPunct="0">
              <a:lnSpc>
                <a:spcPct val="110000"/>
              </a:lnSpc>
              <a:spcBef>
                <a:spcPts val="0"/>
              </a:spcBef>
              <a:spcAft>
                <a:spcPts val="0"/>
              </a:spcAft>
              <a:buClrTx/>
              <a:buSzTx/>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Pick</a:t>
            </a:r>
            <a:r>
              <a:rPr kumimoji="0" lang="en-US" sz="4500" b="0" i="0" u="none" strike="noStrike" cap="none" spc="0" normalizeH="0" dirty="0">
                <a:ln>
                  <a:noFill/>
                </a:ln>
                <a:solidFill>
                  <a:schemeClr val="accent4">
                    <a:hueOff val="2021612"/>
                    <a:satOff val="-86562"/>
                    <a:lumOff val="52470"/>
                  </a:schemeClr>
                </a:solidFill>
                <a:effectLst/>
                <a:uFillTx/>
                <a:latin typeface="+mn-lt"/>
                <a:ea typeface="+mn-ea"/>
                <a:cs typeface="+mn-cs"/>
                <a:sym typeface="Helvetica Neue"/>
              </a:rPr>
              <a:t> a random example                                           poodle </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5467" y="3563469"/>
            <a:ext cx="3981838" cy="3573221"/>
          </a:xfrm>
          <a:prstGeom prst="rect">
            <a:avLst/>
          </a:prstGeom>
        </p:spPr>
      </p:pic>
    </p:spTree>
    <p:extLst>
      <p:ext uri="{BB962C8B-B14F-4D97-AF65-F5344CB8AC3E}">
        <p14:creationId xmlns:p14="http://schemas.microsoft.com/office/powerpoint/2010/main" val="1363344968"/>
      </p:ext>
    </p:extLst>
  </p:cSld>
  <p:clrMapOvr>
    <a:masterClrMapping/>
  </p:clrMapOvr>
  <p:transition spd="slow" advTm="104709"/>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11" name="Shape 1000"/>
          <p:cNvSpPr>
            <a:spLocks noGrp="1"/>
          </p:cNvSpPr>
          <p:nvPr>
            <p:ph type="body" idx="13"/>
          </p:nvPr>
        </p:nvSpPr>
        <p:spPr>
          <a:xfrm>
            <a:off x="3420507" y="6901882"/>
            <a:ext cx="838691" cy="938719"/>
          </a:xfrm>
          <a:prstGeom prst="rect">
            <a:avLst/>
          </a:prstGeom>
        </p:spPr>
        <p:txBody>
          <a:bodyPr/>
          <a:lstStyle/>
          <a:p>
            <a:r>
              <a:rPr lang="en-US" dirty="0">
                <a:solidFill>
                  <a:srgbClr val="00F2FF"/>
                </a:solidFill>
              </a:rPr>
              <a:t>IN</a:t>
            </a:r>
            <a:endParaRPr dirty="0">
              <a:solidFill>
                <a:srgbClr val="00F2FF"/>
              </a:solidFill>
            </a:endParaRPr>
          </a:p>
        </p:txBody>
      </p:sp>
      <p:sp>
        <p:nvSpPr>
          <p:cNvPr id="13" name="Shape 1000"/>
          <p:cNvSpPr>
            <a:spLocks noGrp="1"/>
          </p:cNvSpPr>
          <p:nvPr>
            <p:ph type="body" idx="13"/>
          </p:nvPr>
        </p:nvSpPr>
        <p:spPr>
          <a:xfrm>
            <a:off x="21307996" y="6947956"/>
            <a:ext cx="1582484" cy="938719"/>
          </a:xfrm>
          <a:prstGeom prst="rect">
            <a:avLst/>
          </a:prstGeom>
        </p:spPr>
        <p:txBody>
          <a:bodyPr/>
          <a:lstStyle/>
          <a:p>
            <a:r>
              <a:rPr lang="en-US" dirty="0"/>
              <a:t>OUT</a:t>
            </a:r>
            <a:endParaRPr dirty="0"/>
          </a:p>
        </p:txBody>
      </p:sp>
      <p:sp>
        <p:nvSpPr>
          <p:cNvPr id="14" name="Shape 1000"/>
          <p:cNvSpPr>
            <a:spLocks noGrp="1"/>
          </p:cNvSpPr>
          <p:nvPr>
            <p:ph type="body" idx="13"/>
          </p:nvPr>
        </p:nvSpPr>
        <p:spPr>
          <a:xfrm>
            <a:off x="1588159" y="1460170"/>
            <a:ext cx="4379725" cy="938719"/>
          </a:xfrm>
          <a:prstGeom prst="rect">
            <a:avLst/>
          </a:prstGeom>
        </p:spPr>
        <p:txBody>
          <a:bodyPr/>
          <a:lstStyle/>
          <a:p>
            <a:r>
              <a:rPr lang="en-US" dirty="0"/>
              <a:t>Forward Pass</a:t>
            </a:r>
            <a:endParaRPr dirty="0"/>
          </a:p>
        </p:txBody>
      </p:sp>
      <p:sp>
        <p:nvSpPr>
          <p:cNvPr id="15" name="Shape 1001"/>
          <p:cNvSpPr>
            <a:spLocks noGrp="1"/>
          </p:cNvSpPr>
          <p:nvPr>
            <p:ph type="body" idx="14"/>
          </p:nvPr>
        </p:nvSpPr>
        <p:spPr>
          <a:xfrm>
            <a:off x="1588159" y="2116246"/>
            <a:ext cx="5469767" cy="684803"/>
          </a:xfrm>
          <a:prstGeom prst="rect">
            <a:avLst/>
          </a:prstGeom>
        </p:spPr>
        <p:txBody>
          <a:bodyPr/>
          <a:lstStyle/>
          <a:p>
            <a:r>
              <a:rPr lang="en-US" dirty="0"/>
              <a:t>Hmm what’s this picture </a:t>
            </a:r>
            <a:r>
              <a:rPr lang="mr-IN" dirty="0"/>
              <a:t>…</a:t>
            </a:r>
            <a:endParaRPr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075" y="3948602"/>
            <a:ext cx="16941775" cy="700430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457" y="5784063"/>
            <a:ext cx="3640045" cy="3266503"/>
          </a:xfrm>
          <a:prstGeom prst="rect">
            <a:avLst/>
          </a:prstGeom>
        </p:spPr>
      </p:pic>
    </p:spTree>
    <p:extLst>
      <p:ext uri="{BB962C8B-B14F-4D97-AF65-F5344CB8AC3E}">
        <p14:creationId xmlns:p14="http://schemas.microsoft.com/office/powerpoint/2010/main" val="963762690"/>
      </p:ext>
    </p:extLst>
  </p:cSld>
  <p:clrMapOvr>
    <a:masterClrMapping/>
  </p:clrMapOvr>
  <p:transition spd="slow" advTm="13574"/>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11" name="Shape 1000"/>
          <p:cNvSpPr>
            <a:spLocks noGrp="1"/>
          </p:cNvSpPr>
          <p:nvPr>
            <p:ph type="body" idx="13"/>
          </p:nvPr>
        </p:nvSpPr>
        <p:spPr>
          <a:xfrm>
            <a:off x="3420507" y="7018604"/>
            <a:ext cx="838691" cy="705274"/>
          </a:xfrm>
          <a:prstGeom prst="rect">
            <a:avLst/>
          </a:prstGeom>
        </p:spPr>
        <p:txBody>
          <a:bodyPr/>
          <a:lstStyle/>
          <a:p>
            <a:r>
              <a:rPr lang="en-US" dirty="0"/>
              <a:t>IN</a:t>
            </a:r>
            <a:endParaRPr dirty="0"/>
          </a:p>
        </p:txBody>
      </p:sp>
      <p:sp>
        <p:nvSpPr>
          <p:cNvPr id="13" name="Shape 1000"/>
          <p:cNvSpPr>
            <a:spLocks noGrp="1"/>
          </p:cNvSpPr>
          <p:nvPr>
            <p:ph type="body" idx="13"/>
          </p:nvPr>
        </p:nvSpPr>
        <p:spPr>
          <a:xfrm>
            <a:off x="21307996" y="6947956"/>
            <a:ext cx="1582484" cy="938719"/>
          </a:xfrm>
          <a:prstGeom prst="rect">
            <a:avLst/>
          </a:prstGeom>
        </p:spPr>
        <p:txBody>
          <a:bodyPr/>
          <a:lstStyle/>
          <a:p>
            <a:r>
              <a:rPr lang="en-US" dirty="0"/>
              <a:t>OUT</a:t>
            </a:r>
            <a:endParaRPr dirty="0"/>
          </a:p>
        </p:txBody>
      </p:sp>
      <p:sp>
        <p:nvSpPr>
          <p:cNvPr id="14" name="Shape 1000"/>
          <p:cNvSpPr>
            <a:spLocks noGrp="1"/>
          </p:cNvSpPr>
          <p:nvPr>
            <p:ph type="body" idx="13"/>
          </p:nvPr>
        </p:nvSpPr>
        <p:spPr>
          <a:xfrm>
            <a:off x="1588159" y="1460170"/>
            <a:ext cx="4379725" cy="938719"/>
          </a:xfrm>
          <a:prstGeom prst="rect">
            <a:avLst/>
          </a:prstGeom>
        </p:spPr>
        <p:txBody>
          <a:bodyPr/>
          <a:lstStyle/>
          <a:p>
            <a:r>
              <a:rPr lang="en-US" dirty="0"/>
              <a:t>Forward Pass</a:t>
            </a:r>
            <a:endParaRPr dirty="0"/>
          </a:p>
        </p:txBody>
      </p:sp>
      <p:sp>
        <p:nvSpPr>
          <p:cNvPr id="15" name="Shape 1001"/>
          <p:cNvSpPr>
            <a:spLocks noGrp="1"/>
          </p:cNvSpPr>
          <p:nvPr>
            <p:ph type="body" idx="14"/>
          </p:nvPr>
        </p:nvSpPr>
        <p:spPr>
          <a:xfrm>
            <a:off x="1588159" y="2116246"/>
            <a:ext cx="2589170" cy="684803"/>
          </a:xfrm>
          <a:prstGeom prst="rect">
            <a:avLst/>
          </a:prstGeom>
        </p:spPr>
        <p:txBody>
          <a:bodyPr/>
          <a:lstStyle/>
          <a:p>
            <a:r>
              <a:rPr lang="en-US" dirty="0"/>
              <a:t>Wait for it </a:t>
            </a:r>
            <a:r>
              <a:rPr lang="mr-IN" dirty="0"/>
              <a:t>…</a:t>
            </a:r>
            <a:endParaRPr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7015" y="3948602"/>
            <a:ext cx="16941774" cy="7004304"/>
          </a:xfrm>
          <a:prstGeom prst="rect">
            <a:avLst/>
          </a:prstGeom>
        </p:spPr>
      </p:pic>
    </p:spTree>
    <p:extLst>
      <p:ext uri="{BB962C8B-B14F-4D97-AF65-F5344CB8AC3E}">
        <p14:creationId xmlns:p14="http://schemas.microsoft.com/office/powerpoint/2010/main" val="1154289646"/>
      </p:ext>
    </p:extLst>
  </p:cSld>
  <p:clrMapOvr>
    <a:masterClrMapping/>
  </p:clrMapOvr>
  <p:transition spd="slow" advTm="5711"/>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11" name="Shape 1000"/>
          <p:cNvSpPr>
            <a:spLocks noGrp="1"/>
          </p:cNvSpPr>
          <p:nvPr>
            <p:ph type="body" idx="13"/>
          </p:nvPr>
        </p:nvSpPr>
        <p:spPr>
          <a:xfrm>
            <a:off x="3420507" y="7018604"/>
            <a:ext cx="838691" cy="705274"/>
          </a:xfrm>
          <a:prstGeom prst="rect">
            <a:avLst/>
          </a:prstGeom>
        </p:spPr>
        <p:txBody>
          <a:bodyPr/>
          <a:lstStyle/>
          <a:p>
            <a:r>
              <a:rPr lang="en-US" dirty="0"/>
              <a:t>IN</a:t>
            </a:r>
            <a:endParaRPr dirty="0"/>
          </a:p>
        </p:txBody>
      </p:sp>
      <p:sp>
        <p:nvSpPr>
          <p:cNvPr id="13" name="Shape 1000"/>
          <p:cNvSpPr>
            <a:spLocks noGrp="1"/>
          </p:cNvSpPr>
          <p:nvPr>
            <p:ph type="body" idx="13"/>
          </p:nvPr>
        </p:nvSpPr>
        <p:spPr>
          <a:xfrm>
            <a:off x="21307996" y="6947956"/>
            <a:ext cx="1582484" cy="938719"/>
          </a:xfrm>
          <a:prstGeom prst="rect">
            <a:avLst/>
          </a:prstGeom>
        </p:spPr>
        <p:txBody>
          <a:bodyPr/>
          <a:lstStyle/>
          <a:p>
            <a:r>
              <a:rPr lang="en-US" dirty="0"/>
              <a:t>OUT</a:t>
            </a:r>
            <a:endParaRPr dirty="0"/>
          </a:p>
        </p:txBody>
      </p:sp>
      <p:sp>
        <p:nvSpPr>
          <p:cNvPr id="14" name="Shape 1000"/>
          <p:cNvSpPr>
            <a:spLocks noGrp="1"/>
          </p:cNvSpPr>
          <p:nvPr>
            <p:ph type="body" idx="13"/>
          </p:nvPr>
        </p:nvSpPr>
        <p:spPr>
          <a:xfrm>
            <a:off x="1588159" y="1460170"/>
            <a:ext cx="4379725" cy="938719"/>
          </a:xfrm>
          <a:prstGeom prst="rect">
            <a:avLst/>
          </a:prstGeom>
        </p:spPr>
        <p:txBody>
          <a:bodyPr/>
          <a:lstStyle/>
          <a:p>
            <a:r>
              <a:rPr lang="en-US" dirty="0"/>
              <a:t>Forward Pass</a:t>
            </a:r>
            <a:endParaRPr dirty="0"/>
          </a:p>
        </p:txBody>
      </p:sp>
      <p:sp>
        <p:nvSpPr>
          <p:cNvPr id="15" name="Shape 1001"/>
          <p:cNvSpPr>
            <a:spLocks noGrp="1"/>
          </p:cNvSpPr>
          <p:nvPr>
            <p:ph type="body" idx="14"/>
          </p:nvPr>
        </p:nvSpPr>
        <p:spPr>
          <a:xfrm>
            <a:off x="1588159" y="2141702"/>
            <a:ext cx="633507" cy="633891"/>
          </a:xfrm>
          <a:prstGeom prst="rect">
            <a:avLst/>
          </a:prstGeom>
        </p:spPr>
        <p:txBody>
          <a:bodyPr/>
          <a:lstStyle/>
          <a:p>
            <a:r>
              <a:rPr lang="mr-IN" dirty="0"/>
              <a:t>…</a:t>
            </a:r>
            <a:endParaRPr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9378" y="3947202"/>
            <a:ext cx="16941774" cy="7004304"/>
          </a:xfrm>
          <a:prstGeom prst="rect">
            <a:avLst/>
          </a:prstGeom>
        </p:spPr>
      </p:pic>
    </p:spTree>
    <p:extLst>
      <p:ext uri="{BB962C8B-B14F-4D97-AF65-F5344CB8AC3E}">
        <p14:creationId xmlns:p14="http://schemas.microsoft.com/office/powerpoint/2010/main" val="1926296971"/>
      </p:ext>
    </p:extLst>
  </p:cSld>
  <p:clrMapOvr>
    <a:masterClrMapping/>
  </p:clrMapOvr>
  <p:transition spd="slow" advTm="3842"/>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11" name="Shape 1000"/>
          <p:cNvSpPr>
            <a:spLocks noGrp="1"/>
          </p:cNvSpPr>
          <p:nvPr>
            <p:ph type="body" idx="13"/>
          </p:nvPr>
        </p:nvSpPr>
        <p:spPr>
          <a:xfrm>
            <a:off x="3420507" y="7018604"/>
            <a:ext cx="838691" cy="705274"/>
          </a:xfrm>
          <a:prstGeom prst="rect">
            <a:avLst/>
          </a:prstGeom>
        </p:spPr>
        <p:txBody>
          <a:bodyPr/>
          <a:lstStyle/>
          <a:p>
            <a:r>
              <a:rPr lang="en-US" dirty="0"/>
              <a:t>IN</a:t>
            </a:r>
            <a:endParaRPr dirty="0"/>
          </a:p>
        </p:txBody>
      </p:sp>
      <p:sp>
        <p:nvSpPr>
          <p:cNvPr id="13" name="Shape 1000"/>
          <p:cNvSpPr>
            <a:spLocks noGrp="1"/>
          </p:cNvSpPr>
          <p:nvPr>
            <p:ph type="body" idx="13"/>
          </p:nvPr>
        </p:nvSpPr>
        <p:spPr>
          <a:xfrm>
            <a:off x="21307996" y="6947956"/>
            <a:ext cx="1582484" cy="938719"/>
          </a:xfrm>
          <a:prstGeom prst="rect">
            <a:avLst/>
          </a:prstGeom>
        </p:spPr>
        <p:txBody>
          <a:bodyPr/>
          <a:lstStyle/>
          <a:p>
            <a:r>
              <a:rPr lang="en-US" dirty="0"/>
              <a:t>OUT</a:t>
            </a:r>
            <a:endParaRPr dirty="0"/>
          </a:p>
        </p:txBody>
      </p:sp>
      <p:sp>
        <p:nvSpPr>
          <p:cNvPr id="14" name="Shape 1000"/>
          <p:cNvSpPr>
            <a:spLocks noGrp="1"/>
          </p:cNvSpPr>
          <p:nvPr>
            <p:ph type="body" idx="13"/>
          </p:nvPr>
        </p:nvSpPr>
        <p:spPr>
          <a:xfrm>
            <a:off x="1588159" y="1460170"/>
            <a:ext cx="4379725" cy="938719"/>
          </a:xfrm>
          <a:prstGeom prst="rect">
            <a:avLst/>
          </a:prstGeom>
        </p:spPr>
        <p:txBody>
          <a:bodyPr/>
          <a:lstStyle/>
          <a:p>
            <a:r>
              <a:rPr lang="en-US" dirty="0"/>
              <a:t>Forward Pass</a:t>
            </a:r>
            <a:endParaRPr dirty="0"/>
          </a:p>
        </p:txBody>
      </p:sp>
      <p:sp>
        <p:nvSpPr>
          <p:cNvPr id="15" name="Shape 1001"/>
          <p:cNvSpPr>
            <a:spLocks noGrp="1"/>
          </p:cNvSpPr>
          <p:nvPr>
            <p:ph type="body" idx="14"/>
          </p:nvPr>
        </p:nvSpPr>
        <p:spPr>
          <a:xfrm>
            <a:off x="1588159" y="2141702"/>
            <a:ext cx="633507" cy="633891"/>
          </a:xfrm>
          <a:prstGeom prst="rect">
            <a:avLst/>
          </a:prstGeom>
        </p:spPr>
        <p:txBody>
          <a:bodyPr/>
          <a:lstStyle/>
          <a:p>
            <a:r>
              <a:rPr lang="mr-IN" dirty="0"/>
              <a:t>…</a:t>
            </a:r>
            <a:endParaRPr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7076" y="3948601"/>
            <a:ext cx="16941774" cy="7004304"/>
          </a:xfrm>
          <a:prstGeom prst="rect">
            <a:avLst/>
          </a:prstGeom>
        </p:spPr>
      </p:pic>
    </p:spTree>
    <p:extLst>
      <p:ext uri="{BB962C8B-B14F-4D97-AF65-F5344CB8AC3E}">
        <p14:creationId xmlns:p14="http://schemas.microsoft.com/office/powerpoint/2010/main" val="1957213072"/>
      </p:ext>
    </p:extLst>
  </p:cSld>
  <p:clrMapOvr>
    <a:masterClrMapping/>
  </p:clrMapOvr>
  <p:transition spd="slow" advTm="1981"/>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11" name="Shape 1000"/>
          <p:cNvSpPr>
            <a:spLocks noGrp="1"/>
          </p:cNvSpPr>
          <p:nvPr>
            <p:ph type="body" idx="13"/>
          </p:nvPr>
        </p:nvSpPr>
        <p:spPr>
          <a:xfrm>
            <a:off x="3420507" y="7018604"/>
            <a:ext cx="838691" cy="705274"/>
          </a:xfrm>
          <a:prstGeom prst="rect">
            <a:avLst/>
          </a:prstGeom>
        </p:spPr>
        <p:txBody>
          <a:bodyPr/>
          <a:lstStyle/>
          <a:p>
            <a:r>
              <a:rPr lang="en-US" dirty="0"/>
              <a:t>IN</a:t>
            </a:r>
            <a:endParaRPr dirty="0"/>
          </a:p>
        </p:txBody>
      </p:sp>
      <p:sp>
        <p:nvSpPr>
          <p:cNvPr id="13" name="Shape 1000"/>
          <p:cNvSpPr>
            <a:spLocks noGrp="1"/>
          </p:cNvSpPr>
          <p:nvPr>
            <p:ph type="body" idx="13"/>
          </p:nvPr>
        </p:nvSpPr>
        <p:spPr>
          <a:xfrm>
            <a:off x="21307996" y="6947956"/>
            <a:ext cx="1582484" cy="938719"/>
          </a:xfrm>
          <a:prstGeom prst="rect">
            <a:avLst/>
          </a:prstGeom>
        </p:spPr>
        <p:txBody>
          <a:bodyPr/>
          <a:lstStyle/>
          <a:p>
            <a:r>
              <a:rPr lang="en-US" dirty="0"/>
              <a:t>OUT</a:t>
            </a:r>
            <a:endParaRPr dirty="0"/>
          </a:p>
        </p:txBody>
      </p:sp>
      <p:sp>
        <p:nvSpPr>
          <p:cNvPr id="14" name="Shape 1000"/>
          <p:cNvSpPr>
            <a:spLocks noGrp="1"/>
          </p:cNvSpPr>
          <p:nvPr>
            <p:ph type="body" idx="13"/>
          </p:nvPr>
        </p:nvSpPr>
        <p:spPr>
          <a:xfrm>
            <a:off x="1588159" y="1460170"/>
            <a:ext cx="4379725" cy="938719"/>
          </a:xfrm>
          <a:prstGeom prst="rect">
            <a:avLst/>
          </a:prstGeom>
        </p:spPr>
        <p:txBody>
          <a:bodyPr/>
          <a:lstStyle/>
          <a:p>
            <a:r>
              <a:rPr lang="en-US" dirty="0"/>
              <a:t>Forward Pass</a:t>
            </a:r>
            <a:endParaRPr dirty="0"/>
          </a:p>
        </p:txBody>
      </p:sp>
      <p:sp>
        <p:nvSpPr>
          <p:cNvPr id="15" name="Shape 1001"/>
          <p:cNvSpPr>
            <a:spLocks noGrp="1"/>
          </p:cNvSpPr>
          <p:nvPr>
            <p:ph type="body" idx="14"/>
          </p:nvPr>
        </p:nvSpPr>
        <p:spPr>
          <a:xfrm>
            <a:off x="1588159" y="2141702"/>
            <a:ext cx="633507" cy="633891"/>
          </a:xfrm>
          <a:prstGeom prst="rect">
            <a:avLst/>
          </a:prstGeom>
        </p:spPr>
        <p:txBody>
          <a:bodyPr/>
          <a:lstStyle/>
          <a:p>
            <a:r>
              <a:rPr lang="mr-IN" dirty="0"/>
              <a:t>…</a:t>
            </a:r>
            <a:endParaRPr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7075" y="3948601"/>
            <a:ext cx="16941775" cy="7004304"/>
          </a:xfrm>
          <a:prstGeom prst="rect">
            <a:avLst/>
          </a:prstGeom>
        </p:spPr>
      </p:pic>
    </p:spTree>
    <p:extLst>
      <p:ext uri="{BB962C8B-B14F-4D97-AF65-F5344CB8AC3E}">
        <p14:creationId xmlns:p14="http://schemas.microsoft.com/office/powerpoint/2010/main" val="1873080005"/>
      </p:ext>
    </p:extLst>
  </p:cSld>
  <p:clrMapOvr>
    <a:masterClrMapping/>
  </p:clrMapOvr>
  <p:transition spd="slow" advTm="1573"/>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11" name="Shape 1000"/>
          <p:cNvSpPr>
            <a:spLocks noGrp="1"/>
          </p:cNvSpPr>
          <p:nvPr>
            <p:ph type="body" idx="13"/>
          </p:nvPr>
        </p:nvSpPr>
        <p:spPr>
          <a:xfrm>
            <a:off x="3420507" y="7018604"/>
            <a:ext cx="838691" cy="705274"/>
          </a:xfrm>
          <a:prstGeom prst="rect">
            <a:avLst/>
          </a:prstGeom>
        </p:spPr>
        <p:txBody>
          <a:bodyPr/>
          <a:lstStyle/>
          <a:p>
            <a:r>
              <a:rPr lang="en-US" dirty="0"/>
              <a:t>IN</a:t>
            </a:r>
            <a:endParaRPr dirty="0"/>
          </a:p>
        </p:txBody>
      </p:sp>
      <p:sp>
        <p:nvSpPr>
          <p:cNvPr id="13" name="Shape 1000"/>
          <p:cNvSpPr>
            <a:spLocks noGrp="1"/>
          </p:cNvSpPr>
          <p:nvPr>
            <p:ph type="body" idx="13"/>
          </p:nvPr>
        </p:nvSpPr>
        <p:spPr>
          <a:xfrm>
            <a:off x="21307996" y="6947956"/>
            <a:ext cx="1582484" cy="938719"/>
          </a:xfrm>
          <a:prstGeom prst="rect">
            <a:avLst/>
          </a:prstGeom>
        </p:spPr>
        <p:txBody>
          <a:bodyPr/>
          <a:lstStyle/>
          <a:p>
            <a:r>
              <a:rPr lang="en-US" dirty="0"/>
              <a:t>OUT</a:t>
            </a:r>
            <a:endParaRPr dirty="0"/>
          </a:p>
        </p:txBody>
      </p:sp>
      <p:sp>
        <p:nvSpPr>
          <p:cNvPr id="14" name="Shape 1000"/>
          <p:cNvSpPr>
            <a:spLocks noGrp="1"/>
          </p:cNvSpPr>
          <p:nvPr>
            <p:ph type="body" idx="13"/>
          </p:nvPr>
        </p:nvSpPr>
        <p:spPr>
          <a:xfrm>
            <a:off x="1588159" y="1460170"/>
            <a:ext cx="4379725" cy="938719"/>
          </a:xfrm>
          <a:prstGeom prst="rect">
            <a:avLst/>
          </a:prstGeom>
        </p:spPr>
        <p:txBody>
          <a:bodyPr/>
          <a:lstStyle/>
          <a:p>
            <a:r>
              <a:rPr lang="en-US" dirty="0"/>
              <a:t>Forward Pass</a:t>
            </a:r>
            <a:endParaRPr dirty="0"/>
          </a:p>
        </p:txBody>
      </p:sp>
      <p:sp>
        <p:nvSpPr>
          <p:cNvPr id="15" name="Shape 1001"/>
          <p:cNvSpPr>
            <a:spLocks noGrp="1"/>
          </p:cNvSpPr>
          <p:nvPr>
            <p:ph type="body" idx="14"/>
          </p:nvPr>
        </p:nvSpPr>
        <p:spPr>
          <a:xfrm>
            <a:off x="1588159" y="2141702"/>
            <a:ext cx="633507" cy="633891"/>
          </a:xfrm>
          <a:prstGeom prst="rect">
            <a:avLst/>
          </a:prstGeom>
        </p:spPr>
        <p:txBody>
          <a:bodyPr/>
          <a:lstStyle/>
          <a:p>
            <a:r>
              <a:rPr lang="mr-IN" dirty="0"/>
              <a:t>…</a:t>
            </a:r>
            <a:endParaRPr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7075" y="3948601"/>
            <a:ext cx="16941774" cy="7004304"/>
          </a:xfrm>
          <a:prstGeom prst="rect">
            <a:avLst/>
          </a:prstGeom>
        </p:spPr>
      </p:pic>
    </p:spTree>
    <p:extLst>
      <p:ext uri="{BB962C8B-B14F-4D97-AF65-F5344CB8AC3E}">
        <p14:creationId xmlns:p14="http://schemas.microsoft.com/office/powerpoint/2010/main" val="892862662"/>
      </p:ext>
    </p:extLst>
  </p:cSld>
  <p:clrMapOvr>
    <a:masterClrMapping/>
  </p:clrMapOvr>
  <p:transition spd="slow" advTm="1697"/>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11" name="Shape 1000"/>
          <p:cNvSpPr>
            <a:spLocks noGrp="1"/>
          </p:cNvSpPr>
          <p:nvPr>
            <p:ph type="body" idx="13"/>
          </p:nvPr>
        </p:nvSpPr>
        <p:spPr>
          <a:xfrm>
            <a:off x="3420507" y="7018604"/>
            <a:ext cx="838691" cy="705274"/>
          </a:xfrm>
          <a:prstGeom prst="rect">
            <a:avLst/>
          </a:prstGeom>
        </p:spPr>
        <p:txBody>
          <a:bodyPr/>
          <a:lstStyle/>
          <a:p>
            <a:r>
              <a:rPr lang="en-US" dirty="0"/>
              <a:t>IN</a:t>
            </a:r>
            <a:endParaRPr dirty="0"/>
          </a:p>
        </p:txBody>
      </p:sp>
      <p:sp>
        <p:nvSpPr>
          <p:cNvPr id="13" name="Shape 1000"/>
          <p:cNvSpPr>
            <a:spLocks noGrp="1"/>
          </p:cNvSpPr>
          <p:nvPr>
            <p:ph type="body" idx="13"/>
          </p:nvPr>
        </p:nvSpPr>
        <p:spPr>
          <a:xfrm>
            <a:off x="21307996" y="6947956"/>
            <a:ext cx="1582484" cy="938719"/>
          </a:xfrm>
          <a:prstGeom prst="rect">
            <a:avLst/>
          </a:prstGeom>
        </p:spPr>
        <p:txBody>
          <a:bodyPr/>
          <a:lstStyle/>
          <a:p>
            <a:r>
              <a:rPr lang="en-US" dirty="0"/>
              <a:t>OUT</a:t>
            </a:r>
            <a:endParaRPr dirty="0"/>
          </a:p>
        </p:txBody>
      </p:sp>
      <p:sp>
        <p:nvSpPr>
          <p:cNvPr id="14" name="Shape 1000"/>
          <p:cNvSpPr>
            <a:spLocks noGrp="1"/>
          </p:cNvSpPr>
          <p:nvPr>
            <p:ph type="body" idx="13"/>
          </p:nvPr>
        </p:nvSpPr>
        <p:spPr>
          <a:xfrm>
            <a:off x="1588159" y="1460170"/>
            <a:ext cx="4379725" cy="938719"/>
          </a:xfrm>
          <a:prstGeom prst="rect">
            <a:avLst/>
          </a:prstGeom>
        </p:spPr>
        <p:txBody>
          <a:bodyPr/>
          <a:lstStyle/>
          <a:p>
            <a:r>
              <a:rPr lang="en-US" dirty="0"/>
              <a:t>Forward Pass</a:t>
            </a:r>
            <a:endParaRPr dirty="0"/>
          </a:p>
        </p:txBody>
      </p:sp>
      <p:sp>
        <p:nvSpPr>
          <p:cNvPr id="15" name="Shape 1001"/>
          <p:cNvSpPr>
            <a:spLocks noGrp="1"/>
          </p:cNvSpPr>
          <p:nvPr>
            <p:ph type="body" idx="14"/>
          </p:nvPr>
        </p:nvSpPr>
        <p:spPr>
          <a:xfrm>
            <a:off x="1588159" y="2141702"/>
            <a:ext cx="633507" cy="633891"/>
          </a:xfrm>
          <a:prstGeom prst="rect">
            <a:avLst/>
          </a:prstGeom>
        </p:spPr>
        <p:txBody>
          <a:bodyPr/>
          <a:lstStyle/>
          <a:p>
            <a:r>
              <a:rPr lang="mr-IN" dirty="0"/>
              <a:t>…</a:t>
            </a:r>
            <a:endParaRPr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259" y="3948601"/>
            <a:ext cx="16941774" cy="7004304"/>
          </a:xfrm>
          <a:prstGeom prst="rect">
            <a:avLst/>
          </a:prstGeom>
        </p:spPr>
      </p:pic>
    </p:spTree>
    <p:extLst>
      <p:ext uri="{BB962C8B-B14F-4D97-AF65-F5344CB8AC3E}">
        <p14:creationId xmlns:p14="http://schemas.microsoft.com/office/powerpoint/2010/main" val="1874518645"/>
      </p:ext>
    </p:extLst>
  </p:cSld>
  <p:clrMapOvr>
    <a:masterClrMapping/>
  </p:clrMapOvr>
  <p:transition spd="slow" advTm="984"/>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11" name="Shape 1000"/>
          <p:cNvSpPr>
            <a:spLocks noGrp="1"/>
          </p:cNvSpPr>
          <p:nvPr>
            <p:ph type="body" idx="13"/>
          </p:nvPr>
        </p:nvSpPr>
        <p:spPr>
          <a:xfrm>
            <a:off x="3420507" y="7018604"/>
            <a:ext cx="838691" cy="705274"/>
          </a:xfrm>
          <a:prstGeom prst="rect">
            <a:avLst/>
          </a:prstGeom>
        </p:spPr>
        <p:txBody>
          <a:bodyPr/>
          <a:lstStyle/>
          <a:p>
            <a:r>
              <a:rPr lang="en-US" dirty="0"/>
              <a:t>IN</a:t>
            </a:r>
            <a:endParaRPr dirty="0"/>
          </a:p>
        </p:txBody>
      </p:sp>
      <p:sp>
        <p:nvSpPr>
          <p:cNvPr id="13" name="Shape 1000"/>
          <p:cNvSpPr>
            <a:spLocks noGrp="1"/>
          </p:cNvSpPr>
          <p:nvPr>
            <p:ph type="body" idx="13"/>
          </p:nvPr>
        </p:nvSpPr>
        <p:spPr>
          <a:xfrm>
            <a:off x="21307996" y="6947956"/>
            <a:ext cx="1582484" cy="938719"/>
          </a:xfrm>
          <a:prstGeom prst="rect">
            <a:avLst/>
          </a:prstGeom>
        </p:spPr>
        <p:txBody>
          <a:bodyPr/>
          <a:lstStyle/>
          <a:p>
            <a:r>
              <a:rPr lang="en-US" dirty="0"/>
              <a:t>OUT</a:t>
            </a:r>
            <a:endParaRPr dirty="0"/>
          </a:p>
        </p:txBody>
      </p:sp>
      <p:sp>
        <p:nvSpPr>
          <p:cNvPr id="14" name="Shape 1000"/>
          <p:cNvSpPr>
            <a:spLocks noGrp="1"/>
          </p:cNvSpPr>
          <p:nvPr>
            <p:ph type="body" idx="13"/>
          </p:nvPr>
        </p:nvSpPr>
        <p:spPr>
          <a:xfrm>
            <a:off x="1588159" y="1460170"/>
            <a:ext cx="4379725" cy="938719"/>
          </a:xfrm>
          <a:prstGeom prst="rect">
            <a:avLst/>
          </a:prstGeom>
        </p:spPr>
        <p:txBody>
          <a:bodyPr/>
          <a:lstStyle/>
          <a:p>
            <a:r>
              <a:rPr lang="en-US" dirty="0"/>
              <a:t>Forward Pass</a:t>
            </a:r>
            <a:endParaRPr dirty="0"/>
          </a:p>
        </p:txBody>
      </p:sp>
      <p:sp>
        <p:nvSpPr>
          <p:cNvPr id="15" name="Shape 1001"/>
          <p:cNvSpPr>
            <a:spLocks noGrp="1"/>
          </p:cNvSpPr>
          <p:nvPr>
            <p:ph type="body" idx="14"/>
          </p:nvPr>
        </p:nvSpPr>
        <p:spPr>
          <a:xfrm>
            <a:off x="1588159" y="2141702"/>
            <a:ext cx="633507" cy="633891"/>
          </a:xfrm>
          <a:prstGeom prst="rect">
            <a:avLst/>
          </a:prstGeom>
        </p:spPr>
        <p:txBody>
          <a:bodyPr/>
          <a:lstStyle/>
          <a:p>
            <a:r>
              <a:rPr lang="mr-IN" dirty="0"/>
              <a:t>…</a:t>
            </a:r>
            <a:endParaRPr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259" y="3948601"/>
            <a:ext cx="16941774" cy="7004304"/>
          </a:xfrm>
          <a:prstGeom prst="rect">
            <a:avLst/>
          </a:prstGeom>
        </p:spPr>
      </p:pic>
    </p:spTree>
    <p:extLst>
      <p:ext uri="{BB962C8B-B14F-4D97-AF65-F5344CB8AC3E}">
        <p14:creationId xmlns:p14="http://schemas.microsoft.com/office/powerpoint/2010/main" val="1449765025"/>
      </p:ext>
    </p:extLst>
  </p:cSld>
  <p:clrMapOvr>
    <a:masterClrMapping/>
  </p:clrMapOvr>
  <p:transition spd="slow" advTm="2300"/>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11" name="Shape 1000"/>
          <p:cNvSpPr>
            <a:spLocks noGrp="1"/>
          </p:cNvSpPr>
          <p:nvPr>
            <p:ph type="body" idx="13"/>
          </p:nvPr>
        </p:nvSpPr>
        <p:spPr>
          <a:xfrm>
            <a:off x="3420507" y="7018604"/>
            <a:ext cx="838691" cy="705274"/>
          </a:xfrm>
          <a:prstGeom prst="rect">
            <a:avLst/>
          </a:prstGeom>
        </p:spPr>
        <p:txBody>
          <a:bodyPr/>
          <a:lstStyle/>
          <a:p>
            <a:r>
              <a:rPr lang="en-US" dirty="0"/>
              <a:t>IN</a:t>
            </a:r>
            <a:endParaRPr dirty="0"/>
          </a:p>
        </p:txBody>
      </p:sp>
      <p:sp>
        <p:nvSpPr>
          <p:cNvPr id="13" name="Shape 1000"/>
          <p:cNvSpPr>
            <a:spLocks noGrp="1"/>
          </p:cNvSpPr>
          <p:nvPr>
            <p:ph type="body" idx="13"/>
          </p:nvPr>
        </p:nvSpPr>
        <p:spPr>
          <a:xfrm>
            <a:off x="21307996" y="6947956"/>
            <a:ext cx="1907895" cy="938719"/>
          </a:xfrm>
          <a:prstGeom prst="rect">
            <a:avLst/>
          </a:prstGeom>
        </p:spPr>
        <p:txBody>
          <a:bodyPr/>
          <a:lstStyle/>
          <a:p>
            <a:r>
              <a:rPr lang="en-US" dirty="0" err="1">
                <a:solidFill>
                  <a:schemeClr val="accent5">
                    <a:lumMod val="40000"/>
                    <a:lumOff val="60000"/>
                  </a:schemeClr>
                </a:solidFill>
              </a:rPr>
              <a:t>Shiba</a:t>
            </a:r>
            <a:endParaRPr dirty="0">
              <a:solidFill>
                <a:schemeClr val="accent5">
                  <a:lumMod val="40000"/>
                  <a:lumOff val="60000"/>
                </a:schemeClr>
              </a:solidFill>
            </a:endParaRPr>
          </a:p>
        </p:txBody>
      </p:sp>
      <p:sp>
        <p:nvSpPr>
          <p:cNvPr id="14" name="Shape 1000"/>
          <p:cNvSpPr>
            <a:spLocks noGrp="1"/>
          </p:cNvSpPr>
          <p:nvPr>
            <p:ph type="body" idx="13"/>
          </p:nvPr>
        </p:nvSpPr>
        <p:spPr>
          <a:xfrm>
            <a:off x="1588159" y="1460170"/>
            <a:ext cx="4379725" cy="938719"/>
          </a:xfrm>
          <a:prstGeom prst="rect">
            <a:avLst/>
          </a:prstGeom>
        </p:spPr>
        <p:txBody>
          <a:bodyPr/>
          <a:lstStyle/>
          <a:p>
            <a:r>
              <a:rPr lang="en-US" dirty="0"/>
              <a:t>Forward Pass</a:t>
            </a:r>
            <a:endParaRPr dirty="0"/>
          </a:p>
        </p:txBody>
      </p:sp>
      <p:sp>
        <p:nvSpPr>
          <p:cNvPr id="15" name="Shape 1001"/>
          <p:cNvSpPr>
            <a:spLocks noGrp="1"/>
          </p:cNvSpPr>
          <p:nvPr>
            <p:ph type="body" idx="14"/>
          </p:nvPr>
        </p:nvSpPr>
        <p:spPr>
          <a:xfrm>
            <a:off x="1588159" y="2116246"/>
            <a:ext cx="2569934" cy="684803"/>
          </a:xfrm>
          <a:prstGeom prst="rect">
            <a:avLst/>
          </a:prstGeom>
        </p:spPr>
        <p:txBody>
          <a:bodyPr/>
          <a:lstStyle/>
          <a:p>
            <a:r>
              <a:rPr lang="en-US" dirty="0"/>
              <a:t>It’s a </a:t>
            </a:r>
            <a:r>
              <a:rPr lang="en-US" dirty="0" err="1"/>
              <a:t>Shiba</a:t>
            </a:r>
            <a:r>
              <a:rPr lang="en-US" dirty="0"/>
              <a:t> !</a:t>
            </a:r>
            <a:endParaRPr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229" y="3948601"/>
            <a:ext cx="16941774" cy="7004304"/>
          </a:xfrm>
          <a:prstGeom prst="rect">
            <a:avLst/>
          </a:prstGeom>
        </p:spPr>
      </p:pic>
    </p:spTree>
    <p:extLst>
      <p:ext uri="{BB962C8B-B14F-4D97-AF65-F5344CB8AC3E}">
        <p14:creationId xmlns:p14="http://schemas.microsoft.com/office/powerpoint/2010/main" val="851316313"/>
      </p:ext>
    </p:extLst>
  </p:cSld>
  <p:clrMapOvr>
    <a:masterClrMapping/>
  </p:clrMapOvr>
  <p:transition spd="slow" advTm="8477"/>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7430" y="979732"/>
            <a:ext cx="9358795" cy="9711566"/>
          </a:xfrm>
          <a:prstGeom prst="rect">
            <a:avLst/>
          </a:prstGeom>
        </p:spPr>
      </p:pic>
      <p:sp>
        <p:nvSpPr>
          <p:cNvPr id="25" name="Shape 1000"/>
          <p:cNvSpPr>
            <a:spLocks noGrp="1"/>
          </p:cNvSpPr>
          <p:nvPr>
            <p:ph type="body" idx="13"/>
          </p:nvPr>
        </p:nvSpPr>
        <p:spPr>
          <a:xfrm>
            <a:off x="1588159" y="1436724"/>
            <a:ext cx="4923143" cy="938719"/>
          </a:xfrm>
          <a:prstGeom prst="rect">
            <a:avLst/>
          </a:prstGeom>
        </p:spPr>
        <p:txBody>
          <a:bodyPr/>
          <a:lstStyle/>
          <a:p>
            <a:r>
              <a:rPr lang="en-US" dirty="0"/>
              <a:t>Artificial Neuron</a:t>
            </a:r>
            <a:endParaRPr dirty="0"/>
          </a:p>
        </p:txBody>
      </p:sp>
      <p:sp>
        <p:nvSpPr>
          <p:cNvPr id="3" name="Left Brace 2"/>
          <p:cNvSpPr/>
          <p:nvPr/>
        </p:nvSpPr>
        <p:spPr>
          <a:xfrm rot="2383947">
            <a:off x="17253715" y="1901573"/>
            <a:ext cx="1431234" cy="5406511"/>
          </a:xfrm>
          <a:prstGeom prst="leftBrac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5" name="Picture 4"/>
          <p:cNvPicPr>
            <a:picLocks noChangeAspect="1"/>
          </p:cNvPicPr>
          <p:nvPr/>
        </p:nvPicPr>
        <p:blipFill>
          <a:blip r:embed="rId4"/>
          <a:stretch>
            <a:fillRect/>
          </a:stretch>
        </p:blipFill>
        <p:spPr>
          <a:xfrm>
            <a:off x="15691065" y="2951645"/>
            <a:ext cx="2578100" cy="1054100"/>
          </a:xfrm>
          <a:prstGeom prst="rect">
            <a:avLst/>
          </a:prstGeom>
        </p:spPr>
      </p:pic>
      <p:pic>
        <p:nvPicPr>
          <p:cNvPr id="6" name="Picture 5"/>
          <p:cNvPicPr>
            <a:picLocks noChangeAspect="1"/>
          </p:cNvPicPr>
          <p:nvPr/>
        </p:nvPicPr>
        <p:blipFill>
          <a:blip r:embed="rId5"/>
          <a:stretch>
            <a:fillRect/>
          </a:stretch>
        </p:blipFill>
        <p:spPr>
          <a:xfrm>
            <a:off x="19360598" y="4902476"/>
            <a:ext cx="571500" cy="571500"/>
          </a:xfrm>
          <a:prstGeom prst="rect">
            <a:avLst/>
          </a:prstGeom>
        </p:spPr>
      </p:pic>
      <p:pic>
        <p:nvPicPr>
          <p:cNvPr id="7" name="Picture 6"/>
          <p:cNvPicPr>
            <a:picLocks noChangeAspect="1"/>
          </p:cNvPicPr>
          <p:nvPr/>
        </p:nvPicPr>
        <p:blipFill>
          <a:blip r:embed="rId6"/>
          <a:stretch>
            <a:fillRect/>
          </a:stretch>
        </p:blipFill>
        <p:spPr>
          <a:xfrm>
            <a:off x="22112080" y="5835515"/>
            <a:ext cx="952500" cy="673100"/>
          </a:xfrm>
          <a:prstGeom prst="rect">
            <a:avLst/>
          </a:prstGeom>
        </p:spPr>
      </p:pic>
      <p:cxnSp>
        <p:nvCxnSpPr>
          <p:cNvPr id="13" name="Straight Connector 12"/>
          <p:cNvCxnSpPr/>
          <p:nvPr/>
        </p:nvCxnSpPr>
        <p:spPr>
          <a:xfrm>
            <a:off x="16970188" y="7097358"/>
            <a:ext cx="242047" cy="217842"/>
          </a:xfrm>
          <a:prstGeom prst="line">
            <a:avLst/>
          </a:prstGeom>
          <a:noFill/>
          <a:ln w="254000" cap="flat">
            <a:solidFill>
              <a:schemeClr val="bg1"/>
            </a:solidFill>
            <a:prstDash val="solid"/>
            <a:bevel/>
          </a:ln>
          <a:effectLst/>
          <a:sp3d/>
        </p:spPr>
        <p:style>
          <a:lnRef idx="0">
            <a:scrgbClr r="0" g="0" b="0"/>
          </a:lnRef>
          <a:fillRef idx="0">
            <a:scrgbClr r="0" g="0" b="0"/>
          </a:fillRef>
          <a:effectRef idx="0">
            <a:scrgbClr r="0" g="0" b="0"/>
          </a:effectRef>
          <a:fontRef idx="none"/>
        </p:style>
      </p:cxnSp>
      <p:sp>
        <p:nvSpPr>
          <p:cNvPr id="8" name="Oval 7"/>
          <p:cNvSpPr/>
          <p:nvPr/>
        </p:nvSpPr>
        <p:spPr>
          <a:xfrm>
            <a:off x="20393188" y="3005433"/>
            <a:ext cx="309282" cy="309282"/>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15" name="Shape 1001"/>
          <p:cNvSpPr>
            <a:spLocks noGrp="1"/>
          </p:cNvSpPr>
          <p:nvPr>
            <p:ph type="body" idx="14"/>
          </p:nvPr>
        </p:nvSpPr>
        <p:spPr>
          <a:xfrm>
            <a:off x="1588159" y="2092800"/>
            <a:ext cx="4892686" cy="684803"/>
          </a:xfrm>
          <a:prstGeom prst="rect">
            <a:avLst/>
          </a:prstGeom>
        </p:spPr>
        <p:txBody>
          <a:bodyPr/>
          <a:lstStyle/>
          <a:p>
            <a:r>
              <a:rPr lang="en-US" dirty="0"/>
              <a:t>The good </a:t>
            </a:r>
            <a:r>
              <a:rPr lang="en-US" dirty="0" err="1"/>
              <a:t>ol</a:t>
            </a:r>
            <a:r>
              <a:rPr lang="en-US" dirty="0"/>
              <a:t>’ Perceptron</a:t>
            </a:r>
            <a:endParaRPr dirty="0"/>
          </a:p>
        </p:txBody>
      </p:sp>
    </p:spTree>
    <p:extLst>
      <p:ext uri="{BB962C8B-B14F-4D97-AF65-F5344CB8AC3E}">
        <p14:creationId xmlns:p14="http://schemas.microsoft.com/office/powerpoint/2010/main" val="384345104"/>
      </p:ext>
    </p:extLst>
  </p:cSld>
  <p:clrMapOvr>
    <a:masterClrMapping/>
  </p:clrMapOvr>
  <p:transition spd="slow" advTm="11666"/>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11" name="Shape 1000"/>
          <p:cNvSpPr>
            <a:spLocks noGrp="1"/>
          </p:cNvSpPr>
          <p:nvPr>
            <p:ph type="body" idx="13"/>
          </p:nvPr>
        </p:nvSpPr>
        <p:spPr>
          <a:xfrm>
            <a:off x="3420507" y="7018604"/>
            <a:ext cx="838691" cy="705274"/>
          </a:xfrm>
          <a:prstGeom prst="rect">
            <a:avLst/>
          </a:prstGeom>
        </p:spPr>
        <p:txBody>
          <a:bodyPr/>
          <a:lstStyle/>
          <a:p>
            <a:r>
              <a:rPr lang="en-US" dirty="0"/>
              <a:t>IN</a:t>
            </a:r>
            <a:endParaRPr dirty="0"/>
          </a:p>
        </p:txBody>
      </p:sp>
      <p:sp>
        <p:nvSpPr>
          <p:cNvPr id="14" name="Shape 1000"/>
          <p:cNvSpPr>
            <a:spLocks noGrp="1"/>
          </p:cNvSpPr>
          <p:nvPr>
            <p:ph type="body" idx="13"/>
          </p:nvPr>
        </p:nvSpPr>
        <p:spPr>
          <a:xfrm>
            <a:off x="1588159" y="1460170"/>
            <a:ext cx="4379725" cy="938719"/>
          </a:xfrm>
          <a:prstGeom prst="rect">
            <a:avLst/>
          </a:prstGeom>
        </p:spPr>
        <p:txBody>
          <a:bodyPr/>
          <a:lstStyle/>
          <a:p>
            <a:r>
              <a:rPr lang="en-US" dirty="0"/>
              <a:t>Forward Pass</a:t>
            </a:r>
            <a:endParaRPr dirty="0"/>
          </a:p>
        </p:txBody>
      </p:sp>
      <p:sp>
        <p:nvSpPr>
          <p:cNvPr id="15" name="Shape 1001"/>
          <p:cNvSpPr>
            <a:spLocks noGrp="1"/>
          </p:cNvSpPr>
          <p:nvPr>
            <p:ph type="body" idx="14"/>
          </p:nvPr>
        </p:nvSpPr>
        <p:spPr>
          <a:xfrm>
            <a:off x="1588159" y="2116246"/>
            <a:ext cx="4291559" cy="684803"/>
          </a:xfrm>
          <a:prstGeom prst="rect">
            <a:avLst/>
          </a:prstGeom>
        </p:spPr>
        <p:txBody>
          <a:bodyPr/>
          <a:lstStyle/>
          <a:p>
            <a:r>
              <a:rPr lang="en-US" dirty="0"/>
              <a:t>Wait, was it a </a:t>
            </a:r>
            <a:r>
              <a:rPr lang="en-US" dirty="0" err="1"/>
              <a:t>shiba</a:t>
            </a:r>
            <a:r>
              <a:rPr lang="en-US" dirty="0"/>
              <a:t> ?</a:t>
            </a:r>
            <a:endParaRPr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229" y="3948601"/>
            <a:ext cx="16941774" cy="7004304"/>
          </a:xfrm>
          <a:prstGeom prst="rect">
            <a:avLst/>
          </a:prstGeom>
        </p:spPr>
      </p:pic>
      <p:pic>
        <p:nvPicPr>
          <p:cNvPr id="4" name="Picture 3"/>
          <p:cNvPicPr>
            <a:picLocks noChangeAspect="1"/>
          </p:cNvPicPr>
          <p:nvPr/>
        </p:nvPicPr>
        <p:blipFill>
          <a:blip r:embed="rId3"/>
          <a:stretch>
            <a:fillRect/>
          </a:stretch>
        </p:blipFill>
        <p:spPr>
          <a:xfrm>
            <a:off x="21381618" y="6512447"/>
            <a:ext cx="2590168" cy="1924125"/>
          </a:xfrm>
          <a:prstGeom prst="rect">
            <a:avLst/>
          </a:prstGeom>
        </p:spPr>
      </p:pic>
    </p:spTree>
    <p:extLst>
      <p:ext uri="{BB962C8B-B14F-4D97-AF65-F5344CB8AC3E}">
        <p14:creationId xmlns:p14="http://schemas.microsoft.com/office/powerpoint/2010/main" val="1689570821"/>
      </p:ext>
    </p:extLst>
  </p:cSld>
  <p:clrMapOvr>
    <a:masterClrMapping/>
  </p:clrMapOvr>
  <p:transition spd="slow" advTm="8477"/>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203121" cy="938719"/>
          </a:xfrm>
          <a:prstGeom prst="rect">
            <a:avLst/>
          </a:prstGeom>
        </p:spPr>
        <p:txBody>
          <a:bodyPr/>
          <a:lstStyle/>
          <a:p>
            <a:r>
              <a:rPr lang="en-US" dirty="0" err="1"/>
              <a:t>BackProp</a:t>
            </a:r>
            <a:endParaRPr dirty="0"/>
          </a:p>
        </p:txBody>
      </p:sp>
      <p:sp>
        <p:nvSpPr>
          <p:cNvPr id="31" name="Shape 1001"/>
          <p:cNvSpPr>
            <a:spLocks noGrp="1"/>
          </p:cNvSpPr>
          <p:nvPr>
            <p:ph type="body" idx="14"/>
          </p:nvPr>
        </p:nvSpPr>
        <p:spPr>
          <a:xfrm>
            <a:off x="1588159" y="2228531"/>
            <a:ext cx="3369833" cy="684803"/>
          </a:xfrm>
          <a:prstGeom prst="rect">
            <a:avLst/>
          </a:prstGeom>
        </p:spPr>
        <p:txBody>
          <a:bodyPr/>
          <a:lstStyle/>
          <a:p>
            <a:r>
              <a:rPr lang="en-US" dirty="0"/>
              <a:t>It was a poodle !</a:t>
            </a:r>
          </a:p>
        </p:txBody>
      </p:sp>
      <p:pic>
        <p:nvPicPr>
          <p:cNvPr id="4" name="Picture 3"/>
          <p:cNvPicPr>
            <a:picLocks noChangeAspect="1"/>
          </p:cNvPicPr>
          <p:nvPr/>
        </p:nvPicPr>
        <p:blipFill>
          <a:blip r:embed="rId3"/>
          <a:stretch>
            <a:fillRect/>
          </a:stretch>
        </p:blipFill>
        <p:spPr>
          <a:xfrm>
            <a:off x="16471060" y="1427933"/>
            <a:ext cx="4483100" cy="1143000"/>
          </a:xfrm>
          <a:prstGeom prst="rect">
            <a:avLst/>
          </a:prstGeom>
        </p:spPr>
      </p:pic>
      <p:sp>
        <p:nvSpPr>
          <p:cNvPr id="32" name="Left Bracket 31"/>
          <p:cNvSpPr/>
          <p:nvPr/>
        </p:nvSpPr>
        <p:spPr>
          <a:xfrm>
            <a:off x="18834508" y="7115947"/>
            <a:ext cx="664794" cy="1383323"/>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3" name="Left Bracket 32"/>
          <p:cNvSpPr/>
          <p:nvPr/>
        </p:nvSpPr>
        <p:spPr>
          <a:xfrm flipH="1">
            <a:off x="19582692" y="7115947"/>
            <a:ext cx="604456" cy="1383323"/>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35" name="Straight Arrow Connector 34"/>
          <p:cNvCxnSpPr/>
          <p:nvPr/>
        </p:nvCxnSpPr>
        <p:spPr>
          <a:xfrm flipV="1">
            <a:off x="19531892" y="2777603"/>
            <a:ext cx="0" cy="3810766"/>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1213" y="3305181"/>
            <a:ext cx="15715589" cy="8957887"/>
          </a:xfrm>
          <a:prstGeom prst="rect">
            <a:avLst/>
          </a:prstGeom>
        </p:spPr>
      </p:pic>
      <p:sp>
        <p:nvSpPr>
          <p:cNvPr id="45"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pic>
        <p:nvPicPr>
          <p:cNvPr id="11" name="Picture 10"/>
          <p:cNvPicPr>
            <a:picLocks noChangeAspect="1"/>
          </p:cNvPicPr>
          <p:nvPr/>
        </p:nvPicPr>
        <p:blipFill>
          <a:blip r:embed="rId5"/>
          <a:stretch>
            <a:fillRect/>
          </a:stretch>
        </p:blipFill>
        <p:spPr>
          <a:xfrm>
            <a:off x="20954160" y="6822061"/>
            <a:ext cx="2590168" cy="1924125"/>
          </a:xfrm>
          <a:prstGeom prst="rect">
            <a:avLst/>
          </a:prstGeom>
        </p:spPr>
      </p:pic>
    </p:spTree>
    <p:extLst>
      <p:ext uri="{BB962C8B-B14F-4D97-AF65-F5344CB8AC3E}">
        <p14:creationId xmlns:p14="http://schemas.microsoft.com/office/powerpoint/2010/main" val="1555163083"/>
      </p:ext>
    </p:extLst>
  </p:cSld>
  <p:clrMapOvr>
    <a:masterClrMapping/>
  </p:clrMapOvr>
  <p:transition spd="slow" advTm="6753"/>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203121" cy="938719"/>
          </a:xfrm>
          <a:prstGeom prst="rect">
            <a:avLst/>
          </a:prstGeom>
        </p:spPr>
        <p:txBody>
          <a:bodyPr/>
          <a:lstStyle/>
          <a:p>
            <a:r>
              <a:rPr lang="en-US" dirty="0" err="1"/>
              <a:t>BackProp</a:t>
            </a:r>
            <a:endParaRPr dirty="0"/>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1213" y="3305181"/>
            <a:ext cx="15715589" cy="8957887"/>
          </a:xfrm>
          <a:prstGeom prst="rect">
            <a:avLst/>
          </a:prstGeom>
        </p:spPr>
      </p:pic>
      <p:sp>
        <p:nvSpPr>
          <p:cNvPr id="22" name="Left Bracket 21"/>
          <p:cNvSpPr/>
          <p:nvPr/>
        </p:nvSpPr>
        <p:spPr>
          <a:xfrm>
            <a:off x="16941803" y="3180630"/>
            <a:ext cx="664794" cy="9206989"/>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3" name="Left Bracket 22"/>
          <p:cNvSpPr/>
          <p:nvPr/>
        </p:nvSpPr>
        <p:spPr>
          <a:xfrm flipH="1">
            <a:off x="17706999" y="3180630"/>
            <a:ext cx="604456" cy="9206989"/>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25" name="Straight Arrow Connector 24"/>
          <p:cNvCxnSpPr/>
          <p:nvPr/>
        </p:nvCxnSpPr>
        <p:spPr>
          <a:xfrm flipH="1">
            <a:off x="17654954" y="2660373"/>
            <a:ext cx="3151" cy="387628"/>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cxnSp>
        <p:nvCxnSpPr>
          <p:cNvPr id="26" name="Straight Arrow Connector 25"/>
          <p:cNvCxnSpPr/>
          <p:nvPr/>
        </p:nvCxnSpPr>
        <p:spPr>
          <a:xfrm>
            <a:off x="17654954" y="12570020"/>
            <a:ext cx="0" cy="345177"/>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pic>
        <p:nvPicPr>
          <p:cNvPr id="29" name="Picture 28"/>
          <p:cNvPicPr>
            <a:picLocks noChangeAspect="1"/>
          </p:cNvPicPr>
          <p:nvPr/>
        </p:nvPicPr>
        <p:blipFill>
          <a:blip r:embed="rId3"/>
          <a:stretch>
            <a:fillRect/>
          </a:stretch>
        </p:blipFill>
        <p:spPr>
          <a:xfrm>
            <a:off x="16471060" y="1427933"/>
            <a:ext cx="4483100" cy="1143000"/>
          </a:xfrm>
          <a:prstGeom prst="rect">
            <a:avLst/>
          </a:prstGeom>
        </p:spPr>
      </p:pic>
      <p:pic>
        <p:nvPicPr>
          <p:cNvPr id="14" name="Picture 13"/>
          <p:cNvPicPr>
            <a:picLocks noChangeAspect="1"/>
          </p:cNvPicPr>
          <p:nvPr/>
        </p:nvPicPr>
        <p:blipFill>
          <a:blip r:embed="rId4"/>
          <a:stretch>
            <a:fillRect/>
          </a:stretch>
        </p:blipFill>
        <p:spPr>
          <a:xfrm>
            <a:off x="14382750" y="12561749"/>
            <a:ext cx="4483100" cy="1143000"/>
          </a:xfrm>
          <a:prstGeom prst="rect">
            <a:avLst/>
          </a:prstGeom>
        </p:spPr>
      </p:pic>
      <p:sp>
        <p:nvSpPr>
          <p:cNvPr id="32"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15" name="Shape 1001"/>
          <p:cNvSpPr>
            <a:spLocks noGrp="1"/>
          </p:cNvSpPr>
          <p:nvPr>
            <p:ph type="body" idx="14"/>
          </p:nvPr>
        </p:nvSpPr>
        <p:spPr>
          <a:xfrm>
            <a:off x="1588159" y="2228531"/>
            <a:ext cx="3369833" cy="684803"/>
          </a:xfrm>
          <a:prstGeom prst="rect">
            <a:avLst/>
          </a:prstGeom>
        </p:spPr>
        <p:txBody>
          <a:bodyPr/>
          <a:lstStyle/>
          <a:p>
            <a:r>
              <a:rPr lang="en-US" dirty="0"/>
              <a:t>It was a poodle !</a:t>
            </a:r>
          </a:p>
        </p:txBody>
      </p:sp>
    </p:spTree>
    <p:extLst>
      <p:ext uri="{BB962C8B-B14F-4D97-AF65-F5344CB8AC3E}">
        <p14:creationId xmlns:p14="http://schemas.microsoft.com/office/powerpoint/2010/main" val="300062003"/>
      </p:ext>
    </p:extLst>
  </p:cSld>
  <p:clrMapOvr>
    <a:masterClrMapping/>
  </p:clrMapOvr>
  <p:transition spd="slow" advTm="8717"/>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203121" cy="938719"/>
          </a:xfrm>
          <a:prstGeom prst="rect">
            <a:avLst/>
          </a:prstGeom>
        </p:spPr>
        <p:txBody>
          <a:bodyPr/>
          <a:lstStyle/>
          <a:p>
            <a:r>
              <a:rPr lang="en-US" dirty="0" err="1"/>
              <a:t>BackProp</a:t>
            </a:r>
            <a:endParaRPr dirty="0"/>
          </a:p>
        </p:txBody>
      </p:sp>
      <p:sp>
        <p:nvSpPr>
          <p:cNvPr id="21" name="Left Bracket 20"/>
          <p:cNvSpPr/>
          <p:nvPr/>
        </p:nvSpPr>
        <p:spPr>
          <a:xfrm>
            <a:off x="15196042" y="3978850"/>
            <a:ext cx="664794" cy="7596555"/>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8" name="Left Bracket 27"/>
          <p:cNvSpPr/>
          <p:nvPr/>
        </p:nvSpPr>
        <p:spPr>
          <a:xfrm flipH="1">
            <a:off x="15961238" y="3978850"/>
            <a:ext cx="604456" cy="7596555"/>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10" name="Straight Arrow Connector 9"/>
          <p:cNvCxnSpPr/>
          <p:nvPr/>
        </p:nvCxnSpPr>
        <p:spPr>
          <a:xfrm flipV="1">
            <a:off x="15911636" y="3305181"/>
            <a:ext cx="1" cy="365119"/>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cxnSp>
        <p:nvCxnSpPr>
          <p:cNvPr id="14" name="Straight Arrow Connector 13"/>
          <p:cNvCxnSpPr/>
          <p:nvPr/>
        </p:nvCxnSpPr>
        <p:spPr>
          <a:xfrm flipV="1">
            <a:off x="15911636" y="11706814"/>
            <a:ext cx="1" cy="1147332"/>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1213" y="3305181"/>
            <a:ext cx="15715589" cy="8957887"/>
          </a:xfrm>
          <a:prstGeom prst="rect">
            <a:avLst/>
          </a:prstGeom>
        </p:spPr>
      </p:pic>
      <p:pic>
        <p:nvPicPr>
          <p:cNvPr id="23" name="Picture 22"/>
          <p:cNvPicPr>
            <a:picLocks noChangeAspect="1"/>
          </p:cNvPicPr>
          <p:nvPr/>
        </p:nvPicPr>
        <p:blipFill>
          <a:blip r:embed="rId3"/>
          <a:stretch>
            <a:fillRect/>
          </a:stretch>
        </p:blipFill>
        <p:spPr>
          <a:xfrm>
            <a:off x="11987960" y="2012841"/>
            <a:ext cx="5334000" cy="1143000"/>
          </a:xfrm>
          <a:prstGeom prst="rect">
            <a:avLst/>
          </a:prstGeom>
        </p:spPr>
      </p:pic>
      <p:pic>
        <p:nvPicPr>
          <p:cNvPr id="25" name="Picture 24"/>
          <p:cNvPicPr>
            <a:picLocks noChangeAspect="1"/>
          </p:cNvPicPr>
          <p:nvPr/>
        </p:nvPicPr>
        <p:blipFill>
          <a:blip r:embed="rId4"/>
          <a:stretch>
            <a:fillRect/>
          </a:stretch>
        </p:blipFill>
        <p:spPr>
          <a:xfrm>
            <a:off x="14382750" y="12561749"/>
            <a:ext cx="4483100" cy="1143000"/>
          </a:xfrm>
          <a:prstGeom prst="rect">
            <a:avLst/>
          </a:prstGeom>
        </p:spPr>
      </p:pic>
      <p:sp>
        <p:nvSpPr>
          <p:cNvPr id="29"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15" name="Shape 1001"/>
          <p:cNvSpPr>
            <a:spLocks noGrp="1"/>
          </p:cNvSpPr>
          <p:nvPr>
            <p:ph type="body" idx="14"/>
          </p:nvPr>
        </p:nvSpPr>
        <p:spPr>
          <a:xfrm>
            <a:off x="1588159" y="2228531"/>
            <a:ext cx="3369833" cy="684803"/>
          </a:xfrm>
          <a:prstGeom prst="rect">
            <a:avLst/>
          </a:prstGeom>
        </p:spPr>
        <p:txBody>
          <a:bodyPr/>
          <a:lstStyle/>
          <a:p>
            <a:r>
              <a:rPr lang="en-US" dirty="0"/>
              <a:t>It was a poodle !</a:t>
            </a:r>
          </a:p>
        </p:txBody>
      </p:sp>
    </p:spTree>
    <p:extLst>
      <p:ext uri="{BB962C8B-B14F-4D97-AF65-F5344CB8AC3E}">
        <p14:creationId xmlns:p14="http://schemas.microsoft.com/office/powerpoint/2010/main" val="850481265"/>
      </p:ext>
    </p:extLst>
  </p:cSld>
  <p:clrMapOvr>
    <a:masterClrMapping/>
  </p:clrMapOvr>
  <p:transition spd="slow" advTm="6246"/>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0208138" y="12151314"/>
            <a:ext cx="5334000" cy="1143000"/>
          </a:xfrm>
          <a:prstGeom prst="rect">
            <a:avLst/>
          </a:prstGeom>
        </p:spPr>
      </p:pic>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203121" cy="938719"/>
          </a:xfrm>
          <a:prstGeom prst="rect">
            <a:avLst/>
          </a:prstGeom>
        </p:spPr>
        <p:txBody>
          <a:bodyPr/>
          <a:lstStyle/>
          <a:p>
            <a:r>
              <a:rPr lang="en-US" dirty="0" err="1"/>
              <a:t>BackProp</a:t>
            </a:r>
            <a:endParaRPr dirty="0"/>
          </a:p>
        </p:txBody>
      </p:sp>
      <p:sp>
        <p:nvSpPr>
          <p:cNvPr id="21" name="Left Bracket 20"/>
          <p:cNvSpPr/>
          <p:nvPr/>
        </p:nvSpPr>
        <p:spPr>
          <a:xfrm>
            <a:off x="13532342" y="4737101"/>
            <a:ext cx="664794" cy="6057900"/>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8" name="Left Bracket 27"/>
          <p:cNvSpPr/>
          <p:nvPr/>
        </p:nvSpPr>
        <p:spPr>
          <a:xfrm flipH="1">
            <a:off x="14310238" y="4737101"/>
            <a:ext cx="604456" cy="6057900"/>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10" name="Straight Arrow Connector 9"/>
          <p:cNvCxnSpPr/>
          <p:nvPr/>
        </p:nvCxnSpPr>
        <p:spPr>
          <a:xfrm flipH="1">
            <a:off x="14262286" y="3260671"/>
            <a:ext cx="3502" cy="1371600"/>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cxnSp>
        <p:nvCxnSpPr>
          <p:cNvPr id="14" name="Straight Arrow Connector 13"/>
          <p:cNvCxnSpPr/>
          <p:nvPr/>
        </p:nvCxnSpPr>
        <p:spPr>
          <a:xfrm flipH="1">
            <a:off x="14248123" y="10922000"/>
            <a:ext cx="1463" cy="1229314"/>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pic>
        <p:nvPicPr>
          <p:cNvPr id="23" name="Picture 22"/>
          <p:cNvPicPr>
            <a:picLocks noChangeAspect="1"/>
          </p:cNvPicPr>
          <p:nvPr/>
        </p:nvPicPr>
        <p:blipFill>
          <a:blip r:embed="rId4"/>
          <a:stretch>
            <a:fillRect/>
          </a:stretch>
        </p:blipFill>
        <p:spPr>
          <a:xfrm>
            <a:off x="11987960" y="2012841"/>
            <a:ext cx="5334000" cy="1143000"/>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1213" y="3305181"/>
            <a:ext cx="15715589" cy="8957887"/>
          </a:xfrm>
          <a:prstGeom prst="rect">
            <a:avLst/>
          </a:prstGeom>
        </p:spPr>
      </p:pic>
      <p:sp>
        <p:nvSpPr>
          <p:cNvPr id="26"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15" name="Shape 1001"/>
          <p:cNvSpPr>
            <a:spLocks noGrp="1"/>
          </p:cNvSpPr>
          <p:nvPr>
            <p:ph type="body" idx="14"/>
          </p:nvPr>
        </p:nvSpPr>
        <p:spPr>
          <a:xfrm>
            <a:off x="1588159" y="2228531"/>
            <a:ext cx="3369833" cy="684803"/>
          </a:xfrm>
          <a:prstGeom prst="rect">
            <a:avLst/>
          </a:prstGeom>
        </p:spPr>
        <p:txBody>
          <a:bodyPr/>
          <a:lstStyle/>
          <a:p>
            <a:r>
              <a:rPr lang="en-US" dirty="0"/>
              <a:t>It was a poodle !</a:t>
            </a:r>
          </a:p>
        </p:txBody>
      </p:sp>
    </p:spTree>
    <p:extLst>
      <p:ext uri="{BB962C8B-B14F-4D97-AF65-F5344CB8AC3E}">
        <p14:creationId xmlns:p14="http://schemas.microsoft.com/office/powerpoint/2010/main" val="387466423"/>
      </p:ext>
    </p:extLst>
  </p:cSld>
  <p:clrMapOvr>
    <a:masterClrMapping/>
  </p:clrMapOvr>
  <p:transition spd="slow" advTm="17448"/>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5484194" cy="938719"/>
          </a:xfrm>
          <a:prstGeom prst="rect">
            <a:avLst/>
          </a:prstGeom>
        </p:spPr>
        <p:txBody>
          <a:bodyPr/>
          <a:lstStyle/>
          <a:p>
            <a:r>
              <a:rPr lang="en-US" dirty="0"/>
              <a:t>Gradient Descent</a:t>
            </a:r>
            <a:endParaRPr dirty="0"/>
          </a:p>
        </p:txBody>
      </p:sp>
      <p:sp>
        <p:nvSpPr>
          <p:cNvPr id="31" name="Shape 1001"/>
          <p:cNvSpPr>
            <a:spLocks noGrp="1"/>
          </p:cNvSpPr>
          <p:nvPr>
            <p:ph type="body" idx="14"/>
          </p:nvPr>
        </p:nvSpPr>
        <p:spPr>
          <a:xfrm>
            <a:off x="1588159" y="2092800"/>
            <a:ext cx="2678938" cy="684803"/>
          </a:xfrm>
          <a:prstGeom prst="rect">
            <a:avLst/>
          </a:prstGeom>
        </p:spPr>
        <p:txBody>
          <a:bodyPr/>
          <a:lstStyle/>
          <a:p>
            <a:r>
              <a:rPr lang="en-US" dirty="0"/>
              <a:t>Take a step !</a:t>
            </a:r>
          </a:p>
        </p:txBody>
      </p:sp>
      <p:sp>
        <p:nvSpPr>
          <p:cNvPr id="16"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12" name="Freeform 11"/>
          <p:cNvSpPr/>
          <p:nvPr/>
        </p:nvSpPr>
        <p:spPr>
          <a:xfrm>
            <a:off x="4114801" y="4651513"/>
            <a:ext cx="15127356" cy="7104401"/>
          </a:xfrm>
          <a:custGeom>
            <a:avLst/>
            <a:gdLst>
              <a:gd name="connsiteX0" fmla="*/ 0 w 15127356"/>
              <a:gd name="connsiteY0" fmla="*/ 894522 h 7104401"/>
              <a:gd name="connsiteX1" fmla="*/ 1292086 w 15127356"/>
              <a:gd name="connsiteY1" fmla="*/ 2445026 h 7104401"/>
              <a:gd name="connsiteX2" fmla="*/ 3299791 w 15127356"/>
              <a:gd name="connsiteY2" fmla="*/ 2266122 h 7104401"/>
              <a:gd name="connsiteX3" fmla="*/ 4711147 w 15127356"/>
              <a:gd name="connsiteY3" fmla="*/ 3319669 h 7104401"/>
              <a:gd name="connsiteX4" fmla="*/ 5446643 w 15127356"/>
              <a:gd name="connsiteY4" fmla="*/ 4989443 h 7104401"/>
              <a:gd name="connsiteX5" fmla="*/ 6400800 w 15127356"/>
              <a:gd name="connsiteY5" fmla="*/ 5406887 h 7104401"/>
              <a:gd name="connsiteX6" fmla="*/ 7315200 w 15127356"/>
              <a:gd name="connsiteY6" fmla="*/ 6718852 h 7104401"/>
              <a:gd name="connsiteX7" fmla="*/ 8547652 w 15127356"/>
              <a:gd name="connsiteY7" fmla="*/ 7076661 h 7104401"/>
              <a:gd name="connsiteX8" fmla="*/ 9462052 w 15127356"/>
              <a:gd name="connsiteY8" fmla="*/ 6122504 h 7104401"/>
              <a:gd name="connsiteX9" fmla="*/ 10555356 w 15127356"/>
              <a:gd name="connsiteY9" fmla="*/ 5367130 h 7104401"/>
              <a:gd name="connsiteX10" fmla="*/ 11131826 w 15127356"/>
              <a:gd name="connsiteY10" fmla="*/ 3737113 h 7104401"/>
              <a:gd name="connsiteX11" fmla="*/ 12582939 w 15127356"/>
              <a:gd name="connsiteY11" fmla="*/ 3518452 h 7104401"/>
              <a:gd name="connsiteX12" fmla="*/ 14073808 w 15127356"/>
              <a:gd name="connsiteY12" fmla="*/ 2345635 h 7104401"/>
              <a:gd name="connsiteX13" fmla="*/ 15127356 w 15127356"/>
              <a:gd name="connsiteY13" fmla="*/ 0 h 710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27356" h="7104401">
                <a:moveTo>
                  <a:pt x="0" y="894522"/>
                </a:moveTo>
                <a:cubicBezTo>
                  <a:pt x="371060" y="1555474"/>
                  <a:pt x="742121" y="2216426"/>
                  <a:pt x="1292086" y="2445026"/>
                </a:cubicBezTo>
                <a:cubicBezTo>
                  <a:pt x="1842051" y="2673626"/>
                  <a:pt x="2729948" y="2120348"/>
                  <a:pt x="3299791" y="2266122"/>
                </a:cubicBezTo>
                <a:cubicBezTo>
                  <a:pt x="3869634" y="2411896"/>
                  <a:pt x="4353338" y="2865782"/>
                  <a:pt x="4711147" y="3319669"/>
                </a:cubicBezTo>
                <a:cubicBezTo>
                  <a:pt x="5068956" y="3773556"/>
                  <a:pt x="5165034" y="4641573"/>
                  <a:pt x="5446643" y="4989443"/>
                </a:cubicBezTo>
                <a:cubicBezTo>
                  <a:pt x="5728252" y="5337313"/>
                  <a:pt x="6089374" y="5118652"/>
                  <a:pt x="6400800" y="5406887"/>
                </a:cubicBezTo>
                <a:cubicBezTo>
                  <a:pt x="6712226" y="5695122"/>
                  <a:pt x="6957391" y="6440556"/>
                  <a:pt x="7315200" y="6718852"/>
                </a:cubicBezTo>
                <a:cubicBezTo>
                  <a:pt x="7673009" y="6997148"/>
                  <a:pt x="8189843" y="7176052"/>
                  <a:pt x="8547652" y="7076661"/>
                </a:cubicBezTo>
                <a:cubicBezTo>
                  <a:pt x="8905461" y="6977270"/>
                  <a:pt x="9127435" y="6407426"/>
                  <a:pt x="9462052" y="6122504"/>
                </a:cubicBezTo>
                <a:cubicBezTo>
                  <a:pt x="9796669" y="5837582"/>
                  <a:pt x="10277060" y="5764695"/>
                  <a:pt x="10555356" y="5367130"/>
                </a:cubicBezTo>
                <a:cubicBezTo>
                  <a:pt x="10833652" y="4969565"/>
                  <a:pt x="10793896" y="4045226"/>
                  <a:pt x="11131826" y="3737113"/>
                </a:cubicBezTo>
                <a:cubicBezTo>
                  <a:pt x="11469756" y="3429000"/>
                  <a:pt x="12092609" y="3750365"/>
                  <a:pt x="12582939" y="3518452"/>
                </a:cubicBezTo>
                <a:cubicBezTo>
                  <a:pt x="13073269" y="3286539"/>
                  <a:pt x="13649739" y="2932044"/>
                  <a:pt x="14073808" y="2345635"/>
                </a:cubicBezTo>
                <a:cubicBezTo>
                  <a:pt x="14497877" y="1759226"/>
                  <a:pt x="14931886" y="443948"/>
                  <a:pt x="15127356" y="0"/>
                </a:cubicBezTo>
              </a:path>
            </a:pathLst>
          </a:custGeom>
          <a:noFill/>
          <a:ln w="762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9" name="Oval 18"/>
          <p:cNvSpPr/>
          <p:nvPr/>
        </p:nvSpPr>
        <p:spPr>
          <a:xfrm>
            <a:off x="18322150" y="5442143"/>
            <a:ext cx="820616" cy="820616"/>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17" name="Straight Arrow Connector 16"/>
          <p:cNvCxnSpPr>
            <a:stCxn id="19" idx="2"/>
          </p:cNvCxnSpPr>
          <p:nvPr/>
        </p:nvCxnSpPr>
        <p:spPr>
          <a:xfrm flipH="1">
            <a:off x="16021878" y="5852451"/>
            <a:ext cx="2300272" cy="0"/>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471240882"/>
      </p:ext>
    </p:extLst>
  </p:cSld>
  <p:clrMapOvr>
    <a:masterClrMapping/>
  </p:clrMapOvr>
  <p:transition spd="slow" advTm="701"/>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Shape 967"/>
          <p:cNvSpPr>
            <a:spLocks noGrp="1"/>
          </p:cNvSpPr>
          <p:nvPr>
            <p:ph type="body" idx="16"/>
          </p:nvPr>
        </p:nvSpPr>
        <p:spPr>
          <a:xfrm>
            <a:off x="13061142" y="4164646"/>
            <a:ext cx="10315076" cy="2446824"/>
          </a:xfrm>
          <a:prstGeom prst="rect">
            <a:avLst/>
          </a:prstGeom>
        </p:spPr>
        <p:txBody>
          <a:bodyPr/>
          <a:lstStyle/>
          <a:p>
            <a:pPr marL="1807307" lvl="2" indent="-537307">
              <a:lnSpc>
                <a:spcPct val="170000"/>
              </a:lnSpc>
              <a:buSzPct val="75000"/>
              <a:buChar char="•"/>
              <a:defRPr sz="4500">
                <a:solidFill>
                  <a:schemeClr val="accent4">
                    <a:hueOff val="2021612"/>
                    <a:satOff val="-86562"/>
                    <a:lumOff val="52470"/>
                  </a:schemeClr>
                </a:solidFill>
                <a:latin typeface="Helvetica Neue Light"/>
                <a:ea typeface="Helvetica Neue Light"/>
                <a:cs typeface="Helvetica Neue Light"/>
                <a:sym typeface="Helvetica Neue Light"/>
              </a:defRPr>
            </a:pPr>
            <a:r>
              <a:rPr lang="en-US" dirty="0" err="1"/>
              <a:t>PyTorch</a:t>
            </a:r>
            <a:endParaRPr lang="en-US" dirty="0"/>
          </a:p>
          <a:p>
            <a:pPr marL="1807307" lvl="2" indent="-537307">
              <a:lnSpc>
                <a:spcPct val="170000"/>
              </a:lnSpc>
              <a:buSzPct val="75000"/>
              <a:buChar char="•"/>
              <a:defRPr sz="4500">
                <a:solidFill>
                  <a:schemeClr val="accent4">
                    <a:hueOff val="2021612"/>
                    <a:satOff val="-86562"/>
                    <a:lumOff val="52470"/>
                  </a:schemeClr>
                </a:solidFill>
                <a:latin typeface="Helvetica Neue Light"/>
                <a:ea typeface="Helvetica Neue Light"/>
                <a:cs typeface="Helvetica Neue Light"/>
                <a:sym typeface="Helvetica Neue Light"/>
              </a:defRPr>
            </a:pPr>
            <a:r>
              <a:rPr lang="en-US" dirty="0"/>
              <a:t>Picking Hyper-Parameters</a:t>
            </a:r>
            <a:endParaRPr dirty="0"/>
          </a:p>
        </p:txBody>
      </p:sp>
      <p:sp>
        <p:nvSpPr>
          <p:cNvPr id="968" name="Shape 968"/>
          <p:cNvSpPr>
            <a:spLocks noGrp="1"/>
          </p:cNvSpPr>
          <p:nvPr>
            <p:ph type="body" idx="17"/>
          </p:nvPr>
        </p:nvSpPr>
        <p:spPr>
          <a:xfrm>
            <a:off x="406400" y="8253262"/>
            <a:ext cx="11074399" cy="854080"/>
          </a:xfrm>
          <a:prstGeom prst="rect">
            <a:avLst/>
          </a:prstGeom>
        </p:spPr>
        <p:txBody>
          <a:bodyPr/>
          <a:lstStyle/>
          <a:p>
            <a:pPr>
              <a:defRPr>
                <a:solidFill>
                  <a:srgbClr val="000000"/>
                </a:solidFill>
              </a:defRPr>
            </a:pPr>
            <a:r>
              <a:rPr lang="en-US" dirty="0">
                <a:solidFill>
                  <a:srgbClr val="4777D7"/>
                </a:solidFill>
              </a:rPr>
              <a:t>In Practice</a:t>
            </a:r>
            <a:endParaRPr dirty="0">
              <a:solidFill>
                <a:srgbClr val="4777D7"/>
              </a:solidFill>
            </a:endParaRPr>
          </a:p>
        </p:txBody>
      </p:sp>
      <p:sp>
        <p:nvSpPr>
          <p:cNvPr id="4" name="TextBox 3"/>
          <p:cNvSpPr txBox="1"/>
          <p:nvPr/>
        </p:nvSpPr>
        <p:spPr>
          <a:xfrm flipH="1">
            <a:off x="4599010" y="5880319"/>
            <a:ext cx="2433802" cy="6442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3200" dirty="0">
                <a:solidFill>
                  <a:srgbClr val="00F2FF"/>
                </a:solidFill>
              </a:rPr>
              <a:t>Import torch </a:t>
            </a:r>
            <a:endParaRPr kumimoji="0" lang="en-US" sz="3200" b="0" i="0" u="none" strike="noStrike" cap="none" spc="0" normalizeH="0" baseline="0" dirty="0">
              <a:ln>
                <a:noFill/>
              </a:ln>
              <a:solidFill>
                <a:srgbClr val="00F2FF"/>
              </a:solidFill>
              <a:effectLst/>
              <a:uFillTx/>
              <a:sym typeface="Helvetica Neue"/>
            </a:endParaRPr>
          </a:p>
        </p:txBody>
      </p:sp>
      <p:sp>
        <p:nvSpPr>
          <p:cNvPr id="6" name="Rectangle 5"/>
          <p:cNvSpPr/>
          <p:nvPr/>
        </p:nvSpPr>
        <p:spPr>
          <a:xfrm>
            <a:off x="1606922" y="9107342"/>
            <a:ext cx="8747314" cy="566309"/>
          </a:xfrm>
          <a:prstGeom prst="rect">
            <a:avLst/>
          </a:prstGeom>
        </p:spPr>
        <p:txBody>
          <a:bodyPr wrap="square">
            <a:spAutoFit/>
          </a:bodyPr>
          <a:lstStyle/>
          <a:p>
            <a:r>
              <a:rPr lang="en-US" dirty="0">
                <a:solidFill>
                  <a:schemeClr val="bg2"/>
                </a:solidFill>
              </a:rPr>
              <a:t>”How I learned to stop caring and love the </a:t>
            </a:r>
            <a:r>
              <a:rPr lang="en-US" dirty="0" err="1">
                <a:solidFill>
                  <a:schemeClr val="bg2"/>
                </a:solidFill>
              </a:rPr>
              <a:t>Backprop</a:t>
            </a:r>
            <a:r>
              <a:rPr lang="en-US" dirty="0">
                <a:solidFill>
                  <a:schemeClr val="bg2"/>
                </a:solidFill>
              </a:rPr>
              <a:t>”</a:t>
            </a:r>
          </a:p>
        </p:txBody>
      </p:sp>
    </p:spTree>
    <p:extLst>
      <p:ext uri="{BB962C8B-B14F-4D97-AF65-F5344CB8AC3E}">
        <p14:creationId xmlns:p14="http://schemas.microsoft.com/office/powerpoint/2010/main" val="1023393471"/>
      </p:ext>
    </p:extLst>
  </p:cSld>
  <p:clrMapOvr>
    <a:masterClrMapping/>
  </p:clrMapOvr>
  <p:transition spd="slow" advTm="20865"/>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438762" cy="938719"/>
          </a:xfrm>
          <a:prstGeom prst="rect">
            <a:avLst/>
          </a:prstGeom>
        </p:spPr>
        <p:txBody>
          <a:bodyPr/>
          <a:lstStyle/>
          <a:p>
            <a:r>
              <a:rPr lang="en-US" dirty="0"/>
              <a:t>In </a:t>
            </a:r>
            <a:r>
              <a:rPr lang="en-US" dirty="0" err="1"/>
              <a:t>PyTorch</a:t>
            </a:r>
            <a:endParaRPr dirty="0"/>
          </a:p>
        </p:txBody>
      </p:sp>
      <p:sp>
        <p:nvSpPr>
          <p:cNvPr id="31" name="Shape 1001"/>
          <p:cNvSpPr>
            <a:spLocks noGrp="1"/>
          </p:cNvSpPr>
          <p:nvPr>
            <p:ph type="body" idx="14"/>
          </p:nvPr>
        </p:nvSpPr>
        <p:spPr>
          <a:xfrm>
            <a:off x="1588159" y="2092800"/>
            <a:ext cx="2938625" cy="684803"/>
          </a:xfrm>
          <a:prstGeom prst="rect">
            <a:avLst/>
          </a:prstGeom>
        </p:spPr>
        <p:txBody>
          <a:bodyPr/>
          <a:lstStyle/>
          <a:p>
            <a:r>
              <a:rPr lang="en-US" dirty="0"/>
              <a:t>It’s so easy </a:t>
            </a:r>
            <a:r>
              <a:rPr lang="mr-IN" dirty="0"/>
              <a:t>…</a:t>
            </a:r>
            <a:endParaRPr lang="en-US" dirty="0"/>
          </a:p>
        </p:txBody>
      </p:sp>
      <p:sp>
        <p:nvSpPr>
          <p:cNvPr id="3" name="Rectangle 2"/>
          <p:cNvSpPr/>
          <p:nvPr/>
        </p:nvSpPr>
        <p:spPr>
          <a:xfrm>
            <a:off x="10502900" y="1665323"/>
            <a:ext cx="15024100" cy="12234055"/>
          </a:xfrm>
          <a:prstGeom prst="rect">
            <a:avLst/>
          </a:prstGeom>
        </p:spPr>
        <p:txBody>
          <a:bodyPr wrap="square">
            <a:spAutoFit/>
          </a:bodyPr>
          <a:lstStyle/>
          <a:p>
            <a:r>
              <a:rPr lang="en-US" sz="3600" dirty="0">
                <a:solidFill>
                  <a:srgbClr val="00F2FF"/>
                </a:solidFill>
                <a:latin typeface="Helvetica" charset="0"/>
              </a:rPr>
              <a:t>import</a:t>
            </a:r>
            <a:r>
              <a:rPr lang="en-US" sz="3600" dirty="0">
                <a:solidFill>
                  <a:schemeClr val="bg1"/>
                </a:solidFill>
                <a:latin typeface="Helvetica" charset="0"/>
              </a:rPr>
              <a:t> torch </a:t>
            </a:r>
            <a:br>
              <a:rPr lang="en-US" sz="3600" dirty="0">
                <a:solidFill>
                  <a:schemeClr val="bg1"/>
                </a:solidFill>
                <a:latin typeface="Helvetica" charset="0"/>
              </a:rPr>
            </a:br>
            <a:r>
              <a:rPr lang="en-US" sz="3600" dirty="0">
                <a:solidFill>
                  <a:srgbClr val="00F2FF"/>
                </a:solidFill>
                <a:latin typeface="Helvetica" charset="0"/>
              </a:rPr>
              <a:t>import</a:t>
            </a:r>
            <a:r>
              <a:rPr lang="en-US" sz="3600" dirty="0">
                <a:solidFill>
                  <a:schemeClr val="bg1"/>
                </a:solidFill>
                <a:latin typeface="Helvetica" charset="0"/>
              </a:rPr>
              <a:t> </a:t>
            </a:r>
            <a:r>
              <a:rPr lang="en-US" sz="3600" dirty="0" err="1">
                <a:solidFill>
                  <a:schemeClr val="bg1"/>
                </a:solidFill>
                <a:latin typeface="Helvetica" charset="0"/>
              </a:rPr>
              <a:t>torch.nn</a:t>
            </a:r>
            <a:r>
              <a:rPr lang="en-US" sz="3600" dirty="0">
                <a:solidFill>
                  <a:schemeClr val="bg1"/>
                </a:solidFill>
                <a:latin typeface="Helvetica" charset="0"/>
              </a:rPr>
              <a:t> </a:t>
            </a:r>
            <a:r>
              <a:rPr lang="en-US" sz="3600" dirty="0">
                <a:solidFill>
                  <a:srgbClr val="00F2FF"/>
                </a:solidFill>
                <a:latin typeface="Helvetica" charset="0"/>
              </a:rPr>
              <a:t>as</a:t>
            </a:r>
            <a:r>
              <a:rPr lang="en-US" sz="3600" dirty="0">
                <a:solidFill>
                  <a:schemeClr val="bg1"/>
                </a:solidFill>
                <a:latin typeface="Helvetica" charset="0"/>
              </a:rPr>
              <a:t> </a:t>
            </a:r>
            <a:r>
              <a:rPr lang="en-US" sz="3600" dirty="0" err="1">
                <a:solidFill>
                  <a:schemeClr val="bg1"/>
                </a:solidFill>
                <a:latin typeface="Helvetica" charset="0"/>
              </a:rPr>
              <a:t>nn</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rgbClr val="00F2FF"/>
                </a:solidFill>
                <a:latin typeface="Helvetica" charset="0"/>
              </a:rPr>
              <a:t>import</a:t>
            </a:r>
            <a:r>
              <a:rPr lang="en-US" sz="3600" dirty="0">
                <a:solidFill>
                  <a:schemeClr val="bg1"/>
                </a:solidFill>
                <a:latin typeface="Helvetica" charset="0"/>
              </a:rPr>
              <a:t> </a:t>
            </a:r>
            <a:r>
              <a:rPr lang="en-US" sz="3600" dirty="0" err="1">
                <a:solidFill>
                  <a:schemeClr val="bg1"/>
                </a:solidFill>
                <a:latin typeface="Helvetica" charset="0"/>
              </a:rPr>
              <a:t>torch.optim</a:t>
            </a:r>
            <a:r>
              <a:rPr lang="en-US" sz="3600" dirty="0">
                <a:solidFill>
                  <a:schemeClr val="bg1"/>
                </a:solidFill>
                <a:latin typeface="Helvetica" charset="0"/>
              </a:rPr>
              <a:t> </a:t>
            </a:r>
            <a:r>
              <a:rPr lang="en-US" sz="3600" dirty="0">
                <a:solidFill>
                  <a:srgbClr val="00F2FF"/>
                </a:solidFill>
                <a:latin typeface="Helvetica" charset="0"/>
              </a:rPr>
              <a:t>as</a:t>
            </a:r>
            <a:r>
              <a:rPr lang="en-US" sz="3600" dirty="0">
                <a:solidFill>
                  <a:schemeClr val="bg1"/>
                </a:solidFill>
                <a:latin typeface="Helvetica" charset="0"/>
              </a:rPr>
              <a:t> </a:t>
            </a:r>
            <a:r>
              <a:rPr lang="en-US" sz="3600" dirty="0" err="1">
                <a:solidFill>
                  <a:schemeClr val="bg1"/>
                </a:solidFill>
                <a:latin typeface="Helvetica" charset="0"/>
              </a:rPr>
              <a:t>optim</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h = </a:t>
            </a:r>
            <a:r>
              <a:rPr lang="en-US" sz="3600" dirty="0">
                <a:solidFill>
                  <a:srgbClr val="00F2FF"/>
                </a:solidFill>
                <a:latin typeface="Helvetica" charset="0"/>
              </a:rPr>
              <a:t>50</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net = </a:t>
            </a:r>
            <a:r>
              <a:rPr lang="en-US" sz="3600" dirty="0" err="1">
                <a:solidFill>
                  <a:schemeClr val="bg1"/>
                </a:solidFill>
                <a:latin typeface="Helvetica" charset="0"/>
              </a:rPr>
              <a:t>nn.Sequential</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nn.Linear</a:t>
            </a:r>
            <a:r>
              <a:rPr lang="en-US" sz="3600" dirty="0">
                <a:solidFill>
                  <a:schemeClr val="bg1"/>
                </a:solidFill>
                <a:latin typeface="Helvetica" charset="0"/>
              </a:rPr>
              <a:t>(</a:t>
            </a:r>
            <a:r>
              <a:rPr lang="en-US" sz="3600" dirty="0">
                <a:solidFill>
                  <a:srgbClr val="00F2FF"/>
                </a:solidFill>
                <a:latin typeface="Helvetica" charset="0"/>
              </a:rPr>
              <a:t>2</a:t>
            </a:r>
            <a:r>
              <a:rPr lang="en-US" sz="3600" dirty="0">
                <a:solidFill>
                  <a:schemeClr val="bg1"/>
                </a:solidFill>
                <a:latin typeface="Helvetica" charset="0"/>
              </a:rPr>
              <a:t>, h),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nn.ReLU</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nn.Linear</a:t>
            </a:r>
            <a:r>
              <a:rPr lang="en-US" sz="3600" dirty="0">
                <a:solidFill>
                  <a:schemeClr val="bg1"/>
                </a:solidFill>
                <a:latin typeface="Helvetica" charset="0"/>
              </a:rPr>
              <a:t>(h, </a:t>
            </a:r>
            <a:r>
              <a:rPr lang="en-US" sz="3600" dirty="0">
                <a:solidFill>
                  <a:srgbClr val="00F2FF"/>
                </a:solidFill>
                <a:latin typeface="Helvetica" charset="0"/>
              </a:rPr>
              <a:t>1</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nn.Sigmoid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optimizer = </a:t>
            </a:r>
            <a:r>
              <a:rPr lang="en-US" sz="3600" dirty="0" err="1">
                <a:solidFill>
                  <a:schemeClr val="bg1"/>
                </a:solidFill>
                <a:latin typeface="Helvetica" charset="0"/>
              </a:rPr>
              <a:t>optim.SGD</a:t>
            </a:r>
            <a:r>
              <a:rPr lang="en-US" sz="3600" dirty="0">
                <a:solidFill>
                  <a:schemeClr val="bg1"/>
                </a:solidFill>
                <a:latin typeface="Helvetica" charset="0"/>
              </a:rPr>
              <a:t>(</a:t>
            </a:r>
            <a:r>
              <a:rPr lang="en-US" sz="3600" dirty="0" err="1">
                <a:solidFill>
                  <a:schemeClr val="bg1"/>
                </a:solidFill>
                <a:latin typeface="Helvetica" charset="0"/>
              </a:rPr>
              <a:t>net.parameters</a:t>
            </a:r>
            <a:r>
              <a:rPr lang="en-US" sz="3600" dirty="0">
                <a:solidFill>
                  <a:schemeClr val="bg1"/>
                </a:solidFill>
                <a:latin typeface="Helvetica" charset="0"/>
              </a:rPr>
              <a:t>(), </a:t>
            </a:r>
            <a:r>
              <a:rPr lang="en-US" sz="3600" dirty="0" err="1">
                <a:solidFill>
                  <a:srgbClr val="A5D6FE"/>
                </a:solidFill>
                <a:latin typeface="Helvetica" charset="0"/>
              </a:rPr>
              <a:t>lr</a:t>
            </a:r>
            <a:r>
              <a:rPr lang="en-US" sz="3600" dirty="0">
                <a:solidFill>
                  <a:schemeClr val="bg1"/>
                </a:solidFill>
                <a:latin typeface="Helvetica" charset="0"/>
              </a:rPr>
              <a:t>=</a:t>
            </a:r>
            <a:r>
              <a:rPr lang="en-US" sz="3600" dirty="0">
                <a:solidFill>
                  <a:srgbClr val="00F2FF"/>
                </a:solidFill>
                <a:latin typeface="Helvetica" charset="0"/>
              </a:rPr>
              <a:t>1</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rgbClr val="00F2FF"/>
                </a:solidFill>
                <a:latin typeface="Helvetica" charset="0"/>
              </a:rPr>
              <a:t>for</a:t>
            </a:r>
            <a:r>
              <a:rPr lang="en-US" sz="3600" dirty="0">
                <a:solidFill>
                  <a:schemeClr val="bg1"/>
                </a:solidFill>
                <a:latin typeface="Helvetica" charset="0"/>
              </a:rPr>
              <a:t> </a:t>
            </a:r>
            <a:r>
              <a:rPr lang="en-US" sz="3600" dirty="0" err="1">
                <a:solidFill>
                  <a:schemeClr val="bg1"/>
                </a:solidFill>
                <a:latin typeface="Helvetica" charset="0"/>
              </a:rPr>
              <a:t>i</a:t>
            </a:r>
            <a:r>
              <a:rPr lang="en-US" sz="3600" dirty="0">
                <a:solidFill>
                  <a:schemeClr val="bg1"/>
                </a:solidFill>
                <a:latin typeface="Helvetica" charset="0"/>
              </a:rPr>
              <a:t> </a:t>
            </a:r>
            <a:r>
              <a:rPr lang="en-US" sz="3600" dirty="0">
                <a:solidFill>
                  <a:srgbClr val="00F2FF"/>
                </a:solidFill>
                <a:latin typeface="Helvetica" charset="0"/>
              </a:rPr>
              <a:t>in</a:t>
            </a:r>
            <a:r>
              <a:rPr lang="en-US" sz="3600" dirty="0">
                <a:solidFill>
                  <a:schemeClr val="bg1"/>
                </a:solidFill>
                <a:latin typeface="Helvetica" charset="0"/>
              </a:rPr>
              <a:t> range(</a:t>
            </a:r>
            <a:r>
              <a:rPr lang="en-US" sz="3600" dirty="0">
                <a:solidFill>
                  <a:srgbClr val="00F2FF"/>
                </a:solidFill>
                <a:latin typeface="Helvetica" charset="0"/>
              </a:rPr>
              <a:t>100</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optimizer.zero_grad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output = net(X[</a:t>
            </a:r>
            <a:r>
              <a:rPr lang="en-US" sz="3600" dirty="0" err="1">
                <a:solidFill>
                  <a:schemeClr val="bg1"/>
                </a:solidFill>
                <a:latin typeface="Helvetica" charset="0"/>
              </a:rPr>
              <a:t>i</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loss = </a:t>
            </a:r>
            <a:r>
              <a:rPr lang="en-US" sz="3600" dirty="0" err="1">
                <a:solidFill>
                  <a:schemeClr val="bg1"/>
                </a:solidFill>
                <a:latin typeface="Helvetica" charset="0"/>
              </a:rPr>
              <a:t>nn.BCELoss</a:t>
            </a:r>
            <a:r>
              <a:rPr lang="en-US" sz="3600" dirty="0">
                <a:solidFill>
                  <a:schemeClr val="bg1"/>
                </a:solidFill>
                <a:latin typeface="Helvetica" charset="0"/>
              </a:rPr>
              <a:t>(output, Y[</a:t>
            </a:r>
            <a:r>
              <a:rPr lang="en-US" sz="3600" dirty="0" err="1">
                <a:solidFill>
                  <a:schemeClr val="bg1"/>
                </a:solidFill>
                <a:latin typeface="Helvetica" charset="0"/>
              </a:rPr>
              <a:t>i</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loss.backward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optimizer.step</a:t>
            </a:r>
            <a:r>
              <a:rPr lang="en-US" sz="3600" dirty="0">
                <a:solidFill>
                  <a:schemeClr val="bg1"/>
                </a:solidFill>
                <a:latin typeface="Helvetica" charset="0"/>
              </a:rPr>
              <a:t>() </a:t>
            </a:r>
            <a:br>
              <a:rPr lang="en-US" sz="3600" dirty="0">
                <a:solidFill>
                  <a:schemeClr val="bg1"/>
                </a:solidFill>
                <a:latin typeface="Helvetica" charset="0"/>
              </a:rPr>
            </a:br>
            <a:endParaRPr lang="en-US" sz="3600" dirty="0">
              <a:solidFill>
                <a:schemeClr val="bg1"/>
              </a:solidFill>
              <a:latin typeface="Helvetica" charset="0"/>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7926" t="4755" r="3416" b="10842"/>
          <a:stretch/>
        </p:blipFill>
        <p:spPr>
          <a:xfrm>
            <a:off x="500921" y="4775200"/>
            <a:ext cx="9052000" cy="5803900"/>
          </a:xfrm>
          <a:prstGeom prst="rect">
            <a:avLst/>
          </a:prstGeom>
        </p:spPr>
      </p:pic>
      <p:sp>
        <p:nvSpPr>
          <p:cNvPr id="29"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1155460977"/>
      </p:ext>
    </p:extLst>
  </p:cSld>
  <p:clrMapOvr>
    <a:masterClrMapping/>
  </p:clrMapOvr>
  <p:transition spd="slow" advTm="51144"/>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438762" cy="938719"/>
          </a:xfrm>
          <a:prstGeom prst="rect">
            <a:avLst/>
          </a:prstGeom>
        </p:spPr>
        <p:txBody>
          <a:bodyPr/>
          <a:lstStyle/>
          <a:p>
            <a:r>
              <a:rPr lang="en-US" dirty="0"/>
              <a:t>In </a:t>
            </a:r>
            <a:r>
              <a:rPr lang="en-US" dirty="0" err="1"/>
              <a:t>PyTorch</a:t>
            </a:r>
            <a:endParaRPr dirty="0"/>
          </a:p>
        </p:txBody>
      </p:sp>
      <p:sp>
        <p:nvSpPr>
          <p:cNvPr id="31" name="Shape 1001"/>
          <p:cNvSpPr>
            <a:spLocks noGrp="1"/>
          </p:cNvSpPr>
          <p:nvPr>
            <p:ph type="body" idx="14"/>
          </p:nvPr>
        </p:nvSpPr>
        <p:spPr>
          <a:xfrm>
            <a:off x="1588159" y="2118256"/>
            <a:ext cx="2938625" cy="633891"/>
          </a:xfrm>
          <a:prstGeom prst="rect">
            <a:avLst/>
          </a:prstGeom>
        </p:spPr>
        <p:txBody>
          <a:bodyPr/>
          <a:lstStyle/>
          <a:p>
            <a:r>
              <a:rPr lang="en-US" dirty="0"/>
              <a:t>It’s so easy </a:t>
            </a:r>
            <a:r>
              <a:rPr lang="mr-IN" dirty="0"/>
              <a:t>…</a:t>
            </a:r>
            <a:endParaRPr lang="en-US" dirty="0"/>
          </a:p>
        </p:txBody>
      </p:sp>
      <p:sp>
        <p:nvSpPr>
          <p:cNvPr id="3" name="Rectangle 2"/>
          <p:cNvSpPr/>
          <p:nvPr/>
        </p:nvSpPr>
        <p:spPr>
          <a:xfrm>
            <a:off x="10502900" y="1665323"/>
            <a:ext cx="15024100" cy="12234055"/>
          </a:xfrm>
          <a:prstGeom prst="rect">
            <a:avLst/>
          </a:prstGeom>
        </p:spPr>
        <p:txBody>
          <a:bodyPr wrap="square">
            <a:spAutoFit/>
          </a:bodyPr>
          <a:lstStyle/>
          <a:p>
            <a:r>
              <a:rPr lang="en-US" sz="3600" dirty="0">
                <a:solidFill>
                  <a:srgbClr val="00F2FF"/>
                </a:solidFill>
                <a:latin typeface="Helvetica" charset="0"/>
              </a:rPr>
              <a:t>import</a:t>
            </a:r>
            <a:r>
              <a:rPr lang="en-US" sz="3600" dirty="0">
                <a:solidFill>
                  <a:schemeClr val="bg1"/>
                </a:solidFill>
                <a:latin typeface="Helvetica" charset="0"/>
              </a:rPr>
              <a:t> torch </a:t>
            </a:r>
            <a:br>
              <a:rPr lang="en-US" sz="3600" dirty="0">
                <a:solidFill>
                  <a:schemeClr val="bg1"/>
                </a:solidFill>
                <a:latin typeface="Helvetica" charset="0"/>
              </a:rPr>
            </a:br>
            <a:r>
              <a:rPr lang="en-US" sz="3600" dirty="0">
                <a:solidFill>
                  <a:srgbClr val="00F2FF"/>
                </a:solidFill>
                <a:latin typeface="Helvetica" charset="0"/>
              </a:rPr>
              <a:t>import</a:t>
            </a:r>
            <a:r>
              <a:rPr lang="en-US" sz="3600" dirty="0">
                <a:solidFill>
                  <a:schemeClr val="bg1"/>
                </a:solidFill>
                <a:latin typeface="Helvetica" charset="0"/>
              </a:rPr>
              <a:t> </a:t>
            </a:r>
            <a:r>
              <a:rPr lang="en-US" sz="3600" dirty="0" err="1">
                <a:solidFill>
                  <a:schemeClr val="bg1"/>
                </a:solidFill>
                <a:latin typeface="Helvetica" charset="0"/>
              </a:rPr>
              <a:t>torch.nn</a:t>
            </a:r>
            <a:r>
              <a:rPr lang="en-US" sz="3600" dirty="0">
                <a:solidFill>
                  <a:schemeClr val="bg1"/>
                </a:solidFill>
                <a:latin typeface="Helvetica" charset="0"/>
              </a:rPr>
              <a:t> </a:t>
            </a:r>
            <a:r>
              <a:rPr lang="en-US" sz="3600" dirty="0">
                <a:solidFill>
                  <a:srgbClr val="00F2FF"/>
                </a:solidFill>
                <a:latin typeface="Helvetica" charset="0"/>
              </a:rPr>
              <a:t>as</a:t>
            </a:r>
            <a:r>
              <a:rPr lang="en-US" sz="3600" dirty="0">
                <a:solidFill>
                  <a:schemeClr val="bg1"/>
                </a:solidFill>
                <a:latin typeface="Helvetica" charset="0"/>
              </a:rPr>
              <a:t> </a:t>
            </a:r>
            <a:r>
              <a:rPr lang="en-US" sz="3600" dirty="0" err="1">
                <a:solidFill>
                  <a:schemeClr val="bg1"/>
                </a:solidFill>
                <a:latin typeface="Helvetica" charset="0"/>
              </a:rPr>
              <a:t>nn</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rgbClr val="00F2FF"/>
                </a:solidFill>
                <a:latin typeface="Helvetica" charset="0"/>
              </a:rPr>
              <a:t>import</a:t>
            </a:r>
            <a:r>
              <a:rPr lang="en-US" sz="3600" dirty="0">
                <a:solidFill>
                  <a:schemeClr val="bg1"/>
                </a:solidFill>
                <a:latin typeface="Helvetica" charset="0"/>
              </a:rPr>
              <a:t> </a:t>
            </a:r>
            <a:r>
              <a:rPr lang="en-US" sz="3600" dirty="0" err="1">
                <a:solidFill>
                  <a:schemeClr val="bg1"/>
                </a:solidFill>
                <a:latin typeface="Helvetica" charset="0"/>
              </a:rPr>
              <a:t>torch.optim</a:t>
            </a:r>
            <a:r>
              <a:rPr lang="en-US" sz="3600" dirty="0">
                <a:solidFill>
                  <a:schemeClr val="bg1"/>
                </a:solidFill>
                <a:latin typeface="Helvetica" charset="0"/>
              </a:rPr>
              <a:t> </a:t>
            </a:r>
            <a:r>
              <a:rPr lang="en-US" sz="3600" dirty="0">
                <a:solidFill>
                  <a:srgbClr val="00F2FF"/>
                </a:solidFill>
                <a:latin typeface="Helvetica" charset="0"/>
              </a:rPr>
              <a:t>as</a:t>
            </a:r>
            <a:r>
              <a:rPr lang="en-US" sz="3600" dirty="0">
                <a:solidFill>
                  <a:schemeClr val="bg1"/>
                </a:solidFill>
                <a:latin typeface="Helvetica" charset="0"/>
              </a:rPr>
              <a:t> </a:t>
            </a:r>
            <a:r>
              <a:rPr lang="en-US" sz="3600" dirty="0" err="1">
                <a:solidFill>
                  <a:schemeClr val="bg1"/>
                </a:solidFill>
                <a:latin typeface="Helvetica" charset="0"/>
              </a:rPr>
              <a:t>optim</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h = </a:t>
            </a:r>
            <a:r>
              <a:rPr lang="en-US" sz="3600" dirty="0">
                <a:solidFill>
                  <a:srgbClr val="00F2FF"/>
                </a:solidFill>
                <a:latin typeface="Helvetica" charset="0"/>
              </a:rPr>
              <a:t>50</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net = </a:t>
            </a:r>
            <a:r>
              <a:rPr lang="en-US" sz="3600" dirty="0" err="1">
                <a:solidFill>
                  <a:schemeClr val="bg1"/>
                </a:solidFill>
                <a:latin typeface="Helvetica" charset="0"/>
              </a:rPr>
              <a:t>nn.Sequential</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nn.Linear</a:t>
            </a:r>
            <a:r>
              <a:rPr lang="en-US" sz="3600" dirty="0">
                <a:solidFill>
                  <a:schemeClr val="bg1"/>
                </a:solidFill>
                <a:latin typeface="Helvetica" charset="0"/>
              </a:rPr>
              <a:t>(</a:t>
            </a:r>
            <a:r>
              <a:rPr lang="en-US" sz="3600" dirty="0">
                <a:solidFill>
                  <a:srgbClr val="00F2FF"/>
                </a:solidFill>
                <a:latin typeface="Helvetica" charset="0"/>
              </a:rPr>
              <a:t>2</a:t>
            </a:r>
            <a:r>
              <a:rPr lang="en-US" sz="3600" dirty="0">
                <a:solidFill>
                  <a:schemeClr val="bg1"/>
                </a:solidFill>
                <a:latin typeface="Helvetica" charset="0"/>
              </a:rPr>
              <a:t>, h),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nn.ReLU</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nn.Linear</a:t>
            </a:r>
            <a:r>
              <a:rPr lang="en-US" sz="3600" dirty="0">
                <a:solidFill>
                  <a:schemeClr val="bg1"/>
                </a:solidFill>
                <a:latin typeface="Helvetica" charset="0"/>
              </a:rPr>
              <a:t>(h, </a:t>
            </a:r>
            <a:r>
              <a:rPr lang="en-US" sz="3600" dirty="0">
                <a:solidFill>
                  <a:srgbClr val="00F2FF"/>
                </a:solidFill>
                <a:latin typeface="Helvetica" charset="0"/>
              </a:rPr>
              <a:t>1</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nn.Sigmoid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optimizer = </a:t>
            </a:r>
            <a:r>
              <a:rPr lang="en-US" sz="3600" dirty="0" err="1">
                <a:solidFill>
                  <a:schemeClr val="bg1"/>
                </a:solidFill>
                <a:latin typeface="Helvetica" charset="0"/>
              </a:rPr>
              <a:t>optim.SGD</a:t>
            </a:r>
            <a:r>
              <a:rPr lang="en-US" sz="3600" dirty="0">
                <a:solidFill>
                  <a:schemeClr val="bg1"/>
                </a:solidFill>
                <a:latin typeface="Helvetica" charset="0"/>
              </a:rPr>
              <a:t>(</a:t>
            </a:r>
            <a:r>
              <a:rPr lang="en-US" sz="3600" dirty="0" err="1">
                <a:solidFill>
                  <a:schemeClr val="bg1"/>
                </a:solidFill>
                <a:latin typeface="Helvetica" charset="0"/>
              </a:rPr>
              <a:t>net.parameters</a:t>
            </a:r>
            <a:r>
              <a:rPr lang="en-US" sz="3600" dirty="0">
                <a:solidFill>
                  <a:schemeClr val="bg1"/>
                </a:solidFill>
                <a:latin typeface="Helvetica" charset="0"/>
              </a:rPr>
              <a:t>(), </a:t>
            </a:r>
            <a:r>
              <a:rPr lang="en-US" sz="3600" dirty="0" err="1">
                <a:solidFill>
                  <a:srgbClr val="A5D6FE"/>
                </a:solidFill>
                <a:latin typeface="Helvetica" charset="0"/>
              </a:rPr>
              <a:t>lr</a:t>
            </a:r>
            <a:r>
              <a:rPr lang="en-US" sz="3600" dirty="0">
                <a:solidFill>
                  <a:schemeClr val="bg1"/>
                </a:solidFill>
                <a:latin typeface="Helvetica" charset="0"/>
              </a:rPr>
              <a:t>=</a:t>
            </a:r>
            <a:r>
              <a:rPr lang="en-US" sz="3600" dirty="0">
                <a:solidFill>
                  <a:srgbClr val="00F2FF"/>
                </a:solidFill>
                <a:latin typeface="Helvetica" charset="0"/>
              </a:rPr>
              <a:t>1</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rgbClr val="00F2FF"/>
                </a:solidFill>
                <a:latin typeface="Helvetica" charset="0"/>
              </a:rPr>
              <a:t>for</a:t>
            </a:r>
            <a:r>
              <a:rPr lang="en-US" sz="3600" dirty="0">
                <a:solidFill>
                  <a:schemeClr val="bg1"/>
                </a:solidFill>
                <a:latin typeface="Helvetica" charset="0"/>
              </a:rPr>
              <a:t> </a:t>
            </a:r>
            <a:r>
              <a:rPr lang="en-US" sz="3600" dirty="0" err="1">
                <a:solidFill>
                  <a:schemeClr val="bg1"/>
                </a:solidFill>
                <a:latin typeface="Helvetica" charset="0"/>
              </a:rPr>
              <a:t>i</a:t>
            </a:r>
            <a:r>
              <a:rPr lang="en-US" sz="3600" dirty="0">
                <a:solidFill>
                  <a:schemeClr val="bg1"/>
                </a:solidFill>
                <a:latin typeface="Helvetica" charset="0"/>
              </a:rPr>
              <a:t> </a:t>
            </a:r>
            <a:r>
              <a:rPr lang="en-US" sz="3600" dirty="0">
                <a:solidFill>
                  <a:srgbClr val="00F2FF"/>
                </a:solidFill>
                <a:latin typeface="Helvetica" charset="0"/>
              </a:rPr>
              <a:t>in</a:t>
            </a:r>
            <a:r>
              <a:rPr lang="en-US" sz="3600" dirty="0">
                <a:solidFill>
                  <a:schemeClr val="bg1"/>
                </a:solidFill>
                <a:latin typeface="Helvetica" charset="0"/>
              </a:rPr>
              <a:t> range(</a:t>
            </a:r>
            <a:r>
              <a:rPr lang="en-US" sz="3600" dirty="0">
                <a:solidFill>
                  <a:srgbClr val="00F2FF"/>
                </a:solidFill>
                <a:latin typeface="Helvetica" charset="0"/>
              </a:rPr>
              <a:t>100</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optimizer.zero_grad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output = net(X[</a:t>
            </a:r>
            <a:r>
              <a:rPr lang="en-US" sz="3600" dirty="0" err="1">
                <a:solidFill>
                  <a:schemeClr val="bg1"/>
                </a:solidFill>
                <a:latin typeface="Helvetica" charset="0"/>
              </a:rPr>
              <a:t>i</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loss = </a:t>
            </a:r>
            <a:r>
              <a:rPr lang="en-US" sz="3600" dirty="0" err="1">
                <a:solidFill>
                  <a:schemeClr val="bg1"/>
                </a:solidFill>
                <a:latin typeface="Helvetica" charset="0"/>
              </a:rPr>
              <a:t>nn.BCELoss</a:t>
            </a:r>
            <a:r>
              <a:rPr lang="en-US" sz="3600" dirty="0">
                <a:solidFill>
                  <a:schemeClr val="bg1"/>
                </a:solidFill>
                <a:latin typeface="Helvetica" charset="0"/>
              </a:rPr>
              <a:t>(output, Y[</a:t>
            </a:r>
            <a:r>
              <a:rPr lang="en-US" sz="3600" dirty="0" err="1">
                <a:solidFill>
                  <a:schemeClr val="bg1"/>
                </a:solidFill>
                <a:latin typeface="Helvetica" charset="0"/>
              </a:rPr>
              <a:t>i</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loss.backward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optimizer.step</a:t>
            </a:r>
            <a:r>
              <a:rPr lang="en-US" sz="3600" dirty="0">
                <a:solidFill>
                  <a:schemeClr val="bg1"/>
                </a:solidFill>
                <a:latin typeface="Helvetica" charset="0"/>
              </a:rPr>
              <a:t>() </a:t>
            </a:r>
            <a:br>
              <a:rPr lang="en-US" sz="3600" dirty="0">
                <a:solidFill>
                  <a:schemeClr val="bg1"/>
                </a:solidFill>
                <a:latin typeface="Helvetica" charset="0"/>
              </a:rPr>
            </a:br>
            <a:endParaRPr lang="en-US" sz="3600" dirty="0">
              <a:solidFill>
                <a:schemeClr val="bg1"/>
              </a:solidFill>
              <a:latin typeface="Helvetica" charset="0"/>
            </a:endParaRPr>
          </a:p>
        </p:txBody>
      </p:sp>
      <p:sp>
        <p:nvSpPr>
          <p:cNvPr id="7" name="Left Brace 6"/>
          <p:cNvSpPr/>
          <p:nvPr/>
        </p:nvSpPr>
        <p:spPr>
          <a:xfrm>
            <a:off x="9461500" y="4876800"/>
            <a:ext cx="901700" cy="3454400"/>
          </a:xfrm>
          <a:prstGeom prst="leftBrac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9484" y="4232337"/>
            <a:ext cx="2769016" cy="4743325"/>
          </a:xfrm>
          <a:prstGeom prst="rect">
            <a:avLst/>
          </a:prstGeom>
        </p:spPr>
      </p:pic>
      <p:sp>
        <p:nvSpPr>
          <p:cNvPr id="10"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136249924"/>
      </p:ext>
    </p:extLst>
  </p:cSld>
  <p:clrMapOvr>
    <a:masterClrMapping/>
  </p:clrMapOvr>
  <p:transition spd="slow" advTm="9323"/>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438762" cy="938719"/>
          </a:xfrm>
          <a:prstGeom prst="rect">
            <a:avLst/>
          </a:prstGeom>
        </p:spPr>
        <p:txBody>
          <a:bodyPr/>
          <a:lstStyle/>
          <a:p>
            <a:r>
              <a:rPr lang="en-US" dirty="0"/>
              <a:t>In </a:t>
            </a:r>
            <a:r>
              <a:rPr lang="en-US" dirty="0" err="1"/>
              <a:t>PyTorch</a:t>
            </a:r>
            <a:endParaRPr dirty="0"/>
          </a:p>
        </p:txBody>
      </p:sp>
      <p:sp>
        <p:nvSpPr>
          <p:cNvPr id="31" name="Shape 1001"/>
          <p:cNvSpPr>
            <a:spLocks noGrp="1"/>
          </p:cNvSpPr>
          <p:nvPr>
            <p:ph type="body" idx="14"/>
          </p:nvPr>
        </p:nvSpPr>
        <p:spPr>
          <a:xfrm>
            <a:off x="1588159" y="2118256"/>
            <a:ext cx="2938625" cy="633891"/>
          </a:xfrm>
          <a:prstGeom prst="rect">
            <a:avLst/>
          </a:prstGeom>
        </p:spPr>
        <p:txBody>
          <a:bodyPr/>
          <a:lstStyle/>
          <a:p>
            <a:r>
              <a:rPr lang="en-US" dirty="0"/>
              <a:t>It’s so easy </a:t>
            </a:r>
            <a:r>
              <a:rPr lang="mr-IN" dirty="0"/>
              <a:t>…</a:t>
            </a:r>
            <a:endParaRPr lang="en-US" dirty="0"/>
          </a:p>
        </p:txBody>
      </p:sp>
      <p:sp>
        <p:nvSpPr>
          <p:cNvPr id="3" name="Rectangle 2"/>
          <p:cNvSpPr/>
          <p:nvPr/>
        </p:nvSpPr>
        <p:spPr>
          <a:xfrm>
            <a:off x="10502900" y="1665323"/>
            <a:ext cx="15024100" cy="12234055"/>
          </a:xfrm>
          <a:prstGeom prst="rect">
            <a:avLst/>
          </a:prstGeom>
        </p:spPr>
        <p:txBody>
          <a:bodyPr wrap="square">
            <a:spAutoFit/>
          </a:bodyPr>
          <a:lstStyle/>
          <a:p>
            <a:r>
              <a:rPr lang="en-US" sz="3600" dirty="0">
                <a:solidFill>
                  <a:srgbClr val="00F2FF"/>
                </a:solidFill>
                <a:latin typeface="Helvetica" charset="0"/>
              </a:rPr>
              <a:t>import</a:t>
            </a:r>
            <a:r>
              <a:rPr lang="en-US" sz="3600" dirty="0">
                <a:solidFill>
                  <a:schemeClr val="bg1"/>
                </a:solidFill>
                <a:latin typeface="Helvetica" charset="0"/>
              </a:rPr>
              <a:t> torch </a:t>
            </a:r>
            <a:br>
              <a:rPr lang="en-US" sz="3600" dirty="0">
                <a:solidFill>
                  <a:schemeClr val="bg1"/>
                </a:solidFill>
                <a:latin typeface="Helvetica" charset="0"/>
              </a:rPr>
            </a:br>
            <a:r>
              <a:rPr lang="en-US" sz="3600" dirty="0">
                <a:solidFill>
                  <a:srgbClr val="00F2FF"/>
                </a:solidFill>
                <a:latin typeface="Helvetica" charset="0"/>
              </a:rPr>
              <a:t>import</a:t>
            </a:r>
            <a:r>
              <a:rPr lang="en-US" sz="3600" dirty="0">
                <a:solidFill>
                  <a:schemeClr val="bg1"/>
                </a:solidFill>
                <a:latin typeface="Helvetica" charset="0"/>
              </a:rPr>
              <a:t> </a:t>
            </a:r>
            <a:r>
              <a:rPr lang="en-US" sz="3600" dirty="0" err="1">
                <a:solidFill>
                  <a:schemeClr val="bg1"/>
                </a:solidFill>
                <a:latin typeface="Helvetica" charset="0"/>
              </a:rPr>
              <a:t>torch.nn</a:t>
            </a:r>
            <a:r>
              <a:rPr lang="en-US" sz="3600" dirty="0">
                <a:solidFill>
                  <a:schemeClr val="bg1"/>
                </a:solidFill>
                <a:latin typeface="Helvetica" charset="0"/>
              </a:rPr>
              <a:t> </a:t>
            </a:r>
            <a:r>
              <a:rPr lang="en-US" sz="3600" dirty="0">
                <a:solidFill>
                  <a:srgbClr val="00F2FF"/>
                </a:solidFill>
                <a:latin typeface="Helvetica" charset="0"/>
              </a:rPr>
              <a:t>as</a:t>
            </a:r>
            <a:r>
              <a:rPr lang="en-US" sz="3600" dirty="0">
                <a:solidFill>
                  <a:schemeClr val="bg1"/>
                </a:solidFill>
                <a:latin typeface="Helvetica" charset="0"/>
              </a:rPr>
              <a:t> </a:t>
            </a:r>
            <a:r>
              <a:rPr lang="en-US" sz="3600" dirty="0" err="1">
                <a:solidFill>
                  <a:schemeClr val="bg1"/>
                </a:solidFill>
                <a:latin typeface="Helvetica" charset="0"/>
              </a:rPr>
              <a:t>nn</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rgbClr val="00F2FF"/>
                </a:solidFill>
                <a:latin typeface="Helvetica" charset="0"/>
              </a:rPr>
              <a:t>import</a:t>
            </a:r>
            <a:r>
              <a:rPr lang="en-US" sz="3600" dirty="0">
                <a:solidFill>
                  <a:schemeClr val="bg1"/>
                </a:solidFill>
                <a:latin typeface="Helvetica" charset="0"/>
              </a:rPr>
              <a:t> </a:t>
            </a:r>
            <a:r>
              <a:rPr lang="en-US" sz="3600" dirty="0" err="1">
                <a:solidFill>
                  <a:schemeClr val="bg1"/>
                </a:solidFill>
                <a:latin typeface="Helvetica" charset="0"/>
              </a:rPr>
              <a:t>torch.optim</a:t>
            </a:r>
            <a:r>
              <a:rPr lang="en-US" sz="3600" dirty="0">
                <a:solidFill>
                  <a:schemeClr val="bg1"/>
                </a:solidFill>
                <a:latin typeface="Helvetica" charset="0"/>
              </a:rPr>
              <a:t> </a:t>
            </a:r>
            <a:r>
              <a:rPr lang="en-US" sz="3600" dirty="0">
                <a:solidFill>
                  <a:srgbClr val="00F2FF"/>
                </a:solidFill>
                <a:latin typeface="Helvetica" charset="0"/>
              </a:rPr>
              <a:t>as</a:t>
            </a:r>
            <a:r>
              <a:rPr lang="en-US" sz="3600" dirty="0">
                <a:solidFill>
                  <a:schemeClr val="bg1"/>
                </a:solidFill>
                <a:latin typeface="Helvetica" charset="0"/>
              </a:rPr>
              <a:t> </a:t>
            </a:r>
            <a:r>
              <a:rPr lang="en-US" sz="3600" dirty="0" err="1">
                <a:solidFill>
                  <a:schemeClr val="bg1"/>
                </a:solidFill>
                <a:latin typeface="Helvetica" charset="0"/>
              </a:rPr>
              <a:t>optim</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h = </a:t>
            </a:r>
            <a:r>
              <a:rPr lang="en-US" sz="3600" dirty="0">
                <a:solidFill>
                  <a:srgbClr val="00F2FF"/>
                </a:solidFill>
                <a:latin typeface="Helvetica" charset="0"/>
              </a:rPr>
              <a:t>50</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net = </a:t>
            </a:r>
            <a:r>
              <a:rPr lang="en-US" sz="3600" dirty="0" err="1">
                <a:solidFill>
                  <a:schemeClr val="bg1"/>
                </a:solidFill>
                <a:latin typeface="Helvetica" charset="0"/>
              </a:rPr>
              <a:t>nn.Sequential</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lumMod val="10000"/>
                  </a:schemeClr>
                </a:solidFill>
                <a:latin typeface="Helvetica" charset="0"/>
              </a:rPr>
              <a:t>nn.Linear</a:t>
            </a:r>
            <a:r>
              <a:rPr lang="en-US" sz="3600" dirty="0">
                <a:solidFill>
                  <a:schemeClr val="bg1">
                    <a:lumMod val="10000"/>
                  </a:schemeClr>
                </a:solidFill>
                <a:latin typeface="Helvetica" charset="0"/>
              </a:rPr>
              <a:t>(</a:t>
            </a:r>
            <a:r>
              <a:rPr lang="en-US" sz="3600" dirty="0">
                <a:solidFill>
                  <a:srgbClr val="00F2FF"/>
                </a:solidFill>
                <a:latin typeface="Helvetica" charset="0"/>
              </a:rPr>
              <a:t>2</a:t>
            </a:r>
            <a:r>
              <a:rPr lang="en-US" sz="3600" dirty="0">
                <a:solidFill>
                  <a:schemeClr val="bg1"/>
                </a:solidFill>
                <a:latin typeface="Helvetica" charset="0"/>
              </a:rPr>
              <a:t>, h</a:t>
            </a:r>
            <a:r>
              <a:rPr lang="en-US" sz="3600" dirty="0">
                <a:solidFill>
                  <a:schemeClr val="bg1">
                    <a:lumMod val="10000"/>
                  </a:schemeClr>
                </a:solidFill>
                <a:latin typeface="Helvetica" charset="0"/>
              </a:rPr>
              <a:t>)</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lumMod val="10000"/>
                  </a:schemeClr>
                </a:solidFill>
                <a:latin typeface="Helvetica" charset="0"/>
              </a:rPr>
              <a:t>nn.ReLU</a:t>
            </a:r>
            <a:r>
              <a:rPr lang="en-US" sz="3600" dirty="0">
                <a:solidFill>
                  <a:schemeClr val="bg1">
                    <a:lumMod val="10000"/>
                  </a:schemeClr>
                </a:solidFill>
                <a:latin typeface="Helvetica" charset="0"/>
              </a:rPr>
              <a:t>()</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nn.Linear</a:t>
            </a:r>
            <a:r>
              <a:rPr lang="en-US" sz="3600" dirty="0">
                <a:solidFill>
                  <a:schemeClr val="bg1"/>
                </a:solidFill>
                <a:latin typeface="Helvetica" charset="0"/>
              </a:rPr>
              <a:t>(h, </a:t>
            </a:r>
            <a:r>
              <a:rPr lang="en-US" sz="3600" dirty="0">
                <a:solidFill>
                  <a:srgbClr val="00F2FF"/>
                </a:solidFill>
                <a:latin typeface="Helvetica" charset="0"/>
              </a:rPr>
              <a:t>1</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nn.Sigmoid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optimizer = </a:t>
            </a:r>
            <a:r>
              <a:rPr lang="en-US" sz="3600" dirty="0" err="1">
                <a:solidFill>
                  <a:schemeClr val="bg1"/>
                </a:solidFill>
                <a:latin typeface="Helvetica" charset="0"/>
              </a:rPr>
              <a:t>optim.SGD</a:t>
            </a:r>
            <a:r>
              <a:rPr lang="en-US" sz="3600" dirty="0">
                <a:solidFill>
                  <a:schemeClr val="bg1"/>
                </a:solidFill>
                <a:latin typeface="Helvetica" charset="0"/>
              </a:rPr>
              <a:t>(</a:t>
            </a:r>
            <a:r>
              <a:rPr lang="en-US" sz="3600" dirty="0" err="1">
                <a:solidFill>
                  <a:schemeClr val="bg1"/>
                </a:solidFill>
                <a:latin typeface="Helvetica" charset="0"/>
              </a:rPr>
              <a:t>net.parameters</a:t>
            </a:r>
            <a:r>
              <a:rPr lang="en-US" sz="3600" dirty="0">
                <a:solidFill>
                  <a:schemeClr val="bg1"/>
                </a:solidFill>
                <a:latin typeface="Helvetica" charset="0"/>
              </a:rPr>
              <a:t>(), </a:t>
            </a:r>
            <a:r>
              <a:rPr lang="en-US" sz="3600" dirty="0" err="1">
                <a:solidFill>
                  <a:srgbClr val="A5D6FE"/>
                </a:solidFill>
                <a:latin typeface="Helvetica" charset="0"/>
              </a:rPr>
              <a:t>lr</a:t>
            </a:r>
            <a:r>
              <a:rPr lang="en-US" sz="3600" dirty="0">
                <a:solidFill>
                  <a:schemeClr val="bg1"/>
                </a:solidFill>
                <a:latin typeface="Helvetica" charset="0"/>
              </a:rPr>
              <a:t>=</a:t>
            </a:r>
            <a:r>
              <a:rPr lang="en-US" sz="3600" dirty="0">
                <a:solidFill>
                  <a:srgbClr val="00F2FF"/>
                </a:solidFill>
                <a:latin typeface="Helvetica" charset="0"/>
              </a:rPr>
              <a:t>1</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rgbClr val="00F2FF"/>
                </a:solidFill>
                <a:latin typeface="Helvetica" charset="0"/>
              </a:rPr>
              <a:t>for</a:t>
            </a:r>
            <a:r>
              <a:rPr lang="en-US" sz="3600" dirty="0">
                <a:solidFill>
                  <a:schemeClr val="bg1"/>
                </a:solidFill>
                <a:latin typeface="Helvetica" charset="0"/>
              </a:rPr>
              <a:t> </a:t>
            </a:r>
            <a:r>
              <a:rPr lang="en-US" sz="3600" dirty="0" err="1">
                <a:solidFill>
                  <a:schemeClr val="bg1"/>
                </a:solidFill>
                <a:latin typeface="Helvetica" charset="0"/>
              </a:rPr>
              <a:t>i</a:t>
            </a:r>
            <a:r>
              <a:rPr lang="en-US" sz="3600" dirty="0">
                <a:solidFill>
                  <a:schemeClr val="bg1"/>
                </a:solidFill>
                <a:latin typeface="Helvetica" charset="0"/>
              </a:rPr>
              <a:t> </a:t>
            </a:r>
            <a:r>
              <a:rPr lang="en-US" sz="3600" dirty="0">
                <a:solidFill>
                  <a:srgbClr val="00F2FF"/>
                </a:solidFill>
                <a:latin typeface="Helvetica" charset="0"/>
              </a:rPr>
              <a:t>in</a:t>
            </a:r>
            <a:r>
              <a:rPr lang="en-US" sz="3600" dirty="0">
                <a:solidFill>
                  <a:schemeClr val="bg1"/>
                </a:solidFill>
                <a:latin typeface="Helvetica" charset="0"/>
              </a:rPr>
              <a:t> range(</a:t>
            </a:r>
            <a:r>
              <a:rPr lang="en-US" sz="3600" dirty="0">
                <a:solidFill>
                  <a:srgbClr val="00F2FF"/>
                </a:solidFill>
                <a:latin typeface="Helvetica" charset="0"/>
              </a:rPr>
              <a:t>100</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optimizer.zero_grad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output = net(X[</a:t>
            </a:r>
            <a:r>
              <a:rPr lang="en-US" sz="3600" dirty="0" err="1">
                <a:solidFill>
                  <a:schemeClr val="bg1"/>
                </a:solidFill>
                <a:latin typeface="Helvetica" charset="0"/>
              </a:rPr>
              <a:t>i</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loss = </a:t>
            </a:r>
            <a:r>
              <a:rPr lang="en-US" sz="3600" dirty="0" err="1">
                <a:solidFill>
                  <a:schemeClr val="bg1"/>
                </a:solidFill>
                <a:latin typeface="Helvetica" charset="0"/>
              </a:rPr>
              <a:t>nn.BCELoss</a:t>
            </a:r>
            <a:r>
              <a:rPr lang="en-US" sz="3600" dirty="0">
                <a:solidFill>
                  <a:schemeClr val="bg1"/>
                </a:solidFill>
                <a:latin typeface="Helvetica" charset="0"/>
              </a:rPr>
              <a:t>(output, Y[</a:t>
            </a:r>
            <a:r>
              <a:rPr lang="en-US" sz="3600" dirty="0" err="1">
                <a:solidFill>
                  <a:schemeClr val="bg1"/>
                </a:solidFill>
                <a:latin typeface="Helvetica" charset="0"/>
              </a:rPr>
              <a:t>i</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loss.backward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optimizer.step</a:t>
            </a:r>
            <a:r>
              <a:rPr lang="en-US" sz="3600" dirty="0">
                <a:solidFill>
                  <a:schemeClr val="bg1"/>
                </a:solidFill>
                <a:latin typeface="Helvetica" charset="0"/>
              </a:rPr>
              <a:t>() </a:t>
            </a:r>
            <a:br>
              <a:rPr lang="en-US" sz="3600" dirty="0">
                <a:solidFill>
                  <a:schemeClr val="bg1"/>
                </a:solidFill>
                <a:latin typeface="Helvetica" charset="0"/>
              </a:rPr>
            </a:br>
            <a:endParaRPr lang="en-US" sz="3600" dirty="0">
              <a:solidFill>
                <a:schemeClr val="bg1"/>
              </a:solidFill>
              <a:latin typeface="Helvetica" charset="0"/>
            </a:endParaRPr>
          </a:p>
        </p:txBody>
      </p:sp>
      <p:sp>
        <p:nvSpPr>
          <p:cNvPr id="7" name="Left Brace 6"/>
          <p:cNvSpPr/>
          <p:nvPr/>
        </p:nvSpPr>
        <p:spPr>
          <a:xfrm>
            <a:off x="9461500" y="4876800"/>
            <a:ext cx="901700" cy="3454400"/>
          </a:xfrm>
          <a:prstGeom prst="leftBrac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9485" y="4212757"/>
            <a:ext cx="2781715" cy="4765078"/>
          </a:xfrm>
          <a:prstGeom prst="rect">
            <a:avLst/>
          </a:prstGeom>
        </p:spPr>
      </p:pic>
      <p:sp>
        <p:nvSpPr>
          <p:cNvPr id="12"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972169059"/>
      </p:ext>
    </p:extLst>
  </p:cSld>
  <p:clrMapOvr>
    <a:masterClrMapping/>
  </p:clrMapOvr>
  <p:transition spd="slow" advTm="16889"/>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5135" y="978674"/>
            <a:ext cx="10049842" cy="9710928"/>
          </a:xfrm>
          <a:prstGeom prst="rect">
            <a:avLst/>
          </a:prstGeom>
        </p:spPr>
      </p:pic>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25" name="Shape 1000"/>
          <p:cNvSpPr>
            <a:spLocks noGrp="1"/>
          </p:cNvSpPr>
          <p:nvPr>
            <p:ph type="body" idx="13"/>
          </p:nvPr>
        </p:nvSpPr>
        <p:spPr>
          <a:xfrm>
            <a:off x="1588159" y="1436724"/>
            <a:ext cx="4923143" cy="938719"/>
          </a:xfrm>
          <a:prstGeom prst="rect">
            <a:avLst/>
          </a:prstGeom>
        </p:spPr>
        <p:txBody>
          <a:bodyPr/>
          <a:lstStyle/>
          <a:p>
            <a:r>
              <a:rPr lang="en-US" dirty="0"/>
              <a:t>Artificial Neuron</a:t>
            </a:r>
            <a:endParaRPr dirty="0"/>
          </a:p>
        </p:txBody>
      </p:sp>
      <p:sp>
        <p:nvSpPr>
          <p:cNvPr id="3" name="Left Brace 2"/>
          <p:cNvSpPr/>
          <p:nvPr/>
        </p:nvSpPr>
        <p:spPr>
          <a:xfrm rot="13246676">
            <a:off x="16249257" y="7572918"/>
            <a:ext cx="1431234" cy="2802691"/>
          </a:xfrm>
          <a:prstGeom prst="leftBrac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6" name="Picture 5"/>
          <p:cNvPicPr>
            <a:picLocks noChangeAspect="1"/>
          </p:cNvPicPr>
          <p:nvPr/>
        </p:nvPicPr>
        <p:blipFill>
          <a:blip r:embed="rId4"/>
          <a:stretch>
            <a:fillRect/>
          </a:stretch>
        </p:blipFill>
        <p:spPr>
          <a:xfrm>
            <a:off x="19360598" y="4902476"/>
            <a:ext cx="571500" cy="571500"/>
          </a:xfrm>
          <a:prstGeom prst="rect">
            <a:avLst/>
          </a:prstGeom>
        </p:spPr>
      </p:pic>
      <p:pic>
        <p:nvPicPr>
          <p:cNvPr id="8" name="Picture 7"/>
          <p:cNvPicPr>
            <a:picLocks noChangeAspect="1"/>
          </p:cNvPicPr>
          <p:nvPr/>
        </p:nvPicPr>
        <p:blipFill>
          <a:blip r:embed="rId5"/>
          <a:stretch>
            <a:fillRect/>
          </a:stretch>
        </p:blipFill>
        <p:spPr>
          <a:xfrm>
            <a:off x="12312899" y="5834138"/>
            <a:ext cx="952500" cy="673100"/>
          </a:xfrm>
          <a:prstGeom prst="rect">
            <a:avLst/>
          </a:prstGeom>
        </p:spPr>
      </p:pic>
      <p:pic>
        <p:nvPicPr>
          <p:cNvPr id="9" name="Picture 8"/>
          <p:cNvPicPr>
            <a:picLocks noChangeAspect="1"/>
          </p:cNvPicPr>
          <p:nvPr/>
        </p:nvPicPr>
        <p:blipFill>
          <a:blip r:embed="rId6"/>
          <a:stretch>
            <a:fillRect/>
          </a:stretch>
        </p:blipFill>
        <p:spPr>
          <a:xfrm>
            <a:off x="16964874" y="9722111"/>
            <a:ext cx="2578100" cy="1054100"/>
          </a:xfrm>
          <a:prstGeom prst="rect">
            <a:avLst/>
          </a:prstGeom>
        </p:spPr>
      </p:pic>
      <p:cxnSp>
        <p:nvCxnSpPr>
          <p:cNvPr id="13" name="Straight Connector 12"/>
          <p:cNvCxnSpPr/>
          <p:nvPr/>
        </p:nvCxnSpPr>
        <p:spPr>
          <a:xfrm>
            <a:off x="16970188" y="7097358"/>
            <a:ext cx="242047" cy="217842"/>
          </a:xfrm>
          <a:prstGeom prst="line">
            <a:avLst/>
          </a:prstGeom>
          <a:noFill/>
          <a:ln w="254000" cap="flat">
            <a:solidFill>
              <a:schemeClr val="bg1"/>
            </a:solidFill>
            <a:prstDash val="solid"/>
            <a:bevel/>
          </a:ln>
          <a:effectLst/>
          <a:sp3d/>
        </p:spPr>
        <p:style>
          <a:lnRef idx="0">
            <a:scrgbClr r="0" g="0" b="0"/>
          </a:lnRef>
          <a:fillRef idx="0">
            <a:scrgbClr r="0" g="0" b="0"/>
          </a:fillRef>
          <a:effectRef idx="0">
            <a:scrgbClr r="0" g="0" b="0"/>
          </a:effectRef>
          <a:fontRef idx="none"/>
        </p:style>
      </p:cxnSp>
      <p:sp>
        <p:nvSpPr>
          <p:cNvPr id="14" name="Oval 13"/>
          <p:cNvSpPr/>
          <p:nvPr/>
        </p:nvSpPr>
        <p:spPr>
          <a:xfrm>
            <a:off x="15104305" y="9164186"/>
            <a:ext cx="309282" cy="309282"/>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15" name="Shape 1001"/>
          <p:cNvSpPr>
            <a:spLocks noGrp="1"/>
          </p:cNvSpPr>
          <p:nvPr>
            <p:ph type="body" idx="14"/>
          </p:nvPr>
        </p:nvSpPr>
        <p:spPr>
          <a:xfrm>
            <a:off x="1588159" y="2092800"/>
            <a:ext cx="4892686" cy="684803"/>
          </a:xfrm>
          <a:prstGeom prst="rect">
            <a:avLst/>
          </a:prstGeom>
        </p:spPr>
        <p:txBody>
          <a:bodyPr/>
          <a:lstStyle/>
          <a:p>
            <a:r>
              <a:rPr lang="en-US" dirty="0"/>
              <a:t>The good </a:t>
            </a:r>
            <a:r>
              <a:rPr lang="en-US" dirty="0" err="1"/>
              <a:t>ol</a:t>
            </a:r>
            <a:r>
              <a:rPr lang="en-US" dirty="0"/>
              <a:t>’ Perceptron</a:t>
            </a:r>
            <a:endParaRPr dirty="0"/>
          </a:p>
        </p:txBody>
      </p:sp>
    </p:spTree>
    <p:extLst>
      <p:ext uri="{BB962C8B-B14F-4D97-AF65-F5344CB8AC3E}">
        <p14:creationId xmlns:p14="http://schemas.microsoft.com/office/powerpoint/2010/main" val="1840513945"/>
      </p:ext>
    </p:extLst>
  </p:cSld>
  <p:clrMapOvr>
    <a:masterClrMapping/>
  </p:clrMapOvr>
  <p:transition spd="slow" advTm="19848"/>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438762" cy="938719"/>
          </a:xfrm>
          <a:prstGeom prst="rect">
            <a:avLst/>
          </a:prstGeom>
        </p:spPr>
        <p:txBody>
          <a:bodyPr/>
          <a:lstStyle/>
          <a:p>
            <a:r>
              <a:rPr lang="en-US" dirty="0"/>
              <a:t>In </a:t>
            </a:r>
            <a:r>
              <a:rPr lang="en-US" dirty="0" err="1"/>
              <a:t>PyTorch</a:t>
            </a:r>
            <a:endParaRPr dirty="0"/>
          </a:p>
        </p:txBody>
      </p:sp>
      <p:sp>
        <p:nvSpPr>
          <p:cNvPr id="31" name="Shape 1001"/>
          <p:cNvSpPr>
            <a:spLocks noGrp="1"/>
          </p:cNvSpPr>
          <p:nvPr>
            <p:ph type="body" idx="14"/>
          </p:nvPr>
        </p:nvSpPr>
        <p:spPr>
          <a:xfrm>
            <a:off x="1588159" y="2118256"/>
            <a:ext cx="2938625" cy="633891"/>
          </a:xfrm>
          <a:prstGeom prst="rect">
            <a:avLst/>
          </a:prstGeom>
        </p:spPr>
        <p:txBody>
          <a:bodyPr/>
          <a:lstStyle/>
          <a:p>
            <a:r>
              <a:rPr lang="en-US" dirty="0"/>
              <a:t>It’s so easy </a:t>
            </a:r>
            <a:r>
              <a:rPr lang="mr-IN" dirty="0"/>
              <a:t>…</a:t>
            </a:r>
            <a:endParaRPr lang="en-US" dirty="0"/>
          </a:p>
        </p:txBody>
      </p:sp>
      <p:sp>
        <p:nvSpPr>
          <p:cNvPr id="3" name="Rectangle 2"/>
          <p:cNvSpPr/>
          <p:nvPr/>
        </p:nvSpPr>
        <p:spPr>
          <a:xfrm>
            <a:off x="10502900" y="1665323"/>
            <a:ext cx="15024100" cy="12234055"/>
          </a:xfrm>
          <a:prstGeom prst="rect">
            <a:avLst/>
          </a:prstGeom>
        </p:spPr>
        <p:txBody>
          <a:bodyPr wrap="square">
            <a:spAutoFit/>
          </a:bodyPr>
          <a:lstStyle/>
          <a:p>
            <a:r>
              <a:rPr lang="en-US" sz="3600" dirty="0">
                <a:solidFill>
                  <a:srgbClr val="00F2FF"/>
                </a:solidFill>
                <a:latin typeface="Helvetica" charset="0"/>
              </a:rPr>
              <a:t>import</a:t>
            </a:r>
            <a:r>
              <a:rPr lang="en-US" sz="3600" dirty="0">
                <a:solidFill>
                  <a:schemeClr val="bg1"/>
                </a:solidFill>
                <a:latin typeface="Helvetica" charset="0"/>
              </a:rPr>
              <a:t> torch </a:t>
            </a:r>
            <a:br>
              <a:rPr lang="en-US" sz="3600" dirty="0">
                <a:solidFill>
                  <a:schemeClr val="bg1"/>
                </a:solidFill>
                <a:latin typeface="Helvetica" charset="0"/>
              </a:rPr>
            </a:br>
            <a:r>
              <a:rPr lang="en-US" sz="3600" dirty="0">
                <a:solidFill>
                  <a:srgbClr val="00F2FF"/>
                </a:solidFill>
                <a:latin typeface="Helvetica" charset="0"/>
              </a:rPr>
              <a:t>import</a:t>
            </a:r>
            <a:r>
              <a:rPr lang="en-US" sz="3600" dirty="0">
                <a:solidFill>
                  <a:schemeClr val="bg1"/>
                </a:solidFill>
                <a:latin typeface="Helvetica" charset="0"/>
              </a:rPr>
              <a:t> </a:t>
            </a:r>
            <a:r>
              <a:rPr lang="en-US" sz="3600" dirty="0" err="1">
                <a:solidFill>
                  <a:schemeClr val="bg1"/>
                </a:solidFill>
                <a:latin typeface="Helvetica" charset="0"/>
              </a:rPr>
              <a:t>torch.nn</a:t>
            </a:r>
            <a:r>
              <a:rPr lang="en-US" sz="3600" dirty="0">
                <a:solidFill>
                  <a:schemeClr val="bg1"/>
                </a:solidFill>
                <a:latin typeface="Helvetica" charset="0"/>
              </a:rPr>
              <a:t> </a:t>
            </a:r>
            <a:r>
              <a:rPr lang="en-US" sz="3600" dirty="0">
                <a:solidFill>
                  <a:srgbClr val="00F2FF"/>
                </a:solidFill>
                <a:latin typeface="Helvetica" charset="0"/>
              </a:rPr>
              <a:t>as</a:t>
            </a:r>
            <a:r>
              <a:rPr lang="en-US" sz="3600" dirty="0">
                <a:solidFill>
                  <a:schemeClr val="bg1"/>
                </a:solidFill>
                <a:latin typeface="Helvetica" charset="0"/>
              </a:rPr>
              <a:t> </a:t>
            </a:r>
            <a:r>
              <a:rPr lang="en-US" sz="3600" dirty="0" err="1">
                <a:solidFill>
                  <a:schemeClr val="bg1"/>
                </a:solidFill>
                <a:latin typeface="Helvetica" charset="0"/>
              </a:rPr>
              <a:t>nn</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rgbClr val="00F2FF"/>
                </a:solidFill>
                <a:latin typeface="Helvetica" charset="0"/>
              </a:rPr>
              <a:t>import</a:t>
            </a:r>
            <a:r>
              <a:rPr lang="en-US" sz="3600" dirty="0">
                <a:solidFill>
                  <a:schemeClr val="bg1"/>
                </a:solidFill>
                <a:latin typeface="Helvetica" charset="0"/>
              </a:rPr>
              <a:t> </a:t>
            </a:r>
            <a:r>
              <a:rPr lang="en-US" sz="3600" dirty="0" err="1">
                <a:solidFill>
                  <a:schemeClr val="bg1"/>
                </a:solidFill>
                <a:latin typeface="Helvetica" charset="0"/>
              </a:rPr>
              <a:t>torch.optim</a:t>
            </a:r>
            <a:r>
              <a:rPr lang="en-US" sz="3600" dirty="0">
                <a:solidFill>
                  <a:schemeClr val="bg1"/>
                </a:solidFill>
                <a:latin typeface="Helvetica" charset="0"/>
              </a:rPr>
              <a:t> </a:t>
            </a:r>
            <a:r>
              <a:rPr lang="en-US" sz="3600" dirty="0">
                <a:solidFill>
                  <a:srgbClr val="00F2FF"/>
                </a:solidFill>
                <a:latin typeface="Helvetica" charset="0"/>
              </a:rPr>
              <a:t>as</a:t>
            </a:r>
            <a:r>
              <a:rPr lang="en-US" sz="3600" dirty="0">
                <a:solidFill>
                  <a:schemeClr val="bg1"/>
                </a:solidFill>
                <a:latin typeface="Helvetica" charset="0"/>
              </a:rPr>
              <a:t> </a:t>
            </a:r>
            <a:r>
              <a:rPr lang="en-US" sz="3600" dirty="0" err="1">
                <a:solidFill>
                  <a:schemeClr val="bg1"/>
                </a:solidFill>
                <a:latin typeface="Helvetica" charset="0"/>
              </a:rPr>
              <a:t>optim</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h = </a:t>
            </a:r>
            <a:r>
              <a:rPr lang="en-US" sz="3600" dirty="0">
                <a:solidFill>
                  <a:srgbClr val="00F2FF"/>
                </a:solidFill>
                <a:latin typeface="Helvetica" charset="0"/>
              </a:rPr>
              <a:t>50</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net = </a:t>
            </a:r>
            <a:r>
              <a:rPr lang="en-US" sz="3600" dirty="0" err="1">
                <a:solidFill>
                  <a:schemeClr val="bg1"/>
                </a:solidFill>
                <a:latin typeface="Helvetica" charset="0"/>
              </a:rPr>
              <a:t>nn.Sequential</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nn.Linear</a:t>
            </a:r>
            <a:r>
              <a:rPr lang="en-US" sz="3600" dirty="0">
                <a:solidFill>
                  <a:schemeClr val="bg1"/>
                </a:solidFill>
                <a:latin typeface="Helvetica" charset="0"/>
              </a:rPr>
              <a:t>(</a:t>
            </a:r>
            <a:r>
              <a:rPr lang="en-US" sz="3600" dirty="0">
                <a:solidFill>
                  <a:srgbClr val="00F2FF"/>
                </a:solidFill>
                <a:latin typeface="Helvetica" charset="0"/>
              </a:rPr>
              <a:t>2</a:t>
            </a:r>
            <a:r>
              <a:rPr lang="en-US" sz="3600" dirty="0">
                <a:solidFill>
                  <a:schemeClr val="bg1"/>
                </a:solidFill>
                <a:latin typeface="Helvetica" charset="0"/>
              </a:rPr>
              <a:t>, h),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nn.ReLU</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lumMod val="10000"/>
                  </a:schemeClr>
                </a:solidFill>
                <a:latin typeface="Helvetica" charset="0"/>
              </a:rPr>
              <a:t>nn.Linear</a:t>
            </a:r>
            <a:r>
              <a:rPr lang="en-US" sz="3600" dirty="0">
                <a:solidFill>
                  <a:schemeClr val="bg1">
                    <a:lumMod val="10000"/>
                  </a:schemeClr>
                </a:solidFill>
                <a:latin typeface="Helvetica" charset="0"/>
              </a:rPr>
              <a:t>(</a:t>
            </a:r>
            <a:r>
              <a:rPr lang="en-US" sz="3600" dirty="0">
                <a:solidFill>
                  <a:schemeClr val="bg1"/>
                </a:solidFill>
                <a:latin typeface="Helvetica" charset="0"/>
              </a:rPr>
              <a:t>h, </a:t>
            </a:r>
            <a:r>
              <a:rPr lang="en-US" sz="3600" dirty="0">
                <a:solidFill>
                  <a:srgbClr val="00F2FF"/>
                </a:solidFill>
                <a:latin typeface="Helvetica" charset="0"/>
              </a:rPr>
              <a:t>1</a:t>
            </a:r>
            <a:r>
              <a:rPr lang="en-US" sz="3600" dirty="0">
                <a:solidFill>
                  <a:schemeClr val="bg1">
                    <a:lumMod val="10000"/>
                  </a:schemeClr>
                </a:solidFill>
                <a:latin typeface="Helvetica" charset="0"/>
              </a:rPr>
              <a:t>)</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lumMod val="10000"/>
                  </a:schemeClr>
                </a:solidFill>
                <a:latin typeface="Helvetica" charset="0"/>
              </a:rPr>
              <a:t>nn.Sigmoid</a:t>
            </a:r>
            <a:r>
              <a:rPr lang="en-US" sz="3600" dirty="0">
                <a:solidFill>
                  <a:schemeClr val="bg1">
                    <a:lumMod val="10000"/>
                  </a:schemeClr>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optimizer = </a:t>
            </a:r>
            <a:r>
              <a:rPr lang="en-US" sz="3600" dirty="0" err="1">
                <a:solidFill>
                  <a:schemeClr val="bg1"/>
                </a:solidFill>
                <a:latin typeface="Helvetica" charset="0"/>
              </a:rPr>
              <a:t>optim.SGD</a:t>
            </a:r>
            <a:r>
              <a:rPr lang="en-US" sz="3600" dirty="0">
                <a:solidFill>
                  <a:schemeClr val="bg1"/>
                </a:solidFill>
                <a:latin typeface="Helvetica" charset="0"/>
              </a:rPr>
              <a:t>(</a:t>
            </a:r>
            <a:r>
              <a:rPr lang="en-US" sz="3600" dirty="0" err="1">
                <a:solidFill>
                  <a:schemeClr val="bg1"/>
                </a:solidFill>
                <a:latin typeface="Helvetica" charset="0"/>
              </a:rPr>
              <a:t>net.parameters</a:t>
            </a:r>
            <a:r>
              <a:rPr lang="en-US" sz="3600" dirty="0">
                <a:solidFill>
                  <a:schemeClr val="bg1"/>
                </a:solidFill>
                <a:latin typeface="Helvetica" charset="0"/>
              </a:rPr>
              <a:t>(), </a:t>
            </a:r>
            <a:r>
              <a:rPr lang="en-US" sz="3600" dirty="0" err="1">
                <a:solidFill>
                  <a:srgbClr val="A5D6FE"/>
                </a:solidFill>
                <a:latin typeface="Helvetica" charset="0"/>
              </a:rPr>
              <a:t>lr</a:t>
            </a:r>
            <a:r>
              <a:rPr lang="en-US" sz="3600" dirty="0">
                <a:solidFill>
                  <a:schemeClr val="bg1"/>
                </a:solidFill>
                <a:latin typeface="Helvetica" charset="0"/>
              </a:rPr>
              <a:t>=</a:t>
            </a:r>
            <a:r>
              <a:rPr lang="en-US" sz="3600" dirty="0">
                <a:solidFill>
                  <a:srgbClr val="00F2FF"/>
                </a:solidFill>
                <a:latin typeface="Helvetica" charset="0"/>
              </a:rPr>
              <a:t>1</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rgbClr val="00F2FF"/>
                </a:solidFill>
                <a:latin typeface="Helvetica" charset="0"/>
              </a:rPr>
              <a:t>for</a:t>
            </a:r>
            <a:r>
              <a:rPr lang="en-US" sz="3600" dirty="0">
                <a:solidFill>
                  <a:schemeClr val="bg1"/>
                </a:solidFill>
                <a:latin typeface="Helvetica" charset="0"/>
              </a:rPr>
              <a:t> </a:t>
            </a:r>
            <a:r>
              <a:rPr lang="en-US" sz="3600" dirty="0" err="1">
                <a:solidFill>
                  <a:schemeClr val="bg1"/>
                </a:solidFill>
                <a:latin typeface="Helvetica" charset="0"/>
              </a:rPr>
              <a:t>i</a:t>
            </a:r>
            <a:r>
              <a:rPr lang="en-US" sz="3600" dirty="0">
                <a:solidFill>
                  <a:schemeClr val="bg1"/>
                </a:solidFill>
                <a:latin typeface="Helvetica" charset="0"/>
              </a:rPr>
              <a:t> </a:t>
            </a:r>
            <a:r>
              <a:rPr lang="en-US" sz="3600" dirty="0">
                <a:solidFill>
                  <a:srgbClr val="00F2FF"/>
                </a:solidFill>
                <a:latin typeface="Helvetica" charset="0"/>
              </a:rPr>
              <a:t>in</a:t>
            </a:r>
            <a:r>
              <a:rPr lang="en-US" sz="3600" dirty="0">
                <a:solidFill>
                  <a:schemeClr val="bg1"/>
                </a:solidFill>
                <a:latin typeface="Helvetica" charset="0"/>
              </a:rPr>
              <a:t> range(</a:t>
            </a:r>
            <a:r>
              <a:rPr lang="en-US" sz="3600" dirty="0">
                <a:solidFill>
                  <a:srgbClr val="00F2FF"/>
                </a:solidFill>
                <a:latin typeface="Helvetica" charset="0"/>
              </a:rPr>
              <a:t>100</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optimizer.zero_grad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output = net(X[</a:t>
            </a:r>
            <a:r>
              <a:rPr lang="en-US" sz="3600" dirty="0" err="1">
                <a:solidFill>
                  <a:schemeClr val="bg1"/>
                </a:solidFill>
                <a:latin typeface="Helvetica" charset="0"/>
              </a:rPr>
              <a:t>i</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loss = </a:t>
            </a:r>
            <a:r>
              <a:rPr lang="en-US" sz="3600" dirty="0" err="1">
                <a:solidFill>
                  <a:schemeClr val="bg1"/>
                </a:solidFill>
                <a:latin typeface="Helvetica" charset="0"/>
              </a:rPr>
              <a:t>nn.BCELoss</a:t>
            </a:r>
            <a:r>
              <a:rPr lang="en-US" sz="3600" dirty="0">
                <a:solidFill>
                  <a:schemeClr val="bg1"/>
                </a:solidFill>
                <a:latin typeface="Helvetica" charset="0"/>
              </a:rPr>
              <a:t>(output, Y[</a:t>
            </a:r>
            <a:r>
              <a:rPr lang="en-US" sz="3600" dirty="0" err="1">
                <a:solidFill>
                  <a:schemeClr val="bg1"/>
                </a:solidFill>
                <a:latin typeface="Helvetica" charset="0"/>
              </a:rPr>
              <a:t>i</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loss.backward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optimizer.step</a:t>
            </a:r>
            <a:r>
              <a:rPr lang="en-US" sz="3600" dirty="0">
                <a:solidFill>
                  <a:schemeClr val="bg1"/>
                </a:solidFill>
                <a:latin typeface="Helvetica" charset="0"/>
              </a:rPr>
              <a:t>() </a:t>
            </a:r>
            <a:br>
              <a:rPr lang="en-US" sz="3600" dirty="0">
                <a:solidFill>
                  <a:schemeClr val="bg1"/>
                </a:solidFill>
                <a:latin typeface="Helvetica" charset="0"/>
              </a:rPr>
            </a:br>
            <a:endParaRPr lang="en-US" sz="3600" dirty="0">
              <a:solidFill>
                <a:schemeClr val="bg1"/>
              </a:solidFill>
              <a:latin typeface="Helvetica" charset="0"/>
            </a:endParaRPr>
          </a:p>
        </p:txBody>
      </p:sp>
      <p:sp>
        <p:nvSpPr>
          <p:cNvPr id="7" name="Left Brace 6"/>
          <p:cNvSpPr/>
          <p:nvPr/>
        </p:nvSpPr>
        <p:spPr>
          <a:xfrm>
            <a:off x="9461500" y="4876800"/>
            <a:ext cx="901700" cy="3454400"/>
          </a:xfrm>
          <a:prstGeom prst="leftBrac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9785" y="4232749"/>
            <a:ext cx="2794415" cy="4786834"/>
          </a:xfrm>
          <a:prstGeom prst="rect">
            <a:avLst/>
          </a:prstGeom>
        </p:spPr>
      </p:pic>
      <p:sp>
        <p:nvSpPr>
          <p:cNvPr id="26"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1039812490"/>
      </p:ext>
    </p:extLst>
  </p:cSld>
  <p:clrMapOvr>
    <a:masterClrMapping/>
  </p:clrMapOvr>
  <p:transition spd="slow" advTm="24796"/>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438762" cy="938719"/>
          </a:xfrm>
          <a:prstGeom prst="rect">
            <a:avLst/>
          </a:prstGeom>
        </p:spPr>
        <p:txBody>
          <a:bodyPr/>
          <a:lstStyle/>
          <a:p>
            <a:r>
              <a:rPr lang="en-US" dirty="0"/>
              <a:t>In </a:t>
            </a:r>
            <a:r>
              <a:rPr lang="en-US" dirty="0" err="1"/>
              <a:t>PyTorch</a:t>
            </a:r>
            <a:endParaRPr dirty="0"/>
          </a:p>
        </p:txBody>
      </p:sp>
      <p:sp>
        <p:nvSpPr>
          <p:cNvPr id="31" name="Shape 1001"/>
          <p:cNvSpPr>
            <a:spLocks noGrp="1"/>
          </p:cNvSpPr>
          <p:nvPr>
            <p:ph type="body" idx="14"/>
          </p:nvPr>
        </p:nvSpPr>
        <p:spPr>
          <a:xfrm>
            <a:off x="1588159" y="2118256"/>
            <a:ext cx="2938625" cy="633891"/>
          </a:xfrm>
          <a:prstGeom prst="rect">
            <a:avLst/>
          </a:prstGeom>
        </p:spPr>
        <p:txBody>
          <a:bodyPr/>
          <a:lstStyle/>
          <a:p>
            <a:r>
              <a:rPr lang="en-US" dirty="0"/>
              <a:t>It’s so easy </a:t>
            </a:r>
            <a:r>
              <a:rPr lang="mr-IN" dirty="0"/>
              <a:t>…</a:t>
            </a:r>
            <a:endParaRPr lang="en-US" dirty="0"/>
          </a:p>
        </p:txBody>
      </p:sp>
      <p:sp>
        <p:nvSpPr>
          <p:cNvPr id="3" name="Rectangle 2"/>
          <p:cNvSpPr/>
          <p:nvPr/>
        </p:nvSpPr>
        <p:spPr>
          <a:xfrm>
            <a:off x="10502900" y="1665323"/>
            <a:ext cx="15024100" cy="12234055"/>
          </a:xfrm>
          <a:prstGeom prst="rect">
            <a:avLst/>
          </a:prstGeom>
        </p:spPr>
        <p:txBody>
          <a:bodyPr wrap="square">
            <a:spAutoFit/>
          </a:bodyPr>
          <a:lstStyle/>
          <a:p>
            <a:r>
              <a:rPr lang="en-US" sz="3600" dirty="0">
                <a:solidFill>
                  <a:srgbClr val="00F2FF"/>
                </a:solidFill>
                <a:latin typeface="Helvetica" charset="0"/>
              </a:rPr>
              <a:t>import</a:t>
            </a:r>
            <a:r>
              <a:rPr lang="en-US" sz="3600" dirty="0">
                <a:solidFill>
                  <a:schemeClr val="bg1"/>
                </a:solidFill>
                <a:latin typeface="Helvetica" charset="0"/>
              </a:rPr>
              <a:t> torch </a:t>
            </a:r>
            <a:br>
              <a:rPr lang="en-US" sz="3600" dirty="0">
                <a:solidFill>
                  <a:schemeClr val="bg1"/>
                </a:solidFill>
                <a:latin typeface="Helvetica" charset="0"/>
              </a:rPr>
            </a:br>
            <a:r>
              <a:rPr lang="en-US" sz="3600" dirty="0">
                <a:solidFill>
                  <a:srgbClr val="00F2FF"/>
                </a:solidFill>
                <a:latin typeface="Helvetica" charset="0"/>
              </a:rPr>
              <a:t>import</a:t>
            </a:r>
            <a:r>
              <a:rPr lang="en-US" sz="3600" dirty="0">
                <a:solidFill>
                  <a:schemeClr val="bg1"/>
                </a:solidFill>
                <a:latin typeface="Helvetica" charset="0"/>
              </a:rPr>
              <a:t> </a:t>
            </a:r>
            <a:r>
              <a:rPr lang="en-US" sz="3600" dirty="0" err="1">
                <a:solidFill>
                  <a:schemeClr val="bg1"/>
                </a:solidFill>
                <a:latin typeface="Helvetica" charset="0"/>
              </a:rPr>
              <a:t>torch.nn</a:t>
            </a:r>
            <a:r>
              <a:rPr lang="en-US" sz="3600" dirty="0">
                <a:solidFill>
                  <a:schemeClr val="bg1"/>
                </a:solidFill>
                <a:latin typeface="Helvetica" charset="0"/>
              </a:rPr>
              <a:t> </a:t>
            </a:r>
            <a:r>
              <a:rPr lang="en-US" sz="3600" dirty="0">
                <a:solidFill>
                  <a:srgbClr val="00F2FF"/>
                </a:solidFill>
                <a:latin typeface="Helvetica" charset="0"/>
              </a:rPr>
              <a:t>as</a:t>
            </a:r>
            <a:r>
              <a:rPr lang="en-US" sz="3600" dirty="0">
                <a:solidFill>
                  <a:schemeClr val="bg1"/>
                </a:solidFill>
                <a:latin typeface="Helvetica" charset="0"/>
              </a:rPr>
              <a:t> </a:t>
            </a:r>
            <a:r>
              <a:rPr lang="en-US" sz="3600" dirty="0" err="1">
                <a:solidFill>
                  <a:schemeClr val="bg1"/>
                </a:solidFill>
                <a:latin typeface="Helvetica" charset="0"/>
              </a:rPr>
              <a:t>nn</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rgbClr val="00F2FF"/>
                </a:solidFill>
                <a:latin typeface="Helvetica" charset="0"/>
              </a:rPr>
              <a:t>import</a:t>
            </a:r>
            <a:r>
              <a:rPr lang="en-US" sz="3600" dirty="0">
                <a:solidFill>
                  <a:schemeClr val="bg1"/>
                </a:solidFill>
                <a:latin typeface="Helvetica" charset="0"/>
              </a:rPr>
              <a:t> </a:t>
            </a:r>
            <a:r>
              <a:rPr lang="en-US" sz="3600" dirty="0" err="1">
                <a:solidFill>
                  <a:schemeClr val="bg1"/>
                </a:solidFill>
                <a:latin typeface="Helvetica" charset="0"/>
              </a:rPr>
              <a:t>torch.optim</a:t>
            </a:r>
            <a:r>
              <a:rPr lang="en-US" sz="3600" dirty="0">
                <a:solidFill>
                  <a:schemeClr val="bg1"/>
                </a:solidFill>
                <a:latin typeface="Helvetica" charset="0"/>
              </a:rPr>
              <a:t> </a:t>
            </a:r>
            <a:r>
              <a:rPr lang="en-US" sz="3600" dirty="0">
                <a:solidFill>
                  <a:srgbClr val="00F2FF"/>
                </a:solidFill>
                <a:latin typeface="Helvetica" charset="0"/>
              </a:rPr>
              <a:t>as</a:t>
            </a:r>
            <a:r>
              <a:rPr lang="en-US" sz="3600" dirty="0">
                <a:solidFill>
                  <a:schemeClr val="bg1"/>
                </a:solidFill>
                <a:latin typeface="Helvetica" charset="0"/>
              </a:rPr>
              <a:t> </a:t>
            </a:r>
            <a:r>
              <a:rPr lang="en-US" sz="3600" dirty="0" err="1">
                <a:solidFill>
                  <a:schemeClr val="bg1"/>
                </a:solidFill>
                <a:latin typeface="Helvetica" charset="0"/>
              </a:rPr>
              <a:t>optim</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h = </a:t>
            </a:r>
            <a:r>
              <a:rPr lang="en-US" sz="3600" dirty="0">
                <a:solidFill>
                  <a:srgbClr val="00F2FF"/>
                </a:solidFill>
                <a:latin typeface="Helvetica" charset="0"/>
              </a:rPr>
              <a:t>50</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net = </a:t>
            </a:r>
            <a:r>
              <a:rPr lang="en-US" sz="3600" dirty="0" err="1">
                <a:solidFill>
                  <a:schemeClr val="bg1"/>
                </a:solidFill>
                <a:latin typeface="Helvetica" charset="0"/>
              </a:rPr>
              <a:t>nn.Sequential</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nn.Linear</a:t>
            </a:r>
            <a:r>
              <a:rPr lang="en-US" sz="3600" dirty="0">
                <a:solidFill>
                  <a:schemeClr val="bg1"/>
                </a:solidFill>
                <a:latin typeface="Helvetica" charset="0"/>
              </a:rPr>
              <a:t>(</a:t>
            </a:r>
            <a:r>
              <a:rPr lang="en-US" sz="3600" dirty="0">
                <a:solidFill>
                  <a:srgbClr val="00F2FF"/>
                </a:solidFill>
                <a:latin typeface="Helvetica" charset="0"/>
              </a:rPr>
              <a:t>2</a:t>
            </a:r>
            <a:r>
              <a:rPr lang="en-US" sz="3600" dirty="0">
                <a:solidFill>
                  <a:schemeClr val="bg1"/>
                </a:solidFill>
                <a:latin typeface="Helvetica" charset="0"/>
              </a:rPr>
              <a:t>, h),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nn.ReLU</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nn.Linear</a:t>
            </a:r>
            <a:r>
              <a:rPr lang="en-US" sz="3600" dirty="0">
                <a:solidFill>
                  <a:schemeClr val="bg1"/>
                </a:solidFill>
                <a:latin typeface="Helvetica" charset="0"/>
              </a:rPr>
              <a:t>(h, </a:t>
            </a:r>
            <a:r>
              <a:rPr lang="en-US" sz="3600" dirty="0">
                <a:solidFill>
                  <a:srgbClr val="00F2FF"/>
                </a:solidFill>
                <a:latin typeface="Helvetica" charset="0"/>
              </a:rPr>
              <a:t>1</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nn.Sigmoid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optimizer = </a:t>
            </a:r>
            <a:r>
              <a:rPr lang="en-US" sz="3600" dirty="0" err="1">
                <a:solidFill>
                  <a:schemeClr val="bg1"/>
                </a:solidFill>
                <a:latin typeface="Helvetica" charset="0"/>
              </a:rPr>
              <a:t>optim.SGD</a:t>
            </a:r>
            <a:r>
              <a:rPr lang="en-US" sz="3600" dirty="0">
                <a:solidFill>
                  <a:schemeClr val="bg1"/>
                </a:solidFill>
                <a:latin typeface="Helvetica" charset="0"/>
              </a:rPr>
              <a:t>(</a:t>
            </a:r>
            <a:r>
              <a:rPr lang="en-US" sz="3600" dirty="0" err="1">
                <a:solidFill>
                  <a:schemeClr val="bg1"/>
                </a:solidFill>
                <a:latin typeface="Helvetica" charset="0"/>
              </a:rPr>
              <a:t>net.parameters</a:t>
            </a:r>
            <a:r>
              <a:rPr lang="en-US" sz="3600" dirty="0">
                <a:solidFill>
                  <a:schemeClr val="bg1"/>
                </a:solidFill>
                <a:latin typeface="Helvetica" charset="0"/>
              </a:rPr>
              <a:t>(), </a:t>
            </a:r>
            <a:r>
              <a:rPr lang="en-US" sz="3600" dirty="0" err="1">
                <a:solidFill>
                  <a:srgbClr val="A5D6FE"/>
                </a:solidFill>
                <a:latin typeface="Helvetica" charset="0"/>
              </a:rPr>
              <a:t>lr</a:t>
            </a:r>
            <a:r>
              <a:rPr lang="en-US" sz="3600" dirty="0">
                <a:solidFill>
                  <a:schemeClr val="bg1"/>
                </a:solidFill>
                <a:latin typeface="Helvetica" charset="0"/>
              </a:rPr>
              <a:t>=</a:t>
            </a:r>
            <a:r>
              <a:rPr lang="en-US" sz="3600" dirty="0">
                <a:solidFill>
                  <a:srgbClr val="00F2FF"/>
                </a:solidFill>
                <a:latin typeface="Helvetica" charset="0"/>
              </a:rPr>
              <a:t>1</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rgbClr val="00F2FF"/>
                </a:solidFill>
                <a:latin typeface="Helvetica" charset="0"/>
              </a:rPr>
              <a:t>for</a:t>
            </a:r>
            <a:r>
              <a:rPr lang="en-US" sz="3600" dirty="0">
                <a:solidFill>
                  <a:schemeClr val="bg1"/>
                </a:solidFill>
                <a:latin typeface="Helvetica" charset="0"/>
              </a:rPr>
              <a:t> </a:t>
            </a:r>
            <a:r>
              <a:rPr lang="en-US" sz="3600" dirty="0" err="1">
                <a:solidFill>
                  <a:schemeClr val="bg1"/>
                </a:solidFill>
                <a:latin typeface="Helvetica" charset="0"/>
              </a:rPr>
              <a:t>i</a:t>
            </a:r>
            <a:r>
              <a:rPr lang="en-US" sz="3600" dirty="0">
                <a:solidFill>
                  <a:schemeClr val="bg1"/>
                </a:solidFill>
                <a:latin typeface="Helvetica" charset="0"/>
              </a:rPr>
              <a:t> </a:t>
            </a:r>
            <a:r>
              <a:rPr lang="en-US" sz="3600" dirty="0">
                <a:solidFill>
                  <a:srgbClr val="00F2FF"/>
                </a:solidFill>
                <a:latin typeface="Helvetica" charset="0"/>
              </a:rPr>
              <a:t>in</a:t>
            </a:r>
            <a:r>
              <a:rPr lang="en-US" sz="3600" dirty="0">
                <a:solidFill>
                  <a:schemeClr val="bg1"/>
                </a:solidFill>
                <a:latin typeface="Helvetica" charset="0"/>
              </a:rPr>
              <a:t> range(</a:t>
            </a:r>
            <a:r>
              <a:rPr lang="en-US" sz="3600" dirty="0">
                <a:solidFill>
                  <a:srgbClr val="00F2FF"/>
                </a:solidFill>
                <a:latin typeface="Helvetica" charset="0"/>
              </a:rPr>
              <a:t>100</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optimizer.zero_grad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output = net(X[</a:t>
            </a:r>
            <a:r>
              <a:rPr lang="en-US" sz="3600" dirty="0" err="1">
                <a:solidFill>
                  <a:schemeClr val="bg1"/>
                </a:solidFill>
                <a:latin typeface="Helvetica" charset="0"/>
              </a:rPr>
              <a:t>i</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loss = </a:t>
            </a:r>
            <a:r>
              <a:rPr lang="en-US" sz="3600" dirty="0" err="1">
                <a:solidFill>
                  <a:schemeClr val="bg1"/>
                </a:solidFill>
                <a:latin typeface="Helvetica" charset="0"/>
              </a:rPr>
              <a:t>nn.BCELoss</a:t>
            </a:r>
            <a:r>
              <a:rPr lang="en-US" sz="3600" dirty="0">
                <a:solidFill>
                  <a:schemeClr val="bg1"/>
                </a:solidFill>
                <a:latin typeface="Helvetica" charset="0"/>
              </a:rPr>
              <a:t>(output, Y[</a:t>
            </a:r>
            <a:r>
              <a:rPr lang="en-US" sz="3600" dirty="0" err="1">
                <a:solidFill>
                  <a:schemeClr val="bg1"/>
                </a:solidFill>
                <a:latin typeface="Helvetica" charset="0"/>
              </a:rPr>
              <a:t>i</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loss.backward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optimizer.step</a:t>
            </a:r>
            <a:r>
              <a:rPr lang="en-US" sz="3600" dirty="0">
                <a:solidFill>
                  <a:schemeClr val="bg1"/>
                </a:solidFill>
                <a:latin typeface="Helvetica" charset="0"/>
              </a:rPr>
              <a:t>() </a:t>
            </a:r>
            <a:br>
              <a:rPr lang="en-US" sz="3600" dirty="0">
                <a:solidFill>
                  <a:schemeClr val="bg1"/>
                </a:solidFill>
                <a:latin typeface="Helvetica" charset="0"/>
              </a:rPr>
            </a:br>
            <a:endParaRPr lang="en-US" sz="3600" dirty="0">
              <a:solidFill>
                <a:schemeClr val="bg1"/>
              </a:solidFill>
              <a:latin typeface="Helvetica" charset="0"/>
            </a:endParaRPr>
          </a:p>
        </p:txBody>
      </p:sp>
      <p:sp>
        <p:nvSpPr>
          <p:cNvPr id="9" name="Left Brace 8"/>
          <p:cNvSpPr/>
          <p:nvPr/>
        </p:nvSpPr>
        <p:spPr>
          <a:xfrm>
            <a:off x="9461500" y="8369300"/>
            <a:ext cx="901700" cy="4826000"/>
          </a:xfrm>
          <a:prstGeom prst="leftBrac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 name="TextBox 1"/>
          <p:cNvSpPr txBox="1"/>
          <p:nvPr/>
        </p:nvSpPr>
        <p:spPr>
          <a:xfrm>
            <a:off x="3058252" y="10434769"/>
            <a:ext cx="5858976" cy="6950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3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Stochastic</a:t>
            </a:r>
            <a:r>
              <a:rPr kumimoji="0" lang="en-US" sz="3500" b="0" i="0" u="none" strike="noStrike" cap="none" spc="0" normalizeH="0" dirty="0">
                <a:ln>
                  <a:noFill/>
                </a:ln>
                <a:solidFill>
                  <a:schemeClr val="accent4">
                    <a:hueOff val="2021612"/>
                    <a:satOff val="-86562"/>
                    <a:lumOff val="52470"/>
                  </a:schemeClr>
                </a:solidFill>
                <a:effectLst/>
                <a:uFillTx/>
                <a:latin typeface="+mn-lt"/>
                <a:ea typeface="+mn-ea"/>
                <a:cs typeface="+mn-cs"/>
                <a:sym typeface="Helvetica Neue"/>
              </a:rPr>
              <a:t> Gradient Descent</a:t>
            </a:r>
            <a:endParaRPr kumimoji="0" lang="en-US" sz="3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12"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1286931278"/>
      </p:ext>
    </p:extLst>
  </p:cSld>
  <p:clrMapOvr>
    <a:masterClrMapping/>
  </p:clrMapOvr>
  <p:transition spd="slow" advTm="16575"/>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438762" cy="938719"/>
          </a:xfrm>
          <a:prstGeom prst="rect">
            <a:avLst/>
          </a:prstGeom>
        </p:spPr>
        <p:txBody>
          <a:bodyPr/>
          <a:lstStyle/>
          <a:p>
            <a:r>
              <a:rPr lang="en-US" dirty="0"/>
              <a:t>In </a:t>
            </a:r>
            <a:r>
              <a:rPr lang="en-US" dirty="0" err="1"/>
              <a:t>PyTorch</a:t>
            </a:r>
            <a:endParaRPr dirty="0"/>
          </a:p>
        </p:txBody>
      </p:sp>
      <p:sp>
        <p:nvSpPr>
          <p:cNvPr id="31" name="Shape 1001"/>
          <p:cNvSpPr>
            <a:spLocks noGrp="1"/>
          </p:cNvSpPr>
          <p:nvPr>
            <p:ph type="body" idx="14"/>
          </p:nvPr>
        </p:nvSpPr>
        <p:spPr>
          <a:xfrm>
            <a:off x="1588159" y="2118256"/>
            <a:ext cx="2938625" cy="633891"/>
          </a:xfrm>
          <a:prstGeom prst="rect">
            <a:avLst/>
          </a:prstGeom>
        </p:spPr>
        <p:txBody>
          <a:bodyPr/>
          <a:lstStyle/>
          <a:p>
            <a:r>
              <a:rPr lang="en-US" dirty="0"/>
              <a:t>It’s so easy </a:t>
            </a:r>
            <a:r>
              <a:rPr lang="mr-IN" dirty="0"/>
              <a:t>…</a:t>
            </a:r>
            <a:endParaRPr lang="en-US" dirty="0"/>
          </a:p>
        </p:txBody>
      </p:sp>
      <p:sp>
        <p:nvSpPr>
          <p:cNvPr id="3" name="Rectangle 2"/>
          <p:cNvSpPr/>
          <p:nvPr/>
        </p:nvSpPr>
        <p:spPr>
          <a:xfrm>
            <a:off x="10502900" y="1665323"/>
            <a:ext cx="15024100" cy="12234055"/>
          </a:xfrm>
          <a:prstGeom prst="rect">
            <a:avLst/>
          </a:prstGeom>
        </p:spPr>
        <p:txBody>
          <a:bodyPr wrap="square">
            <a:spAutoFit/>
          </a:bodyPr>
          <a:lstStyle/>
          <a:p>
            <a:r>
              <a:rPr lang="en-US" sz="3600" dirty="0">
                <a:solidFill>
                  <a:srgbClr val="00F2FF"/>
                </a:solidFill>
                <a:latin typeface="Helvetica" charset="0"/>
              </a:rPr>
              <a:t>import</a:t>
            </a:r>
            <a:r>
              <a:rPr lang="en-US" sz="3600" dirty="0">
                <a:solidFill>
                  <a:schemeClr val="bg1"/>
                </a:solidFill>
                <a:latin typeface="Helvetica" charset="0"/>
              </a:rPr>
              <a:t> torch </a:t>
            </a:r>
            <a:br>
              <a:rPr lang="en-US" sz="3600" dirty="0">
                <a:solidFill>
                  <a:schemeClr val="bg1"/>
                </a:solidFill>
                <a:latin typeface="Helvetica" charset="0"/>
              </a:rPr>
            </a:br>
            <a:r>
              <a:rPr lang="en-US" sz="3600" dirty="0">
                <a:solidFill>
                  <a:srgbClr val="00F2FF"/>
                </a:solidFill>
                <a:latin typeface="Helvetica" charset="0"/>
              </a:rPr>
              <a:t>import</a:t>
            </a:r>
            <a:r>
              <a:rPr lang="en-US" sz="3600" dirty="0">
                <a:solidFill>
                  <a:schemeClr val="bg1"/>
                </a:solidFill>
                <a:latin typeface="Helvetica" charset="0"/>
              </a:rPr>
              <a:t> </a:t>
            </a:r>
            <a:r>
              <a:rPr lang="en-US" sz="3600" dirty="0" err="1">
                <a:solidFill>
                  <a:schemeClr val="bg1"/>
                </a:solidFill>
                <a:latin typeface="Helvetica" charset="0"/>
              </a:rPr>
              <a:t>torch.nn</a:t>
            </a:r>
            <a:r>
              <a:rPr lang="en-US" sz="3600" dirty="0">
                <a:solidFill>
                  <a:schemeClr val="bg1"/>
                </a:solidFill>
                <a:latin typeface="Helvetica" charset="0"/>
              </a:rPr>
              <a:t> </a:t>
            </a:r>
            <a:r>
              <a:rPr lang="en-US" sz="3600" dirty="0">
                <a:solidFill>
                  <a:srgbClr val="00F2FF"/>
                </a:solidFill>
                <a:latin typeface="Helvetica" charset="0"/>
              </a:rPr>
              <a:t>as</a:t>
            </a:r>
            <a:r>
              <a:rPr lang="en-US" sz="3600" dirty="0">
                <a:solidFill>
                  <a:schemeClr val="bg1"/>
                </a:solidFill>
                <a:latin typeface="Helvetica" charset="0"/>
              </a:rPr>
              <a:t> </a:t>
            </a:r>
            <a:r>
              <a:rPr lang="en-US" sz="3600" dirty="0" err="1">
                <a:solidFill>
                  <a:schemeClr val="bg1"/>
                </a:solidFill>
                <a:latin typeface="Helvetica" charset="0"/>
              </a:rPr>
              <a:t>nn</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rgbClr val="00F2FF"/>
                </a:solidFill>
                <a:latin typeface="Helvetica" charset="0"/>
              </a:rPr>
              <a:t>import</a:t>
            </a:r>
            <a:r>
              <a:rPr lang="en-US" sz="3600" dirty="0">
                <a:solidFill>
                  <a:schemeClr val="bg1"/>
                </a:solidFill>
                <a:latin typeface="Helvetica" charset="0"/>
              </a:rPr>
              <a:t> </a:t>
            </a:r>
            <a:r>
              <a:rPr lang="en-US" sz="3600" dirty="0" err="1">
                <a:solidFill>
                  <a:schemeClr val="bg1"/>
                </a:solidFill>
                <a:latin typeface="Helvetica" charset="0"/>
              </a:rPr>
              <a:t>torch.optim</a:t>
            </a:r>
            <a:r>
              <a:rPr lang="en-US" sz="3600" dirty="0">
                <a:solidFill>
                  <a:schemeClr val="bg1"/>
                </a:solidFill>
                <a:latin typeface="Helvetica" charset="0"/>
              </a:rPr>
              <a:t> </a:t>
            </a:r>
            <a:r>
              <a:rPr lang="en-US" sz="3600" dirty="0">
                <a:solidFill>
                  <a:srgbClr val="00F2FF"/>
                </a:solidFill>
                <a:latin typeface="Helvetica" charset="0"/>
              </a:rPr>
              <a:t>as</a:t>
            </a:r>
            <a:r>
              <a:rPr lang="en-US" sz="3600" dirty="0">
                <a:solidFill>
                  <a:schemeClr val="bg1"/>
                </a:solidFill>
                <a:latin typeface="Helvetica" charset="0"/>
              </a:rPr>
              <a:t> </a:t>
            </a:r>
            <a:r>
              <a:rPr lang="en-US" sz="3600" dirty="0" err="1">
                <a:solidFill>
                  <a:schemeClr val="bg1"/>
                </a:solidFill>
                <a:latin typeface="Helvetica" charset="0"/>
              </a:rPr>
              <a:t>optim</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h = </a:t>
            </a:r>
            <a:r>
              <a:rPr lang="en-US" sz="3600" dirty="0">
                <a:solidFill>
                  <a:srgbClr val="00F2FF"/>
                </a:solidFill>
                <a:latin typeface="Helvetica" charset="0"/>
              </a:rPr>
              <a:t>50</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net = </a:t>
            </a:r>
            <a:r>
              <a:rPr lang="en-US" sz="3600" dirty="0" err="1">
                <a:solidFill>
                  <a:schemeClr val="bg1"/>
                </a:solidFill>
                <a:latin typeface="Helvetica" charset="0"/>
              </a:rPr>
              <a:t>nn.Sequential</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nn.Linear</a:t>
            </a:r>
            <a:r>
              <a:rPr lang="en-US" sz="3600" dirty="0">
                <a:solidFill>
                  <a:schemeClr val="bg1"/>
                </a:solidFill>
                <a:latin typeface="Helvetica" charset="0"/>
              </a:rPr>
              <a:t>(</a:t>
            </a:r>
            <a:r>
              <a:rPr lang="en-US" sz="3600" dirty="0">
                <a:solidFill>
                  <a:srgbClr val="00F2FF"/>
                </a:solidFill>
                <a:latin typeface="Helvetica" charset="0"/>
              </a:rPr>
              <a:t>2</a:t>
            </a:r>
            <a:r>
              <a:rPr lang="en-US" sz="3600" dirty="0">
                <a:solidFill>
                  <a:schemeClr val="bg1"/>
                </a:solidFill>
                <a:latin typeface="Helvetica" charset="0"/>
              </a:rPr>
              <a:t>, h),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nn.ReLU</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nn.Linear</a:t>
            </a:r>
            <a:r>
              <a:rPr lang="en-US" sz="3600" dirty="0">
                <a:solidFill>
                  <a:schemeClr val="bg1"/>
                </a:solidFill>
                <a:latin typeface="Helvetica" charset="0"/>
              </a:rPr>
              <a:t>(h, </a:t>
            </a:r>
            <a:r>
              <a:rPr lang="en-US" sz="3600" dirty="0">
                <a:solidFill>
                  <a:srgbClr val="00F2FF"/>
                </a:solidFill>
                <a:latin typeface="Helvetica" charset="0"/>
              </a:rPr>
              <a:t>1</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nn.Sigmoid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optimizer = </a:t>
            </a:r>
            <a:r>
              <a:rPr lang="en-US" sz="3600" dirty="0" err="1">
                <a:solidFill>
                  <a:schemeClr val="bg1"/>
                </a:solidFill>
                <a:latin typeface="Helvetica" charset="0"/>
              </a:rPr>
              <a:t>optim.SGD</a:t>
            </a:r>
            <a:r>
              <a:rPr lang="en-US" sz="3600" dirty="0">
                <a:solidFill>
                  <a:schemeClr val="bg1"/>
                </a:solidFill>
                <a:latin typeface="Helvetica" charset="0"/>
              </a:rPr>
              <a:t>(</a:t>
            </a:r>
            <a:r>
              <a:rPr lang="en-US" sz="3600" dirty="0" err="1">
                <a:solidFill>
                  <a:schemeClr val="bg1"/>
                </a:solidFill>
                <a:latin typeface="Helvetica" charset="0"/>
              </a:rPr>
              <a:t>net.parameters</a:t>
            </a:r>
            <a:r>
              <a:rPr lang="en-US" sz="3600" dirty="0">
                <a:solidFill>
                  <a:schemeClr val="bg1"/>
                </a:solidFill>
                <a:latin typeface="Helvetica" charset="0"/>
              </a:rPr>
              <a:t>(), </a:t>
            </a:r>
            <a:r>
              <a:rPr lang="en-US" sz="3600" dirty="0" err="1">
                <a:solidFill>
                  <a:srgbClr val="A5D6FE"/>
                </a:solidFill>
                <a:latin typeface="Helvetica" charset="0"/>
              </a:rPr>
              <a:t>lr</a:t>
            </a:r>
            <a:r>
              <a:rPr lang="en-US" sz="3600" dirty="0">
                <a:solidFill>
                  <a:schemeClr val="bg1"/>
                </a:solidFill>
                <a:latin typeface="Helvetica" charset="0"/>
              </a:rPr>
              <a:t>=</a:t>
            </a:r>
            <a:r>
              <a:rPr lang="en-US" sz="3600" dirty="0">
                <a:solidFill>
                  <a:srgbClr val="00F2FF"/>
                </a:solidFill>
                <a:latin typeface="Helvetica" charset="0"/>
              </a:rPr>
              <a:t>1</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rgbClr val="00F2FF"/>
                </a:solidFill>
                <a:latin typeface="Helvetica" charset="0"/>
              </a:rPr>
              <a:t>for</a:t>
            </a:r>
            <a:r>
              <a:rPr lang="en-US" sz="3600" dirty="0">
                <a:solidFill>
                  <a:schemeClr val="bg1"/>
                </a:solidFill>
                <a:latin typeface="Helvetica" charset="0"/>
              </a:rPr>
              <a:t> </a:t>
            </a:r>
            <a:r>
              <a:rPr lang="en-US" sz="3600" dirty="0" err="1">
                <a:solidFill>
                  <a:schemeClr val="bg1"/>
                </a:solidFill>
                <a:latin typeface="Helvetica" charset="0"/>
              </a:rPr>
              <a:t>i</a:t>
            </a:r>
            <a:r>
              <a:rPr lang="en-US" sz="3600" dirty="0">
                <a:solidFill>
                  <a:schemeClr val="bg1"/>
                </a:solidFill>
                <a:latin typeface="Helvetica" charset="0"/>
              </a:rPr>
              <a:t> </a:t>
            </a:r>
            <a:r>
              <a:rPr lang="en-US" sz="3600" dirty="0">
                <a:solidFill>
                  <a:srgbClr val="00F2FF"/>
                </a:solidFill>
                <a:latin typeface="Helvetica" charset="0"/>
              </a:rPr>
              <a:t>in</a:t>
            </a:r>
            <a:r>
              <a:rPr lang="en-US" sz="3600" dirty="0">
                <a:solidFill>
                  <a:schemeClr val="bg1"/>
                </a:solidFill>
                <a:latin typeface="Helvetica" charset="0"/>
              </a:rPr>
              <a:t> range(</a:t>
            </a:r>
            <a:r>
              <a:rPr lang="en-US" sz="3600" dirty="0">
                <a:solidFill>
                  <a:srgbClr val="00F2FF"/>
                </a:solidFill>
                <a:latin typeface="Helvetica" charset="0"/>
              </a:rPr>
              <a:t>100</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optimizer.zero_grad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output = net(X[</a:t>
            </a:r>
            <a:r>
              <a:rPr lang="en-US" sz="3600" dirty="0" err="1">
                <a:solidFill>
                  <a:schemeClr val="bg1"/>
                </a:solidFill>
                <a:latin typeface="Helvetica" charset="0"/>
              </a:rPr>
              <a:t>i</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loss = </a:t>
            </a:r>
            <a:r>
              <a:rPr lang="en-US" sz="3600" dirty="0" err="1">
                <a:solidFill>
                  <a:schemeClr val="bg1"/>
                </a:solidFill>
                <a:latin typeface="Helvetica" charset="0"/>
              </a:rPr>
              <a:t>nn.BCELoss</a:t>
            </a:r>
            <a:r>
              <a:rPr lang="en-US" sz="3600" dirty="0">
                <a:solidFill>
                  <a:schemeClr val="bg1"/>
                </a:solidFill>
                <a:latin typeface="Helvetica" charset="0"/>
              </a:rPr>
              <a:t>(output, Y[</a:t>
            </a:r>
            <a:r>
              <a:rPr lang="en-US" sz="3600" dirty="0" err="1">
                <a:solidFill>
                  <a:schemeClr val="bg1"/>
                </a:solidFill>
                <a:latin typeface="Helvetica" charset="0"/>
              </a:rPr>
              <a:t>i</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loss.backward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optimizer.step</a:t>
            </a:r>
            <a:r>
              <a:rPr lang="en-US" sz="3600" dirty="0">
                <a:solidFill>
                  <a:schemeClr val="bg1"/>
                </a:solidFill>
                <a:latin typeface="Helvetica" charset="0"/>
              </a:rPr>
              <a:t>() </a:t>
            </a:r>
            <a:br>
              <a:rPr lang="en-US" sz="3600" dirty="0">
                <a:solidFill>
                  <a:schemeClr val="bg1"/>
                </a:solidFill>
                <a:latin typeface="Helvetica" charset="0"/>
              </a:rPr>
            </a:br>
            <a:endParaRPr lang="en-US" sz="3600" dirty="0">
              <a:solidFill>
                <a:schemeClr val="bg1"/>
              </a:solidFill>
              <a:latin typeface="Helvetica" charset="0"/>
            </a:endParaRPr>
          </a:p>
        </p:txBody>
      </p:sp>
      <p:sp>
        <p:nvSpPr>
          <p:cNvPr id="2" name="TextBox 1"/>
          <p:cNvSpPr txBox="1"/>
          <p:nvPr/>
        </p:nvSpPr>
        <p:spPr>
          <a:xfrm>
            <a:off x="2742731" y="10061838"/>
            <a:ext cx="6248505" cy="6950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3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Set </a:t>
            </a:r>
            <a:r>
              <a:rPr kumimoji="0" lang="en-US" sz="35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rPr>
              <a:t>all stored</a:t>
            </a:r>
            <a:r>
              <a:rPr kumimoji="0" lang="en-US" sz="3500" b="0" i="0" u="none" strike="noStrike" cap="none" spc="0" normalizeH="0">
                <a:ln>
                  <a:noFill/>
                </a:ln>
                <a:solidFill>
                  <a:schemeClr val="accent4">
                    <a:hueOff val="2021612"/>
                    <a:satOff val="-86562"/>
                    <a:lumOff val="52470"/>
                  </a:schemeClr>
                </a:solidFill>
                <a:effectLst/>
                <a:uFillTx/>
                <a:latin typeface="+mn-lt"/>
                <a:ea typeface="+mn-ea"/>
                <a:cs typeface="+mn-cs"/>
                <a:sym typeface="Helvetica Neue"/>
              </a:rPr>
              <a:t> gradients to zero</a:t>
            </a:r>
            <a:endParaRPr kumimoji="0" lang="en-US" sz="3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5" name="Straight Arrow Connector 4"/>
          <p:cNvCxnSpPr/>
          <p:nvPr/>
        </p:nvCxnSpPr>
        <p:spPr>
          <a:xfrm flipH="1">
            <a:off x="9271000" y="10434769"/>
            <a:ext cx="1536700" cy="0"/>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14"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319616527"/>
      </p:ext>
    </p:extLst>
  </p:cSld>
  <p:clrMapOvr>
    <a:masterClrMapping/>
  </p:clrMapOvr>
  <p:transition spd="slow" advTm="4338"/>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438762" cy="938719"/>
          </a:xfrm>
          <a:prstGeom prst="rect">
            <a:avLst/>
          </a:prstGeom>
        </p:spPr>
        <p:txBody>
          <a:bodyPr/>
          <a:lstStyle/>
          <a:p>
            <a:r>
              <a:rPr lang="en-US" dirty="0"/>
              <a:t>In </a:t>
            </a:r>
            <a:r>
              <a:rPr lang="en-US" dirty="0" err="1"/>
              <a:t>PyTorch</a:t>
            </a:r>
            <a:endParaRPr dirty="0"/>
          </a:p>
        </p:txBody>
      </p:sp>
      <p:sp>
        <p:nvSpPr>
          <p:cNvPr id="31" name="Shape 1001"/>
          <p:cNvSpPr>
            <a:spLocks noGrp="1"/>
          </p:cNvSpPr>
          <p:nvPr>
            <p:ph type="body" idx="14"/>
          </p:nvPr>
        </p:nvSpPr>
        <p:spPr>
          <a:xfrm>
            <a:off x="1588159" y="2118256"/>
            <a:ext cx="2938625" cy="633891"/>
          </a:xfrm>
          <a:prstGeom prst="rect">
            <a:avLst/>
          </a:prstGeom>
        </p:spPr>
        <p:txBody>
          <a:bodyPr/>
          <a:lstStyle/>
          <a:p>
            <a:r>
              <a:rPr lang="en-US" dirty="0"/>
              <a:t>It’s so easy </a:t>
            </a:r>
            <a:r>
              <a:rPr lang="mr-IN" dirty="0"/>
              <a:t>…</a:t>
            </a:r>
            <a:endParaRPr lang="en-US" dirty="0"/>
          </a:p>
        </p:txBody>
      </p:sp>
      <p:sp>
        <p:nvSpPr>
          <p:cNvPr id="3" name="Rectangle 2"/>
          <p:cNvSpPr/>
          <p:nvPr/>
        </p:nvSpPr>
        <p:spPr>
          <a:xfrm>
            <a:off x="10502900" y="1665323"/>
            <a:ext cx="15024100" cy="12234055"/>
          </a:xfrm>
          <a:prstGeom prst="rect">
            <a:avLst/>
          </a:prstGeom>
        </p:spPr>
        <p:txBody>
          <a:bodyPr wrap="square">
            <a:spAutoFit/>
          </a:bodyPr>
          <a:lstStyle/>
          <a:p>
            <a:r>
              <a:rPr lang="en-US" sz="3600" dirty="0">
                <a:solidFill>
                  <a:srgbClr val="00F2FF"/>
                </a:solidFill>
                <a:latin typeface="Helvetica" charset="0"/>
              </a:rPr>
              <a:t>import</a:t>
            </a:r>
            <a:r>
              <a:rPr lang="en-US" sz="3600" dirty="0">
                <a:solidFill>
                  <a:schemeClr val="bg1"/>
                </a:solidFill>
                <a:latin typeface="Helvetica" charset="0"/>
              </a:rPr>
              <a:t> torch </a:t>
            </a:r>
            <a:br>
              <a:rPr lang="en-US" sz="3600" dirty="0">
                <a:solidFill>
                  <a:schemeClr val="bg1"/>
                </a:solidFill>
                <a:latin typeface="Helvetica" charset="0"/>
              </a:rPr>
            </a:br>
            <a:r>
              <a:rPr lang="en-US" sz="3600" dirty="0">
                <a:solidFill>
                  <a:srgbClr val="00F2FF"/>
                </a:solidFill>
                <a:latin typeface="Helvetica" charset="0"/>
              </a:rPr>
              <a:t>import</a:t>
            </a:r>
            <a:r>
              <a:rPr lang="en-US" sz="3600" dirty="0">
                <a:solidFill>
                  <a:schemeClr val="bg1"/>
                </a:solidFill>
                <a:latin typeface="Helvetica" charset="0"/>
              </a:rPr>
              <a:t> </a:t>
            </a:r>
            <a:r>
              <a:rPr lang="en-US" sz="3600" dirty="0" err="1">
                <a:solidFill>
                  <a:schemeClr val="bg1"/>
                </a:solidFill>
                <a:latin typeface="Helvetica" charset="0"/>
              </a:rPr>
              <a:t>torch.nn</a:t>
            </a:r>
            <a:r>
              <a:rPr lang="en-US" sz="3600" dirty="0">
                <a:solidFill>
                  <a:schemeClr val="bg1"/>
                </a:solidFill>
                <a:latin typeface="Helvetica" charset="0"/>
              </a:rPr>
              <a:t> </a:t>
            </a:r>
            <a:r>
              <a:rPr lang="en-US" sz="3600" dirty="0">
                <a:solidFill>
                  <a:srgbClr val="00F2FF"/>
                </a:solidFill>
                <a:latin typeface="Helvetica" charset="0"/>
              </a:rPr>
              <a:t>as</a:t>
            </a:r>
            <a:r>
              <a:rPr lang="en-US" sz="3600" dirty="0">
                <a:solidFill>
                  <a:schemeClr val="bg1"/>
                </a:solidFill>
                <a:latin typeface="Helvetica" charset="0"/>
              </a:rPr>
              <a:t> </a:t>
            </a:r>
            <a:r>
              <a:rPr lang="en-US" sz="3600" dirty="0" err="1">
                <a:solidFill>
                  <a:schemeClr val="bg1"/>
                </a:solidFill>
                <a:latin typeface="Helvetica" charset="0"/>
              </a:rPr>
              <a:t>nn</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rgbClr val="00F2FF"/>
                </a:solidFill>
                <a:latin typeface="Helvetica" charset="0"/>
              </a:rPr>
              <a:t>import</a:t>
            </a:r>
            <a:r>
              <a:rPr lang="en-US" sz="3600" dirty="0">
                <a:solidFill>
                  <a:schemeClr val="bg1"/>
                </a:solidFill>
                <a:latin typeface="Helvetica" charset="0"/>
              </a:rPr>
              <a:t> </a:t>
            </a:r>
            <a:r>
              <a:rPr lang="en-US" sz="3600" dirty="0" err="1">
                <a:solidFill>
                  <a:schemeClr val="bg1"/>
                </a:solidFill>
                <a:latin typeface="Helvetica" charset="0"/>
              </a:rPr>
              <a:t>torch.optim</a:t>
            </a:r>
            <a:r>
              <a:rPr lang="en-US" sz="3600" dirty="0">
                <a:solidFill>
                  <a:schemeClr val="bg1"/>
                </a:solidFill>
                <a:latin typeface="Helvetica" charset="0"/>
              </a:rPr>
              <a:t> </a:t>
            </a:r>
            <a:r>
              <a:rPr lang="en-US" sz="3600" dirty="0">
                <a:solidFill>
                  <a:srgbClr val="00F2FF"/>
                </a:solidFill>
                <a:latin typeface="Helvetica" charset="0"/>
              </a:rPr>
              <a:t>as</a:t>
            </a:r>
            <a:r>
              <a:rPr lang="en-US" sz="3600" dirty="0">
                <a:solidFill>
                  <a:schemeClr val="bg1"/>
                </a:solidFill>
                <a:latin typeface="Helvetica" charset="0"/>
              </a:rPr>
              <a:t> </a:t>
            </a:r>
            <a:r>
              <a:rPr lang="en-US" sz="3600" dirty="0" err="1">
                <a:solidFill>
                  <a:schemeClr val="bg1"/>
                </a:solidFill>
                <a:latin typeface="Helvetica" charset="0"/>
              </a:rPr>
              <a:t>optim</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h = </a:t>
            </a:r>
            <a:r>
              <a:rPr lang="en-US" sz="3600" dirty="0">
                <a:solidFill>
                  <a:srgbClr val="00F2FF"/>
                </a:solidFill>
                <a:latin typeface="Helvetica" charset="0"/>
              </a:rPr>
              <a:t>50</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net = </a:t>
            </a:r>
            <a:r>
              <a:rPr lang="en-US" sz="3600" dirty="0" err="1">
                <a:solidFill>
                  <a:schemeClr val="bg1"/>
                </a:solidFill>
                <a:latin typeface="Helvetica" charset="0"/>
              </a:rPr>
              <a:t>nn.Sequential</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nn.Linear</a:t>
            </a:r>
            <a:r>
              <a:rPr lang="en-US" sz="3600" dirty="0">
                <a:solidFill>
                  <a:schemeClr val="bg1"/>
                </a:solidFill>
                <a:latin typeface="Helvetica" charset="0"/>
              </a:rPr>
              <a:t>(</a:t>
            </a:r>
            <a:r>
              <a:rPr lang="en-US" sz="3600" dirty="0">
                <a:solidFill>
                  <a:srgbClr val="00F2FF"/>
                </a:solidFill>
                <a:latin typeface="Helvetica" charset="0"/>
              </a:rPr>
              <a:t>2</a:t>
            </a:r>
            <a:r>
              <a:rPr lang="en-US" sz="3600" dirty="0">
                <a:solidFill>
                  <a:schemeClr val="bg1"/>
                </a:solidFill>
                <a:latin typeface="Helvetica" charset="0"/>
              </a:rPr>
              <a:t>, h),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nn.ReLU</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nn.Linear</a:t>
            </a:r>
            <a:r>
              <a:rPr lang="en-US" sz="3600" dirty="0">
                <a:solidFill>
                  <a:schemeClr val="bg1"/>
                </a:solidFill>
                <a:latin typeface="Helvetica" charset="0"/>
              </a:rPr>
              <a:t>(h, </a:t>
            </a:r>
            <a:r>
              <a:rPr lang="en-US" sz="3600" dirty="0">
                <a:solidFill>
                  <a:srgbClr val="00F2FF"/>
                </a:solidFill>
                <a:latin typeface="Helvetica" charset="0"/>
              </a:rPr>
              <a:t>1</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nn.Sigmoid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optimizer = </a:t>
            </a:r>
            <a:r>
              <a:rPr lang="en-US" sz="3600" dirty="0" err="1">
                <a:solidFill>
                  <a:schemeClr val="bg1"/>
                </a:solidFill>
                <a:latin typeface="Helvetica" charset="0"/>
              </a:rPr>
              <a:t>optim.SGD</a:t>
            </a:r>
            <a:r>
              <a:rPr lang="en-US" sz="3600" dirty="0">
                <a:solidFill>
                  <a:schemeClr val="bg1"/>
                </a:solidFill>
                <a:latin typeface="Helvetica" charset="0"/>
              </a:rPr>
              <a:t>(</a:t>
            </a:r>
            <a:r>
              <a:rPr lang="en-US" sz="3600" dirty="0" err="1">
                <a:solidFill>
                  <a:schemeClr val="bg1"/>
                </a:solidFill>
                <a:latin typeface="Helvetica" charset="0"/>
              </a:rPr>
              <a:t>net.parameters</a:t>
            </a:r>
            <a:r>
              <a:rPr lang="en-US" sz="3600" dirty="0">
                <a:solidFill>
                  <a:schemeClr val="bg1"/>
                </a:solidFill>
                <a:latin typeface="Helvetica" charset="0"/>
              </a:rPr>
              <a:t>(), </a:t>
            </a:r>
            <a:r>
              <a:rPr lang="en-US" sz="3600" dirty="0" err="1">
                <a:solidFill>
                  <a:srgbClr val="A5D6FE"/>
                </a:solidFill>
                <a:latin typeface="Helvetica" charset="0"/>
              </a:rPr>
              <a:t>lr</a:t>
            </a:r>
            <a:r>
              <a:rPr lang="en-US" sz="3600" dirty="0">
                <a:solidFill>
                  <a:schemeClr val="bg1"/>
                </a:solidFill>
                <a:latin typeface="Helvetica" charset="0"/>
              </a:rPr>
              <a:t>=</a:t>
            </a:r>
            <a:r>
              <a:rPr lang="en-US" sz="3600" dirty="0">
                <a:solidFill>
                  <a:srgbClr val="00F2FF"/>
                </a:solidFill>
                <a:latin typeface="Helvetica" charset="0"/>
              </a:rPr>
              <a:t>1</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rgbClr val="00F2FF"/>
                </a:solidFill>
                <a:latin typeface="Helvetica" charset="0"/>
              </a:rPr>
              <a:t>for</a:t>
            </a:r>
            <a:r>
              <a:rPr lang="en-US" sz="3600" dirty="0">
                <a:solidFill>
                  <a:schemeClr val="bg1"/>
                </a:solidFill>
                <a:latin typeface="Helvetica" charset="0"/>
              </a:rPr>
              <a:t> </a:t>
            </a:r>
            <a:r>
              <a:rPr lang="en-US" sz="3600" dirty="0" err="1">
                <a:solidFill>
                  <a:schemeClr val="bg1"/>
                </a:solidFill>
                <a:latin typeface="Helvetica" charset="0"/>
              </a:rPr>
              <a:t>i</a:t>
            </a:r>
            <a:r>
              <a:rPr lang="en-US" sz="3600" dirty="0">
                <a:solidFill>
                  <a:schemeClr val="bg1"/>
                </a:solidFill>
                <a:latin typeface="Helvetica" charset="0"/>
              </a:rPr>
              <a:t> </a:t>
            </a:r>
            <a:r>
              <a:rPr lang="en-US" sz="3600" dirty="0">
                <a:solidFill>
                  <a:srgbClr val="00F2FF"/>
                </a:solidFill>
                <a:latin typeface="Helvetica" charset="0"/>
              </a:rPr>
              <a:t>in</a:t>
            </a:r>
            <a:r>
              <a:rPr lang="en-US" sz="3600" dirty="0">
                <a:solidFill>
                  <a:schemeClr val="bg1"/>
                </a:solidFill>
                <a:latin typeface="Helvetica" charset="0"/>
              </a:rPr>
              <a:t> range(</a:t>
            </a:r>
            <a:r>
              <a:rPr lang="en-US" sz="3600" dirty="0">
                <a:solidFill>
                  <a:srgbClr val="00F2FF"/>
                </a:solidFill>
                <a:latin typeface="Helvetica" charset="0"/>
              </a:rPr>
              <a:t>100</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optimizer.zero_grad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output = net(X[</a:t>
            </a:r>
            <a:r>
              <a:rPr lang="en-US" sz="3600" dirty="0" err="1">
                <a:solidFill>
                  <a:schemeClr val="bg1"/>
                </a:solidFill>
                <a:latin typeface="Helvetica" charset="0"/>
              </a:rPr>
              <a:t>i</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loss = </a:t>
            </a:r>
            <a:r>
              <a:rPr lang="en-US" sz="3600" dirty="0" err="1">
                <a:solidFill>
                  <a:schemeClr val="bg1"/>
                </a:solidFill>
                <a:latin typeface="Helvetica" charset="0"/>
              </a:rPr>
              <a:t>nn.BCELoss</a:t>
            </a:r>
            <a:r>
              <a:rPr lang="en-US" sz="3600" dirty="0">
                <a:solidFill>
                  <a:schemeClr val="bg1"/>
                </a:solidFill>
                <a:latin typeface="Helvetica" charset="0"/>
              </a:rPr>
              <a:t>(output, Y[</a:t>
            </a:r>
            <a:r>
              <a:rPr lang="en-US" sz="3600" dirty="0" err="1">
                <a:solidFill>
                  <a:schemeClr val="bg1"/>
                </a:solidFill>
                <a:latin typeface="Helvetica" charset="0"/>
              </a:rPr>
              <a:t>i</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loss.backward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optimizer.step</a:t>
            </a:r>
            <a:r>
              <a:rPr lang="en-US" sz="3600" dirty="0">
                <a:solidFill>
                  <a:schemeClr val="bg1"/>
                </a:solidFill>
                <a:latin typeface="Helvetica" charset="0"/>
              </a:rPr>
              <a:t>() </a:t>
            </a:r>
            <a:br>
              <a:rPr lang="en-US" sz="3600" dirty="0">
                <a:solidFill>
                  <a:schemeClr val="bg1"/>
                </a:solidFill>
                <a:latin typeface="Helvetica" charset="0"/>
              </a:rPr>
            </a:br>
            <a:endParaRPr lang="en-US" sz="3600" dirty="0">
              <a:solidFill>
                <a:schemeClr val="bg1"/>
              </a:solidFill>
              <a:latin typeface="Helvetica" charset="0"/>
            </a:endParaRPr>
          </a:p>
        </p:txBody>
      </p:sp>
      <p:sp>
        <p:nvSpPr>
          <p:cNvPr id="2" name="TextBox 1"/>
          <p:cNvSpPr txBox="1"/>
          <p:nvPr/>
        </p:nvSpPr>
        <p:spPr>
          <a:xfrm>
            <a:off x="2641131" y="10709538"/>
            <a:ext cx="6689332" cy="6950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35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rPr>
              <a:t>Forward pass (output from input)</a:t>
            </a:r>
            <a:endParaRPr kumimoji="0" lang="en-US" sz="3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5" name="Straight Arrow Connector 4"/>
          <p:cNvCxnSpPr/>
          <p:nvPr/>
        </p:nvCxnSpPr>
        <p:spPr>
          <a:xfrm flipH="1">
            <a:off x="9271000" y="11082469"/>
            <a:ext cx="1536700" cy="0"/>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10"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1002175048"/>
      </p:ext>
    </p:extLst>
  </p:cSld>
  <p:clrMapOvr>
    <a:masterClrMapping/>
  </p:clrMapOvr>
  <p:transition spd="slow" advTm="9012"/>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438762" cy="938719"/>
          </a:xfrm>
          <a:prstGeom prst="rect">
            <a:avLst/>
          </a:prstGeom>
        </p:spPr>
        <p:txBody>
          <a:bodyPr/>
          <a:lstStyle/>
          <a:p>
            <a:r>
              <a:rPr lang="en-US" dirty="0"/>
              <a:t>In </a:t>
            </a:r>
            <a:r>
              <a:rPr lang="en-US" dirty="0" err="1"/>
              <a:t>PyTorch</a:t>
            </a:r>
            <a:endParaRPr dirty="0"/>
          </a:p>
        </p:txBody>
      </p:sp>
      <p:sp>
        <p:nvSpPr>
          <p:cNvPr id="31" name="Shape 1001"/>
          <p:cNvSpPr>
            <a:spLocks noGrp="1"/>
          </p:cNvSpPr>
          <p:nvPr>
            <p:ph type="body" idx="14"/>
          </p:nvPr>
        </p:nvSpPr>
        <p:spPr>
          <a:xfrm>
            <a:off x="1588159" y="2118256"/>
            <a:ext cx="2938625" cy="633891"/>
          </a:xfrm>
          <a:prstGeom prst="rect">
            <a:avLst/>
          </a:prstGeom>
        </p:spPr>
        <p:txBody>
          <a:bodyPr/>
          <a:lstStyle/>
          <a:p>
            <a:r>
              <a:rPr lang="en-US" dirty="0"/>
              <a:t>It’s so easy </a:t>
            </a:r>
            <a:r>
              <a:rPr lang="mr-IN" dirty="0"/>
              <a:t>…</a:t>
            </a:r>
            <a:endParaRPr lang="en-US" dirty="0"/>
          </a:p>
        </p:txBody>
      </p:sp>
      <p:sp>
        <p:nvSpPr>
          <p:cNvPr id="3" name="Rectangle 2"/>
          <p:cNvSpPr/>
          <p:nvPr/>
        </p:nvSpPr>
        <p:spPr>
          <a:xfrm>
            <a:off x="10502900" y="1665323"/>
            <a:ext cx="15024100" cy="12234055"/>
          </a:xfrm>
          <a:prstGeom prst="rect">
            <a:avLst/>
          </a:prstGeom>
        </p:spPr>
        <p:txBody>
          <a:bodyPr wrap="square">
            <a:spAutoFit/>
          </a:bodyPr>
          <a:lstStyle/>
          <a:p>
            <a:r>
              <a:rPr lang="en-US" sz="3600" dirty="0">
                <a:solidFill>
                  <a:srgbClr val="00F2FF"/>
                </a:solidFill>
                <a:latin typeface="Helvetica" charset="0"/>
              </a:rPr>
              <a:t>import</a:t>
            </a:r>
            <a:r>
              <a:rPr lang="en-US" sz="3600" dirty="0">
                <a:solidFill>
                  <a:schemeClr val="bg1"/>
                </a:solidFill>
                <a:latin typeface="Helvetica" charset="0"/>
              </a:rPr>
              <a:t> torch </a:t>
            </a:r>
            <a:br>
              <a:rPr lang="en-US" sz="3600" dirty="0">
                <a:solidFill>
                  <a:schemeClr val="bg1"/>
                </a:solidFill>
                <a:latin typeface="Helvetica" charset="0"/>
              </a:rPr>
            </a:br>
            <a:r>
              <a:rPr lang="en-US" sz="3600" dirty="0">
                <a:solidFill>
                  <a:srgbClr val="00F2FF"/>
                </a:solidFill>
                <a:latin typeface="Helvetica" charset="0"/>
              </a:rPr>
              <a:t>import</a:t>
            </a:r>
            <a:r>
              <a:rPr lang="en-US" sz="3600" dirty="0">
                <a:solidFill>
                  <a:schemeClr val="bg1"/>
                </a:solidFill>
                <a:latin typeface="Helvetica" charset="0"/>
              </a:rPr>
              <a:t> </a:t>
            </a:r>
            <a:r>
              <a:rPr lang="en-US" sz="3600" dirty="0" err="1">
                <a:solidFill>
                  <a:schemeClr val="bg1"/>
                </a:solidFill>
                <a:latin typeface="Helvetica" charset="0"/>
              </a:rPr>
              <a:t>torch.nn</a:t>
            </a:r>
            <a:r>
              <a:rPr lang="en-US" sz="3600" dirty="0">
                <a:solidFill>
                  <a:schemeClr val="bg1"/>
                </a:solidFill>
                <a:latin typeface="Helvetica" charset="0"/>
              </a:rPr>
              <a:t> </a:t>
            </a:r>
            <a:r>
              <a:rPr lang="en-US" sz="3600" dirty="0">
                <a:solidFill>
                  <a:srgbClr val="00F2FF"/>
                </a:solidFill>
                <a:latin typeface="Helvetica" charset="0"/>
              </a:rPr>
              <a:t>as</a:t>
            </a:r>
            <a:r>
              <a:rPr lang="en-US" sz="3600" dirty="0">
                <a:solidFill>
                  <a:schemeClr val="bg1"/>
                </a:solidFill>
                <a:latin typeface="Helvetica" charset="0"/>
              </a:rPr>
              <a:t> </a:t>
            </a:r>
            <a:r>
              <a:rPr lang="en-US" sz="3600" dirty="0" err="1">
                <a:solidFill>
                  <a:schemeClr val="bg1"/>
                </a:solidFill>
                <a:latin typeface="Helvetica" charset="0"/>
              </a:rPr>
              <a:t>nn</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rgbClr val="00F2FF"/>
                </a:solidFill>
                <a:latin typeface="Helvetica" charset="0"/>
              </a:rPr>
              <a:t>import</a:t>
            </a:r>
            <a:r>
              <a:rPr lang="en-US" sz="3600" dirty="0">
                <a:solidFill>
                  <a:schemeClr val="bg1"/>
                </a:solidFill>
                <a:latin typeface="Helvetica" charset="0"/>
              </a:rPr>
              <a:t> </a:t>
            </a:r>
            <a:r>
              <a:rPr lang="en-US" sz="3600" dirty="0" err="1">
                <a:solidFill>
                  <a:schemeClr val="bg1"/>
                </a:solidFill>
                <a:latin typeface="Helvetica" charset="0"/>
              </a:rPr>
              <a:t>torch.optim</a:t>
            </a:r>
            <a:r>
              <a:rPr lang="en-US" sz="3600" dirty="0">
                <a:solidFill>
                  <a:schemeClr val="bg1"/>
                </a:solidFill>
                <a:latin typeface="Helvetica" charset="0"/>
              </a:rPr>
              <a:t> </a:t>
            </a:r>
            <a:r>
              <a:rPr lang="en-US" sz="3600" dirty="0">
                <a:solidFill>
                  <a:srgbClr val="00F2FF"/>
                </a:solidFill>
                <a:latin typeface="Helvetica" charset="0"/>
              </a:rPr>
              <a:t>as</a:t>
            </a:r>
            <a:r>
              <a:rPr lang="en-US" sz="3600" dirty="0">
                <a:solidFill>
                  <a:schemeClr val="bg1"/>
                </a:solidFill>
                <a:latin typeface="Helvetica" charset="0"/>
              </a:rPr>
              <a:t> </a:t>
            </a:r>
            <a:r>
              <a:rPr lang="en-US" sz="3600" dirty="0" err="1">
                <a:solidFill>
                  <a:schemeClr val="bg1"/>
                </a:solidFill>
                <a:latin typeface="Helvetica" charset="0"/>
              </a:rPr>
              <a:t>optim</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h = </a:t>
            </a:r>
            <a:r>
              <a:rPr lang="en-US" sz="3600" dirty="0">
                <a:solidFill>
                  <a:srgbClr val="00F2FF"/>
                </a:solidFill>
                <a:latin typeface="Helvetica" charset="0"/>
              </a:rPr>
              <a:t>50</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net = </a:t>
            </a:r>
            <a:r>
              <a:rPr lang="en-US" sz="3600" dirty="0" err="1">
                <a:solidFill>
                  <a:schemeClr val="bg1"/>
                </a:solidFill>
                <a:latin typeface="Helvetica" charset="0"/>
              </a:rPr>
              <a:t>nn.Sequential</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nn.Linear</a:t>
            </a:r>
            <a:r>
              <a:rPr lang="en-US" sz="3600" dirty="0">
                <a:solidFill>
                  <a:schemeClr val="bg1"/>
                </a:solidFill>
                <a:latin typeface="Helvetica" charset="0"/>
              </a:rPr>
              <a:t>(</a:t>
            </a:r>
            <a:r>
              <a:rPr lang="en-US" sz="3600" dirty="0">
                <a:solidFill>
                  <a:srgbClr val="00F2FF"/>
                </a:solidFill>
                <a:latin typeface="Helvetica" charset="0"/>
              </a:rPr>
              <a:t>2</a:t>
            </a:r>
            <a:r>
              <a:rPr lang="en-US" sz="3600" dirty="0">
                <a:solidFill>
                  <a:schemeClr val="bg1"/>
                </a:solidFill>
                <a:latin typeface="Helvetica" charset="0"/>
              </a:rPr>
              <a:t>, h),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nn.ReLU</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nn.Linear</a:t>
            </a:r>
            <a:r>
              <a:rPr lang="en-US" sz="3600" dirty="0">
                <a:solidFill>
                  <a:schemeClr val="bg1"/>
                </a:solidFill>
                <a:latin typeface="Helvetica" charset="0"/>
              </a:rPr>
              <a:t>(h, </a:t>
            </a:r>
            <a:r>
              <a:rPr lang="en-US" sz="3600" dirty="0">
                <a:solidFill>
                  <a:srgbClr val="00F2FF"/>
                </a:solidFill>
                <a:latin typeface="Helvetica" charset="0"/>
              </a:rPr>
              <a:t>1</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nn.Sigmoid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optimizer = </a:t>
            </a:r>
            <a:r>
              <a:rPr lang="en-US" sz="3600" dirty="0" err="1">
                <a:solidFill>
                  <a:schemeClr val="bg1"/>
                </a:solidFill>
                <a:latin typeface="Helvetica" charset="0"/>
              </a:rPr>
              <a:t>optim.SGD</a:t>
            </a:r>
            <a:r>
              <a:rPr lang="en-US" sz="3600" dirty="0">
                <a:solidFill>
                  <a:schemeClr val="bg1"/>
                </a:solidFill>
                <a:latin typeface="Helvetica" charset="0"/>
              </a:rPr>
              <a:t>(</a:t>
            </a:r>
            <a:r>
              <a:rPr lang="en-US" sz="3600" dirty="0" err="1">
                <a:solidFill>
                  <a:schemeClr val="bg1"/>
                </a:solidFill>
                <a:latin typeface="Helvetica" charset="0"/>
              </a:rPr>
              <a:t>net.parameters</a:t>
            </a:r>
            <a:r>
              <a:rPr lang="en-US" sz="3600" dirty="0">
                <a:solidFill>
                  <a:schemeClr val="bg1"/>
                </a:solidFill>
                <a:latin typeface="Helvetica" charset="0"/>
              </a:rPr>
              <a:t>(), </a:t>
            </a:r>
            <a:r>
              <a:rPr lang="en-US" sz="3600" dirty="0" err="1">
                <a:solidFill>
                  <a:srgbClr val="A5D6FE"/>
                </a:solidFill>
                <a:latin typeface="Helvetica" charset="0"/>
              </a:rPr>
              <a:t>lr</a:t>
            </a:r>
            <a:r>
              <a:rPr lang="en-US" sz="3600" dirty="0">
                <a:solidFill>
                  <a:schemeClr val="bg1"/>
                </a:solidFill>
                <a:latin typeface="Helvetica" charset="0"/>
              </a:rPr>
              <a:t>=</a:t>
            </a:r>
            <a:r>
              <a:rPr lang="en-US" sz="3600" dirty="0">
                <a:solidFill>
                  <a:srgbClr val="00F2FF"/>
                </a:solidFill>
                <a:latin typeface="Helvetica" charset="0"/>
              </a:rPr>
              <a:t>1</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rgbClr val="00F2FF"/>
                </a:solidFill>
                <a:latin typeface="Helvetica" charset="0"/>
              </a:rPr>
              <a:t>for</a:t>
            </a:r>
            <a:r>
              <a:rPr lang="en-US" sz="3600" dirty="0">
                <a:solidFill>
                  <a:schemeClr val="bg1"/>
                </a:solidFill>
                <a:latin typeface="Helvetica" charset="0"/>
              </a:rPr>
              <a:t> </a:t>
            </a:r>
            <a:r>
              <a:rPr lang="en-US" sz="3600" dirty="0" err="1">
                <a:solidFill>
                  <a:schemeClr val="bg1"/>
                </a:solidFill>
                <a:latin typeface="Helvetica" charset="0"/>
              </a:rPr>
              <a:t>i</a:t>
            </a:r>
            <a:r>
              <a:rPr lang="en-US" sz="3600" dirty="0">
                <a:solidFill>
                  <a:schemeClr val="bg1"/>
                </a:solidFill>
                <a:latin typeface="Helvetica" charset="0"/>
              </a:rPr>
              <a:t> </a:t>
            </a:r>
            <a:r>
              <a:rPr lang="en-US" sz="3600" dirty="0">
                <a:solidFill>
                  <a:srgbClr val="00F2FF"/>
                </a:solidFill>
                <a:latin typeface="Helvetica" charset="0"/>
              </a:rPr>
              <a:t>in</a:t>
            </a:r>
            <a:r>
              <a:rPr lang="en-US" sz="3600" dirty="0">
                <a:solidFill>
                  <a:schemeClr val="bg1"/>
                </a:solidFill>
                <a:latin typeface="Helvetica" charset="0"/>
              </a:rPr>
              <a:t> range(</a:t>
            </a:r>
            <a:r>
              <a:rPr lang="en-US" sz="3600" dirty="0">
                <a:solidFill>
                  <a:srgbClr val="00F2FF"/>
                </a:solidFill>
                <a:latin typeface="Helvetica" charset="0"/>
              </a:rPr>
              <a:t>100</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optimizer.zero_grad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output = net(X[</a:t>
            </a:r>
            <a:r>
              <a:rPr lang="en-US" sz="3600" dirty="0" err="1">
                <a:solidFill>
                  <a:schemeClr val="bg1"/>
                </a:solidFill>
                <a:latin typeface="Helvetica" charset="0"/>
              </a:rPr>
              <a:t>i</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loss = </a:t>
            </a:r>
            <a:r>
              <a:rPr lang="en-US" sz="3600" dirty="0" err="1">
                <a:solidFill>
                  <a:schemeClr val="bg1"/>
                </a:solidFill>
                <a:latin typeface="Helvetica" charset="0"/>
              </a:rPr>
              <a:t>nn.BCELoss</a:t>
            </a:r>
            <a:r>
              <a:rPr lang="en-US" sz="3600" dirty="0">
                <a:solidFill>
                  <a:schemeClr val="bg1"/>
                </a:solidFill>
                <a:latin typeface="Helvetica" charset="0"/>
              </a:rPr>
              <a:t>(output, Y[</a:t>
            </a:r>
            <a:r>
              <a:rPr lang="en-US" sz="3600" dirty="0" err="1">
                <a:solidFill>
                  <a:schemeClr val="bg1"/>
                </a:solidFill>
                <a:latin typeface="Helvetica" charset="0"/>
              </a:rPr>
              <a:t>i</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loss.backward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optimizer.step</a:t>
            </a:r>
            <a:r>
              <a:rPr lang="en-US" sz="3600" dirty="0">
                <a:solidFill>
                  <a:schemeClr val="bg1"/>
                </a:solidFill>
                <a:latin typeface="Helvetica" charset="0"/>
              </a:rPr>
              <a:t>() </a:t>
            </a:r>
            <a:br>
              <a:rPr lang="en-US" sz="3600" dirty="0">
                <a:solidFill>
                  <a:schemeClr val="bg1"/>
                </a:solidFill>
                <a:latin typeface="Helvetica" charset="0"/>
              </a:rPr>
            </a:br>
            <a:endParaRPr lang="en-US" sz="3600" dirty="0">
              <a:solidFill>
                <a:schemeClr val="bg1"/>
              </a:solidFill>
              <a:latin typeface="Helvetica" charset="0"/>
            </a:endParaRPr>
          </a:p>
        </p:txBody>
      </p:sp>
      <p:sp>
        <p:nvSpPr>
          <p:cNvPr id="2" name="TextBox 1"/>
          <p:cNvSpPr txBox="1"/>
          <p:nvPr/>
        </p:nvSpPr>
        <p:spPr>
          <a:xfrm>
            <a:off x="5536731" y="11293738"/>
            <a:ext cx="3653244" cy="6950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35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rPr>
              <a:t>Compute the loss</a:t>
            </a:r>
            <a:endParaRPr kumimoji="0" lang="en-US" sz="3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5" name="Straight Arrow Connector 4"/>
          <p:cNvCxnSpPr/>
          <p:nvPr/>
        </p:nvCxnSpPr>
        <p:spPr>
          <a:xfrm flipH="1">
            <a:off x="9271000" y="11666669"/>
            <a:ext cx="1536700" cy="0"/>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10"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646440448"/>
      </p:ext>
    </p:extLst>
  </p:cSld>
  <p:clrMapOvr>
    <a:masterClrMapping/>
  </p:clrMapOvr>
  <p:transition spd="slow" advTm="20390"/>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438762" cy="938719"/>
          </a:xfrm>
          <a:prstGeom prst="rect">
            <a:avLst/>
          </a:prstGeom>
        </p:spPr>
        <p:txBody>
          <a:bodyPr/>
          <a:lstStyle/>
          <a:p>
            <a:r>
              <a:rPr lang="en-US" dirty="0"/>
              <a:t>In </a:t>
            </a:r>
            <a:r>
              <a:rPr lang="en-US" dirty="0" err="1"/>
              <a:t>PyTorch</a:t>
            </a:r>
            <a:endParaRPr dirty="0"/>
          </a:p>
        </p:txBody>
      </p:sp>
      <p:sp>
        <p:nvSpPr>
          <p:cNvPr id="31" name="Shape 1001"/>
          <p:cNvSpPr>
            <a:spLocks noGrp="1"/>
          </p:cNvSpPr>
          <p:nvPr>
            <p:ph type="body" idx="14"/>
          </p:nvPr>
        </p:nvSpPr>
        <p:spPr>
          <a:xfrm>
            <a:off x="1588159" y="2118256"/>
            <a:ext cx="2938625" cy="633891"/>
          </a:xfrm>
          <a:prstGeom prst="rect">
            <a:avLst/>
          </a:prstGeom>
        </p:spPr>
        <p:txBody>
          <a:bodyPr/>
          <a:lstStyle/>
          <a:p>
            <a:r>
              <a:rPr lang="en-US" dirty="0"/>
              <a:t>It’s so easy </a:t>
            </a:r>
            <a:r>
              <a:rPr lang="mr-IN" dirty="0"/>
              <a:t>…</a:t>
            </a:r>
            <a:endParaRPr lang="en-US" dirty="0"/>
          </a:p>
        </p:txBody>
      </p:sp>
      <p:sp>
        <p:nvSpPr>
          <p:cNvPr id="3" name="Rectangle 2"/>
          <p:cNvSpPr/>
          <p:nvPr/>
        </p:nvSpPr>
        <p:spPr>
          <a:xfrm>
            <a:off x="10502900" y="1665323"/>
            <a:ext cx="15024100" cy="12234055"/>
          </a:xfrm>
          <a:prstGeom prst="rect">
            <a:avLst/>
          </a:prstGeom>
        </p:spPr>
        <p:txBody>
          <a:bodyPr wrap="square">
            <a:spAutoFit/>
          </a:bodyPr>
          <a:lstStyle/>
          <a:p>
            <a:r>
              <a:rPr lang="en-US" sz="3600" dirty="0">
                <a:solidFill>
                  <a:srgbClr val="00F2FF"/>
                </a:solidFill>
                <a:latin typeface="Helvetica" charset="0"/>
              </a:rPr>
              <a:t>import</a:t>
            </a:r>
            <a:r>
              <a:rPr lang="en-US" sz="3600" dirty="0">
                <a:solidFill>
                  <a:schemeClr val="bg1"/>
                </a:solidFill>
                <a:latin typeface="Helvetica" charset="0"/>
              </a:rPr>
              <a:t> torch </a:t>
            </a:r>
            <a:br>
              <a:rPr lang="en-US" sz="3600" dirty="0">
                <a:solidFill>
                  <a:schemeClr val="bg1"/>
                </a:solidFill>
                <a:latin typeface="Helvetica" charset="0"/>
              </a:rPr>
            </a:br>
            <a:r>
              <a:rPr lang="en-US" sz="3600" dirty="0">
                <a:solidFill>
                  <a:srgbClr val="00F2FF"/>
                </a:solidFill>
                <a:latin typeface="Helvetica" charset="0"/>
              </a:rPr>
              <a:t>import</a:t>
            </a:r>
            <a:r>
              <a:rPr lang="en-US" sz="3600" dirty="0">
                <a:solidFill>
                  <a:schemeClr val="bg1"/>
                </a:solidFill>
                <a:latin typeface="Helvetica" charset="0"/>
              </a:rPr>
              <a:t> </a:t>
            </a:r>
            <a:r>
              <a:rPr lang="en-US" sz="3600" dirty="0" err="1">
                <a:solidFill>
                  <a:schemeClr val="bg1"/>
                </a:solidFill>
                <a:latin typeface="Helvetica" charset="0"/>
              </a:rPr>
              <a:t>torch.nn</a:t>
            </a:r>
            <a:r>
              <a:rPr lang="en-US" sz="3600" dirty="0">
                <a:solidFill>
                  <a:schemeClr val="bg1"/>
                </a:solidFill>
                <a:latin typeface="Helvetica" charset="0"/>
              </a:rPr>
              <a:t> </a:t>
            </a:r>
            <a:r>
              <a:rPr lang="en-US" sz="3600" dirty="0">
                <a:solidFill>
                  <a:srgbClr val="00F2FF"/>
                </a:solidFill>
                <a:latin typeface="Helvetica" charset="0"/>
              </a:rPr>
              <a:t>as</a:t>
            </a:r>
            <a:r>
              <a:rPr lang="en-US" sz="3600" dirty="0">
                <a:solidFill>
                  <a:schemeClr val="bg1"/>
                </a:solidFill>
                <a:latin typeface="Helvetica" charset="0"/>
              </a:rPr>
              <a:t> </a:t>
            </a:r>
            <a:r>
              <a:rPr lang="en-US" sz="3600" dirty="0" err="1">
                <a:solidFill>
                  <a:schemeClr val="bg1"/>
                </a:solidFill>
                <a:latin typeface="Helvetica" charset="0"/>
              </a:rPr>
              <a:t>nn</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rgbClr val="00F2FF"/>
                </a:solidFill>
                <a:latin typeface="Helvetica" charset="0"/>
              </a:rPr>
              <a:t>import</a:t>
            </a:r>
            <a:r>
              <a:rPr lang="en-US" sz="3600" dirty="0">
                <a:solidFill>
                  <a:schemeClr val="bg1"/>
                </a:solidFill>
                <a:latin typeface="Helvetica" charset="0"/>
              </a:rPr>
              <a:t> </a:t>
            </a:r>
            <a:r>
              <a:rPr lang="en-US" sz="3600" dirty="0" err="1">
                <a:solidFill>
                  <a:schemeClr val="bg1"/>
                </a:solidFill>
                <a:latin typeface="Helvetica" charset="0"/>
              </a:rPr>
              <a:t>torch.optim</a:t>
            </a:r>
            <a:r>
              <a:rPr lang="en-US" sz="3600" dirty="0">
                <a:solidFill>
                  <a:schemeClr val="bg1"/>
                </a:solidFill>
                <a:latin typeface="Helvetica" charset="0"/>
              </a:rPr>
              <a:t> </a:t>
            </a:r>
            <a:r>
              <a:rPr lang="en-US" sz="3600" dirty="0">
                <a:solidFill>
                  <a:srgbClr val="00F2FF"/>
                </a:solidFill>
                <a:latin typeface="Helvetica" charset="0"/>
              </a:rPr>
              <a:t>as</a:t>
            </a:r>
            <a:r>
              <a:rPr lang="en-US" sz="3600" dirty="0">
                <a:solidFill>
                  <a:schemeClr val="bg1"/>
                </a:solidFill>
                <a:latin typeface="Helvetica" charset="0"/>
              </a:rPr>
              <a:t> </a:t>
            </a:r>
            <a:r>
              <a:rPr lang="en-US" sz="3600" dirty="0" err="1">
                <a:solidFill>
                  <a:schemeClr val="bg1"/>
                </a:solidFill>
                <a:latin typeface="Helvetica" charset="0"/>
              </a:rPr>
              <a:t>optim</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h = </a:t>
            </a:r>
            <a:r>
              <a:rPr lang="en-US" sz="3600" dirty="0">
                <a:solidFill>
                  <a:srgbClr val="00F2FF"/>
                </a:solidFill>
                <a:latin typeface="Helvetica" charset="0"/>
              </a:rPr>
              <a:t>50</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net = </a:t>
            </a:r>
            <a:r>
              <a:rPr lang="en-US" sz="3600" dirty="0" err="1">
                <a:solidFill>
                  <a:schemeClr val="bg1"/>
                </a:solidFill>
                <a:latin typeface="Helvetica" charset="0"/>
              </a:rPr>
              <a:t>nn.Sequential</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nn.Linear</a:t>
            </a:r>
            <a:r>
              <a:rPr lang="en-US" sz="3600" dirty="0">
                <a:solidFill>
                  <a:schemeClr val="bg1"/>
                </a:solidFill>
                <a:latin typeface="Helvetica" charset="0"/>
              </a:rPr>
              <a:t>(</a:t>
            </a:r>
            <a:r>
              <a:rPr lang="en-US" sz="3600" dirty="0">
                <a:solidFill>
                  <a:srgbClr val="00F2FF"/>
                </a:solidFill>
                <a:latin typeface="Helvetica" charset="0"/>
              </a:rPr>
              <a:t>2</a:t>
            </a:r>
            <a:r>
              <a:rPr lang="en-US" sz="3600" dirty="0">
                <a:solidFill>
                  <a:schemeClr val="bg1"/>
                </a:solidFill>
                <a:latin typeface="Helvetica" charset="0"/>
              </a:rPr>
              <a:t>, h),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nn.ReLU</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nn.Linear</a:t>
            </a:r>
            <a:r>
              <a:rPr lang="en-US" sz="3600" dirty="0">
                <a:solidFill>
                  <a:schemeClr val="bg1"/>
                </a:solidFill>
                <a:latin typeface="Helvetica" charset="0"/>
              </a:rPr>
              <a:t>(h, </a:t>
            </a:r>
            <a:r>
              <a:rPr lang="en-US" sz="3600" dirty="0">
                <a:solidFill>
                  <a:srgbClr val="00F2FF"/>
                </a:solidFill>
                <a:latin typeface="Helvetica" charset="0"/>
              </a:rPr>
              <a:t>1</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nn.Sigmoid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optimizer = </a:t>
            </a:r>
            <a:r>
              <a:rPr lang="en-US" sz="3600" dirty="0" err="1">
                <a:solidFill>
                  <a:schemeClr val="bg1"/>
                </a:solidFill>
                <a:latin typeface="Helvetica" charset="0"/>
              </a:rPr>
              <a:t>optim.SGD</a:t>
            </a:r>
            <a:r>
              <a:rPr lang="en-US" sz="3600" dirty="0">
                <a:solidFill>
                  <a:schemeClr val="bg1"/>
                </a:solidFill>
                <a:latin typeface="Helvetica" charset="0"/>
              </a:rPr>
              <a:t>(</a:t>
            </a:r>
            <a:r>
              <a:rPr lang="en-US" sz="3600" dirty="0" err="1">
                <a:solidFill>
                  <a:schemeClr val="bg1"/>
                </a:solidFill>
                <a:latin typeface="Helvetica" charset="0"/>
              </a:rPr>
              <a:t>net.parameters</a:t>
            </a:r>
            <a:r>
              <a:rPr lang="en-US" sz="3600" dirty="0">
                <a:solidFill>
                  <a:schemeClr val="bg1"/>
                </a:solidFill>
                <a:latin typeface="Helvetica" charset="0"/>
              </a:rPr>
              <a:t>(), </a:t>
            </a:r>
            <a:r>
              <a:rPr lang="en-US" sz="3600" dirty="0" err="1">
                <a:solidFill>
                  <a:srgbClr val="A5D6FE"/>
                </a:solidFill>
                <a:latin typeface="Helvetica" charset="0"/>
              </a:rPr>
              <a:t>lr</a:t>
            </a:r>
            <a:r>
              <a:rPr lang="en-US" sz="3600" dirty="0">
                <a:solidFill>
                  <a:schemeClr val="bg1"/>
                </a:solidFill>
                <a:latin typeface="Helvetica" charset="0"/>
              </a:rPr>
              <a:t>=</a:t>
            </a:r>
            <a:r>
              <a:rPr lang="en-US" sz="3600" dirty="0">
                <a:solidFill>
                  <a:srgbClr val="00F2FF"/>
                </a:solidFill>
                <a:latin typeface="Helvetica" charset="0"/>
              </a:rPr>
              <a:t>1</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rgbClr val="00F2FF"/>
                </a:solidFill>
                <a:latin typeface="Helvetica" charset="0"/>
              </a:rPr>
              <a:t>for</a:t>
            </a:r>
            <a:r>
              <a:rPr lang="en-US" sz="3600" dirty="0">
                <a:solidFill>
                  <a:schemeClr val="bg1"/>
                </a:solidFill>
                <a:latin typeface="Helvetica" charset="0"/>
              </a:rPr>
              <a:t> </a:t>
            </a:r>
            <a:r>
              <a:rPr lang="en-US" sz="3600" dirty="0" err="1">
                <a:solidFill>
                  <a:schemeClr val="bg1"/>
                </a:solidFill>
                <a:latin typeface="Helvetica" charset="0"/>
              </a:rPr>
              <a:t>i</a:t>
            </a:r>
            <a:r>
              <a:rPr lang="en-US" sz="3600" dirty="0">
                <a:solidFill>
                  <a:schemeClr val="bg1"/>
                </a:solidFill>
                <a:latin typeface="Helvetica" charset="0"/>
              </a:rPr>
              <a:t> </a:t>
            </a:r>
            <a:r>
              <a:rPr lang="en-US" sz="3600" dirty="0">
                <a:solidFill>
                  <a:srgbClr val="00F2FF"/>
                </a:solidFill>
                <a:latin typeface="Helvetica" charset="0"/>
              </a:rPr>
              <a:t>in</a:t>
            </a:r>
            <a:r>
              <a:rPr lang="en-US" sz="3600" dirty="0">
                <a:solidFill>
                  <a:schemeClr val="bg1"/>
                </a:solidFill>
                <a:latin typeface="Helvetica" charset="0"/>
              </a:rPr>
              <a:t> range(</a:t>
            </a:r>
            <a:r>
              <a:rPr lang="en-US" sz="3600" dirty="0">
                <a:solidFill>
                  <a:srgbClr val="00F2FF"/>
                </a:solidFill>
                <a:latin typeface="Helvetica" charset="0"/>
              </a:rPr>
              <a:t>100</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optimizer.zero_grad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output = net(X[</a:t>
            </a:r>
            <a:r>
              <a:rPr lang="en-US" sz="3600" dirty="0" err="1">
                <a:solidFill>
                  <a:schemeClr val="bg1"/>
                </a:solidFill>
                <a:latin typeface="Helvetica" charset="0"/>
              </a:rPr>
              <a:t>i</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loss = </a:t>
            </a:r>
            <a:r>
              <a:rPr lang="en-US" sz="3600" dirty="0" err="1">
                <a:solidFill>
                  <a:schemeClr val="bg1"/>
                </a:solidFill>
                <a:latin typeface="Helvetica" charset="0"/>
              </a:rPr>
              <a:t>nn.BCELoss</a:t>
            </a:r>
            <a:r>
              <a:rPr lang="en-US" sz="3600" dirty="0">
                <a:solidFill>
                  <a:schemeClr val="bg1"/>
                </a:solidFill>
                <a:latin typeface="Helvetica" charset="0"/>
              </a:rPr>
              <a:t>(output, Y[</a:t>
            </a:r>
            <a:r>
              <a:rPr lang="en-US" sz="3600" dirty="0" err="1">
                <a:solidFill>
                  <a:schemeClr val="bg1"/>
                </a:solidFill>
                <a:latin typeface="Helvetica" charset="0"/>
              </a:rPr>
              <a:t>i</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loss.backward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optimizer.step</a:t>
            </a:r>
            <a:r>
              <a:rPr lang="en-US" sz="3600" dirty="0">
                <a:solidFill>
                  <a:schemeClr val="bg1"/>
                </a:solidFill>
                <a:latin typeface="Helvetica" charset="0"/>
              </a:rPr>
              <a:t>() </a:t>
            </a:r>
            <a:br>
              <a:rPr lang="en-US" sz="3600" dirty="0">
                <a:solidFill>
                  <a:schemeClr val="bg1"/>
                </a:solidFill>
                <a:latin typeface="Helvetica" charset="0"/>
              </a:rPr>
            </a:br>
            <a:endParaRPr lang="en-US" sz="3600" dirty="0">
              <a:solidFill>
                <a:schemeClr val="bg1"/>
              </a:solidFill>
              <a:latin typeface="Helvetica" charset="0"/>
            </a:endParaRPr>
          </a:p>
        </p:txBody>
      </p:sp>
      <p:sp>
        <p:nvSpPr>
          <p:cNvPr id="2" name="TextBox 1"/>
          <p:cNvSpPr txBox="1"/>
          <p:nvPr/>
        </p:nvSpPr>
        <p:spPr>
          <a:xfrm>
            <a:off x="6984531" y="11877938"/>
            <a:ext cx="2087110" cy="6950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3500" b="0" i="0" u="none" strike="noStrike" cap="none" spc="0" normalizeH="0" baseline="0" dirty="0" err="1">
                <a:ln>
                  <a:noFill/>
                </a:ln>
                <a:solidFill>
                  <a:schemeClr val="accent4">
                    <a:hueOff val="2021612"/>
                    <a:satOff val="-86562"/>
                    <a:lumOff val="52470"/>
                  </a:schemeClr>
                </a:solidFill>
                <a:effectLst/>
                <a:uFillTx/>
                <a:latin typeface="+mn-lt"/>
                <a:ea typeface="+mn-ea"/>
                <a:cs typeface="+mn-cs"/>
                <a:sym typeface="Helvetica Neue"/>
              </a:rPr>
              <a:t>BackProp</a:t>
            </a:r>
            <a:endParaRPr kumimoji="0" lang="en-US" sz="3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5" name="Straight Arrow Connector 4"/>
          <p:cNvCxnSpPr/>
          <p:nvPr/>
        </p:nvCxnSpPr>
        <p:spPr>
          <a:xfrm flipH="1">
            <a:off x="9271000" y="12250869"/>
            <a:ext cx="1536700" cy="0"/>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10"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191350721"/>
      </p:ext>
    </p:extLst>
  </p:cSld>
  <p:clrMapOvr>
    <a:masterClrMapping/>
  </p:clrMapOvr>
  <p:transition spd="slow" advTm="5783"/>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438762" cy="938719"/>
          </a:xfrm>
          <a:prstGeom prst="rect">
            <a:avLst/>
          </a:prstGeom>
        </p:spPr>
        <p:txBody>
          <a:bodyPr/>
          <a:lstStyle/>
          <a:p>
            <a:r>
              <a:rPr lang="en-US" dirty="0"/>
              <a:t>In </a:t>
            </a:r>
            <a:r>
              <a:rPr lang="en-US" dirty="0" err="1"/>
              <a:t>PyTorch</a:t>
            </a:r>
            <a:endParaRPr dirty="0"/>
          </a:p>
        </p:txBody>
      </p:sp>
      <p:sp>
        <p:nvSpPr>
          <p:cNvPr id="31" name="Shape 1001"/>
          <p:cNvSpPr>
            <a:spLocks noGrp="1"/>
          </p:cNvSpPr>
          <p:nvPr>
            <p:ph type="body" idx="14"/>
          </p:nvPr>
        </p:nvSpPr>
        <p:spPr>
          <a:xfrm>
            <a:off x="1588159" y="2118256"/>
            <a:ext cx="2938625" cy="633891"/>
          </a:xfrm>
          <a:prstGeom prst="rect">
            <a:avLst/>
          </a:prstGeom>
        </p:spPr>
        <p:txBody>
          <a:bodyPr/>
          <a:lstStyle/>
          <a:p>
            <a:r>
              <a:rPr lang="en-US" dirty="0"/>
              <a:t>It’s so easy </a:t>
            </a:r>
            <a:r>
              <a:rPr lang="mr-IN" dirty="0"/>
              <a:t>…</a:t>
            </a:r>
            <a:endParaRPr lang="en-US" dirty="0"/>
          </a:p>
        </p:txBody>
      </p:sp>
      <p:sp>
        <p:nvSpPr>
          <p:cNvPr id="3" name="Rectangle 2"/>
          <p:cNvSpPr/>
          <p:nvPr/>
        </p:nvSpPr>
        <p:spPr>
          <a:xfrm>
            <a:off x="10502900" y="1665323"/>
            <a:ext cx="15024100" cy="12280285"/>
          </a:xfrm>
          <a:prstGeom prst="rect">
            <a:avLst/>
          </a:prstGeom>
        </p:spPr>
        <p:txBody>
          <a:bodyPr wrap="square">
            <a:spAutoFit/>
          </a:bodyPr>
          <a:lstStyle/>
          <a:p>
            <a:r>
              <a:rPr lang="en-US" sz="3600" dirty="0">
                <a:solidFill>
                  <a:srgbClr val="00F2FF"/>
                </a:solidFill>
                <a:latin typeface="Helvetica" charset="0"/>
              </a:rPr>
              <a:t>import</a:t>
            </a:r>
            <a:r>
              <a:rPr lang="en-US" sz="3600" dirty="0">
                <a:solidFill>
                  <a:schemeClr val="bg1"/>
                </a:solidFill>
                <a:latin typeface="Helvetica" charset="0"/>
              </a:rPr>
              <a:t> torch </a:t>
            </a:r>
            <a:br>
              <a:rPr lang="en-US" sz="3600" dirty="0">
                <a:solidFill>
                  <a:schemeClr val="bg1"/>
                </a:solidFill>
                <a:latin typeface="Helvetica" charset="0"/>
              </a:rPr>
            </a:br>
            <a:r>
              <a:rPr lang="en-US" sz="3600" dirty="0">
                <a:solidFill>
                  <a:srgbClr val="00F2FF"/>
                </a:solidFill>
                <a:latin typeface="Helvetica" charset="0"/>
              </a:rPr>
              <a:t>import</a:t>
            </a:r>
            <a:r>
              <a:rPr lang="en-US" sz="3600" dirty="0">
                <a:solidFill>
                  <a:schemeClr val="bg1"/>
                </a:solidFill>
                <a:latin typeface="Helvetica" charset="0"/>
              </a:rPr>
              <a:t> </a:t>
            </a:r>
            <a:r>
              <a:rPr lang="en-US" sz="3600" dirty="0" err="1">
                <a:solidFill>
                  <a:schemeClr val="bg1"/>
                </a:solidFill>
                <a:latin typeface="Helvetica" charset="0"/>
              </a:rPr>
              <a:t>torch.nn</a:t>
            </a:r>
            <a:r>
              <a:rPr lang="en-US" sz="3600" dirty="0">
                <a:solidFill>
                  <a:schemeClr val="bg1"/>
                </a:solidFill>
                <a:latin typeface="Helvetica" charset="0"/>
              </a:rPr>
              <a:t> </a:t>
            </a:r>
            <a:r>
              <a:rPr lang="en-US" sz="3600" dirty="0">
                <a:solidFill>
                  <a:srgbClr val="00F2FF"/>
                </a:solidFill>
                <a:latin typeface="Helvetica" charset="0"/>
              </a:rPr>
              <a:t>as</a:t>
            </a:r>
            <a:r>
              <a:rPr lang="en-US" sz="3600" dirty="0">
                <a:solidFill>
                  <a:schemeClr val="bg1"/>
                </a:solidFill>
                <a:latin typeface="Helvetica" charset="0"/>
              </a:rPr>
              <a:t> </a:t>
            </a:r>
            <a:r>
              <a:rPr lang="en-US" sz="3600" dirty="0" err="1">
                <a:solidFill>
                  <a:schemeClr val="bg1"/>
                </a:solidFill>
                <a:latin typeface="Helvetica" charset="0"/>
              </a:rPr>
              <a:t>nn</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rgbClr val="00F2FF"/>
                </a:solidFill>
                <a:latin typeface="Helvetica" charset="0"/>
              </a:rPr>
              <a:t>import</a:t>
            </a:r>
            <a:r>
              <a:rPr lang="en-US" sz="3600" dirty="0">
                <a:solidFill>
                  <a:schemeClr val="bg1"/>
                </a:solidFill>
                <a:latin typeface="Helvetica" charset="0"/>
              </a:rPr>
              <a:t> </a:t>
            </a:r>
            <a:r>
              <a:rPr lang="en-US" sz="3600" dirty="0" err="1">
                <a:solidFill>
                  <a:schemeClr val="bg1"/>
                </a:solidFill>
                <a:latin typeface="Helvetica" charset="0"/>
              </a:rPr>
              <a:t>torch.optim</a:t>
            </a:r>
            <a:r>
              <a:rPr lang="en-US" sz="3600" dirty="0">
                <a:solidFill>
                  <a:schemeClr val="bg1"/>
                </a:solidFill>
                <a:latin typeface="Helvetica" charset="0"/>
              </a:rPr>
              <a:t> </a:t>
            </a:r>
            <a:r>
              <a:rPr lang="en-US" sz="3600" dirty="0">
                <a:solidFill>
                  <a:srgbClr val="00F2FF"/>
                </a:solidFill>
                <a:latin typeface="Helvetica" charset="0"/>
              </a:rPr>
              <a:t>as</a:t>
            </a:r>
            <a:r>
              <a:rPr lang="en-US" sz="3600" dirty="0">
                <a:solidFill>
                  <a:schemeClr val="bg1"/>
                </a:solidFill>
                <a:latin typeface="Helvetica" charset="0"/>
              </a:rPr>
              <a:t> </a:t>
            </a:r>
            <a:r>
              <a:rPr lang="en-US" sz="3600" dirty="0" err="1">
                <a:solidFill>
                  <a:schemeClr val="bg1"/>
                </a:solidFill>
                <a:latin typeface="Helvetica" charset="0"/>
              </a:rPr>
              <a:t>optim</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h = </a:t>
            </a:r>
            <a:r>
              <a:rPr lang="en-US" sz="3600" dirty="0">
                <a:solidFill>
                  <a:srgbClr val="00F2FF"/>
                </a:solidFill>
                <a:latin typeface="Helvetica" charset="0"/>
              </a:rPr>
              <a:t>50</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net = </a:t>
            </a:r>
            <a:r>
              <a:rPr lang="en-US" sz="3600" dirty="0" err="1">
                <a:solidFill>
                  <a:schemeClr val="bg1"/>
                </a:solidFill>
                <a:latin typeface="Helvetica" charset="0"/>
              </a:rPr>
              <a:t>nn.Sequential</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nn.Linear</a:t>
            </a:r>
            <a:r>
              <a:rPr lang="en-US" sz="3600" dirty="0">
                <a:solidFill>
                  <a:schemeClr val="bg1"/>
                </a:solidFill>
                <a:latin typeface="Helvetica" charset="0"/>
              </a:rPr>
              <a:t>(</a:t>
            </a:r>
            <a:r>
              <a:rPr lang="en-US" sz="3600" dirty="0">
                <a:solidFill>
                  <a:srgbClr val="00F2FF"/>
                </a:solidFill>
                <a:latin typeface="Helvetica" charset="0"/>
              </a:rPr>
              <a:t>2</a:t>
            </a:r>
            <a:r>
              <a:rPr lang="en-US" sz="3600" dirty="0">
                <a:solidFill>
                  <a:schemeClr val="bg1"/>
                </a:solidFill>
                <a:latin typeface="Helvetica" charset="0"/>
              </a:rPr>
              <a:t>, h),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nn.ReLU</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nn.Linear</a:t>
            </a:r>
            <a:r>
              <a:rPr lang="en-US" sz="3600" dirty="0">
                <a:solidFill>
                  <a:schemeClr val="bg1"/>
                </a:solidFill>
                <a:latin typeface="Helvetica" charset="0"/>
              </a:rPr>
              <a:t>(h, </a:t>
            </a:r>
            <a:r>
              <a:rPr lang="en-US" sz="3600" dirty="0">
                <a:solidFill>
                  <a:srgbClr val="00F2FF"/>
                </a:solidFill>
                <a:latin typeface="Helvetica" charset="0"/>
              </a:rPr>
              <a:t>1</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nn.Sigmoid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optimizer = </a:t>
            </a:r>
            <a:r>
              <a:rPr lang="en-US" sz="3600" dirty="0" err="1">
                <a:solidFill>
                  <a:schemeClr val="bg1"/>
                </a:solidFill>
                <a:latin typeface="Helvetica" charset="0"/>
              </a:rPr>
              <a:t>optim.SGD</a:t>
            </a:r>
            <a:r>
              <a:rPr lang="en-US" sz="3600" dirty="0">
                <a:solidFill>
                  <a:schemeClr val="bg1"/>
                </a:solidFill>
                <a:latin typeface="Helvetica" charset="0"/>
              </a:rPr>
              <a:t>(</a:t>
            </a:r>
            <a:r>
              <a:rPr lang="en-US" sz="3600" dirty="0" err="1">
                <a:solidFill>
                  <a:schemeClr val="bg1"/>
                </a:solidFill>
                <a:latin typeface="Helvetica" charset="0"/>
              </a:rPr>
              <a:t>net.parameters</a:t>
            </a:r>
            <a:r>
              <a:rPr lang="en-US" sz="3600" dirty="0">
                <a:solidFill>
                  <a:schemeClr val="bg1"/>
                </a:solidFill>
                <a:latin typeface="Helvetica" charset="0"/>
              </a:rPr>
              <a:t>(), </a:t>
            </a:r>
            <a:r>
              <a:rPr lang="en-US" sz="3600" dirty="0" err="1">
                <a:solidFill>
                  <a:srgbClr val="A5D6FE"/>
                </a:solidFill>
                <a:latin typeface="Helvetica" charset="0"/>
              </a:rPr>
              <a:t>lr</a:t>
            </a:r>
            <a:r>
              <a:rPr lang="en-US" sz="3600" dirty="0">
                <a:solidFill>
                  <a:schemeClr val="bg1"/>
                </a:solidFill>
                <a:latin typeface="Helvetica" charset="0"/>
              </a:rPr>
              <a:t>=</a:t>
            </a:r>
            <a:r>
              <a:rPr lang="en-US" sz="3600" dirty="0">
                <a:solidFill>
                  <a:srgbClr val="00F2FF"/>
                </a:solidFill>
                <a:latin typeface="Helvetica" charset="0"/>
              </a:rPr>
              <a:t>1</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rgbClr val="00F2FF"/>
                </a:solidFill>
                <a:latin typeface="Helvetica" charset="0"/>
              </a:rPr>
              <a:t>for</a:t>
            </a:r>
            <a:r>
              <a:rPr lang="en-US" sz="3600" dirty="0">
                <a:solidFill>
                  <a:schemeClr val="bg1"/>
                </a:solidFill>
                <a:latin typeface="Helvetica" charset="0"/>
              </a:rPr>
              <a:t> </a:t>
            </a:r>
            <a:r>
              <a:rPr lang="en-US" sz="3600" dirty="0" err="1">
                <a:solidFill>
                  <a:schemeClr val="bg1"/>
                </a:solidFill>
                <a:latin typeface="Helvetica" charset="0"/>
              </a:rPr>
              <a:t>i</a:t>
            </a:r>
            <a:r>
              <a:rPr lang="en-US" sz="3600" dirty="0">
                <a:solidFill>
                  <a:schemeClr val="bg1"/>
                </a:solidFill>
                <a:latin typeface="Helvetica" charset="0"/>
              </a:rPr>
              <a:t> </a:t>
            </a:r>
            <a:r>
              <a:rPr lang="en-US" sz="3600" dirty="0">
                <a:solidFill>
                  <a:srgbClr val="00F2FF"/>
                </a:solidFill>
                <a:latin typeface="Helvetica" charset="0"/>
              </a:rPr>
              <a:t>in</a:t>
            </a:r>
            <a:r>
              <a:rPr lang="en-US" sz="3600" dirty="0">
                <a:solidFill>
                  <a:schemeClr val="bg1"/>
                </a:solidFill>
                <a:latin typeface="Helvetica" charset="0"/>
              </a:rPr>
              <a:t> range(</a:t>
            </a:r>
            <a:r>
              <a:rPr lang="en-US" sz="3600" dirty="0">
                <a:solidFill>
                  <a:srgbClr val="00F2FF"/>
                </a:solidFill>
                <a:latin typeface="Helvetica" charset="0"/>
              </a:rPr>
              <a:t>100</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optimizer.zero_grad</a:t>
            </a:r>
            <a:r>
              <a:rPr lang="en-US" sz="3600" dirty="0">
                <a:solidFill>
                  <a:schemeClr val="bg1"/>
                </a:solidFill>
                <a:latin typeface="Helvetica" charset="0"/>
              </a:rPr>
              <a:t>() </a:t>
            </a:r>
          </a:p>
          <a:p>
            <a:r>
              <a:rPr lang="en-US" sz="3600" dirty="0">
                <a:solidFill>
                  <a:schemeClr val="bg1"/>
                </a:solidFill>
                <a:latin typeface="Helvetica" charset="0"/>
              </a:rPr>
              <a:t>    output = net(X[</a:t>
            </a:r>
            <a:r>
              <a:rPr lang="en-US" sz="3600" dirty="0" err="1">
                <a:solidFill>
                  <a:schemeClr val="bg1"/>
                </a:solidFill>
                <a:latin typeface="Helvetica" charset="0"/>
              </a:rPr>
              <a:t>i</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loss = </a:t>
            </a:r>
            <a:r>
              <a:rPr lang="en-US" sz="3600" dirty="0" err="1">
                <a:solidFill>
                  <a:schemeClr val="bg1"/>
                </a:solidFill>
                <a:latin typeface="Helvetica" charset="0"/>
              </a:rPr>
              <a:t>nn.BCELoss</a:t>
            </a:r>
            <a:r>
              <a:rPr lang="en-US" sz="3600" dirty="0">
                <a:solidFill>
                  <a:schemeClr val="bg1"/>
                </a:solidFill>
                <a:latin typeface="Helvetica" charset="0"/>
              </a:rPr>
              <a:t>(output, Y[</a:t>
            </a:r>
            <a:r>
              <a:rPr lang="en-US" sz="3600" dirty="0" err="1">
                <a:solidFill>
                  <a:schemeClr val="bg1"/>
                </a:solidFill>
                <a:latin typeface="Helvetica" charset="0"/>
              </a:rPr>
              <a:t>i</a:t>
            </a:r>
            <a:r>
              <a:rPr lang="en-US" sz="3600" dirty="0">
                <a:solidFill>
                  <a:schemeClr val="bg1"/>
                </a:solidFill>
                <a:latin typeface="Helvetica" charset="0"/>
              </a:rPr>
              <a:t>])</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loss.backward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optimizer.step</a:t>
            </a:r>
            <a:r>
              <a:rPr lang="en-US" sz="3600" dirty="0">
                <a:solidFill>
                  <a:schemeClr val="bg1"/>
                </a:solidFill>
                <a:latin typeface="Helvetica" charset="0"/>
              </a:rPr>
              <a:t>() </a:t>
            </a:r>
            <a:br>
              <a:rPr lang="en-US" sz="3600" dirty="0">
                <a:solidFill>
                  <a:schemeClr val="bg1"/>
                </a:solidFill>
                <a:latin typeface="Helvetica" charset="0"/>
              </a:rPr>
            </a:br>
            <a:endParaRPr lang="en-US" sz="3600" dirty="0">
              <a:solidFill>
                <a:schemeClr val="bg1"/>
              </a:solidFill>
              <a:latin typeface="Helvetica" charset="0"/>
            </a:endParaRPr>
          </a:p>
        </p:txBody>
      </p:sp>
      <p:sp>
        <p:nvSpPr>
          <p:cNvPr id="2" name="TextBox 1"/>
          <p:cNvSpPr txBox="1"/>
          <p:nvPr/>
        </p:nvSpPr>
        <p:spPr>
          <a:xfrm>
            <a:off x="6336831" y="12512938"/>
            <a:ext cx="2893421" cy="6950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3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Gradient Step</a:t>
            </a:r>
          </a:p>
        </p:txBody>
      </p:sp>
      <p:cxnSp>
        <p:nvCxnSpPr>
          <p:cNvPr id="5" name="Straight Arrow Connector 4"/>
          <p:cNvCxnSpPr/>
          <p:nvPr/>
        </p:nvCxnSpPr>
        <p:spPr>
          <a:xfrm flipH="1">
            <a:off x="9271000" y="12898569"/>
            <a:ext cx="1536700" cy="0"/>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10"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1256586092"/>
      </p:ext>
    </p:extLst>
  </p:cSld>
  <p:clrMapOvr>
    <a:masterClrMapping/>
  </p:clrMapOvr>
  <p:transition spd="slow" advTm="53696"/>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438762" cy="938719"/>
          </a:xfrm>
          <a:prstGeom prst="rect">
            <a:avLst/>
          </a:prstGeom>
        </p:spPr>
        <p:txBody>
          <a:bodyPr/>
          <a:lstStyle/>
          <a:p>
            <a:r>
              <a:rPr lang="en-US" dirty="0"/>
              <a:t>In </a:t>
            </a:r>
            <a:r>
              <a:rPr lang="en-US" dirty="0" err="1"/>
              <a:t>PyTorch</a:t>
            </a:r>
            <a:endParaRPr dirty="0"/>
          </a:p>
        </p:txBody>
      </p:sp>
      <p:sp>
        <p:nvSpPr>
          <p:cNvPr id="31" name="Shape 1001"/>
          <p:cNvSpPr>
            <a:spLocks noGrp="1"/>
          </p:cNvSpPr>
          <p:nvPr>
            <p:ph type="body" idx="14"/>
          </p:nvPr>
        </p:nvSpPr>
        <p:spPr>
          <a:xfrm>
            <a:off x="1588159" y="2118256"/>
            <a:ext cx="2938625" cy="633891"/>
          </a:xfrm>
          <a:prstGeom prst="rect">
            <a:avLst/>
          </a:prstGeom>
        </p:spPr>
        <p:txBody>
          <a:bodyPr/>
          <a:lstStyle/>
          <a:p>
            <a:r>
              <a:rPr lang="en-US" dirty="0"/>
              <a:t>It’s so easy </a:t>
            </a:r>
            <a:r>
              <a:rPr lang="mr-IN" dirty="0"/>
              <a:t>…</a:t>
            </a:r>
            <a:endParaRPr lang="en-US" dirty="0"/>
          </a:p>
        </p:txBody>
      </p:sp>
      <p:sp>
        <p:nvSpPr>
          <p:cNvPr id="3" name="Rectangle 2"/>
          <p:cNvSpPr/>
          <p:nvPr/>
        </p:nvSpPr>
        <p:spPr>
          <a:xfrm>
            <a:off x="10502900" y="1665323"/>
            <a:ext cx="15024100" cy="12280285"/>
          </a:xfrm>
          <a:prstGeom prst="rect">
            <a:avLst/>
          </a:prstGeom>
        </p:spPr>
        <p:txBody>
          <a:bodyPr wrap="square">
            <a:spAutoFit/>
          </a:bodyPr>
          <a:lstStyle/>
          <a:p>
            <a:r>
              <a:rPr lang="en-US" sz="3600" dirty="0">
                <a:solidFill>
                  <a:srgbClr val="00F2FF"/>
                </a:solidFill>
                <a:latin typeface="Helvetica" charset="0"/>
              </a:rPr>
              <a:t>import</a:t>
            </a:r>
            <a:r>
              <a:rPr lang="en-US" sz="3600" dirty="0">
                <a:solidFill>
                  <a:schemeClr val="bg1"/>
                </a:solidFill>
                <a:latin typeface="Helvetica" charset="0"/>
              </a:rPr>
              <a:t> torch </a:t>
            </a:r>
            <a:br>
              <a:rPr lang="en-US" sz="3600" dirty="0">
                <a:solidFill>
                  <a:schemeClr val="bg1"/>
                </a:solidFill>
                <a:latin typeface="Helvetica" charset="0"/>
              </a:rPr>
            </a:br>
            <a:r>
              <a:rPr lang="en-US" sz="3600" dirty="0">
                <a:solidFill>
                  <a:srgbClr val="00F2FF"/>
                </a:solidFill>
                <a:latin typeface="Helvetica" charset="0"/>
              </a:rPr>
              <a:t>import</a:t>
            </a:r>
            <a:r>
              <a:rPr lang="en-US" sz="3600" dirty="0">
                <a:solidFill>
                  <a:schemeClr val="bg1"/>
                </a:solidFill>
                <a:latin typeface="Helvetica" charset="0"/>
              </a:rPr>
              <a:t> </a:t>
            </a:r>
            <a:r>
              <a:rPr lang="en-US" sz="3600" dirty="0" err="1">
                <a:solidFill>
                  <a:schemeClr val="bg1"/>
                </a:solidFill>
                <a:latin typeface="Helvetica" charset="0"/>
              </a:rPr>
              <a:t>torch.nn</a:t>
            </a:r>
            <a:r>
              <a:rPr lang="en-US" sz="3600" dirty="0">
                <a:solidFill>
                  <a:schemeClr val="bg1"/>
                </a:solidFill>
                <a:latin typeface="Helvetica" charset="0"/>
              </a:rPr>
              <a:t> </a:t>
            </a:r>
            <a:r>
              <a:rPr lang="en-US" sz="3600" dirty="0">
                <a:solidFill>
                  <a:srgbClr val="00F2FF"/>
                </a:solidFill>
                <a:latin typeface="Helvetica" charset="0"/>
              </a:rPr>
              <a:t>as</a:t>
            </a:r>
            <a:r>
              <a:rPr lang="en-US" sz="3600" dirty="0">
                <a:solidFill>
                  <a:schemeClr val="bg1"/>
                </a:solidFill>
                <a:latin typeface="Helvetica" charset="0"/>
              </a:rPr>
              <a:t> </a:t>
            </a:r>
            <a:r>
              <a:rPr lang="en-US" sz="3600" dirty="0" err="1">
                <a:solidFill>
                  <a:schemeClr val="bg1"/>
                </a:solidFill>
                <a:latin typeface="Helvetica" charset="0"/>
              </a:rPr>
              <a:t>nn</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rgbClr val="00F2FF"/>
                </a:solidFill>
                <a:latin typeface="Helvetica" charset="0"/>
              </a:rPr>
              <a:t>import</a:t>
            </a:r>
            <a:r>
              <a:rPr lang="en-US" sz="3600" dirty="0">
                <a:solidFill>
                  <a:schemeClr val="bg1"/>
                </a:solidFill>
                <a:latin typeface="Helvetica" charset="0"/>
              </a:rPr>
              <a:t> </a:t>
            </a:r>
            <a:r>
              <a:rPr lang="en-US" sz="3600" dirty="0" err="1">
                <a:solidFill>
                  <a:schemeClr val="bg1"/>
                </a:solidFill>
                <a:latin typeface="Helvetica" charset="0"/>
              </a:rPr>
              <a:t>torch.optim</a:t>
            </a:r>
            <a:r>
              <a:rPr lang="en-US" sz="3600" dirty="0">
                <a:solidFill>
                  <a:schemeClr val="bg1"/>
                </a:solidFill>
                <a:latin typeface="Helvetica" charset="0"/>
              </a:rPr>
              <a:t> </a:t>
            </a:r>
            <a:r>
              <a:rPr lang="en-US" sz="3600" dirty="0">
                <a:solidFill>
                  <a:srgbClr val="00F2FF"/>
                </a:solidFill>
                <a:latin typeface="Helvetica" charset="0"/>
              </a:rPr>
              <a:t>as</a:t>
            </a:r>
            <a:r>
              <a:rPr lang="en-US" sz="3600" dirty="0">
                <a:solidFill>
                  <a:schemeClr val="bg1"/>
                </a:solidFill>
                <a:latin typeface="Helvetica" charset="0"/>
              </a:rPr>
              <a:t> </a:t>
            </a:r>
            <a:r>
              <a:rPr lang="en-US" sz="3600" dirty="0" err="1">
                <a:solidFill>
                  <a:schemeClr val="bg1"/>
                </a:solidFill>
                <a:latin typeface="Helvetica" charset="0"/>
              </a:rPr>
              <a:t>optim</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h = </a:t>
            </a:r>
            <a:r>
              <a:rPr lang="en-US" sz="3600" dirty="0">
                <a:solidFill>
                  <a:srgbClr val="00F2FF"/>
                </a:solidFill>
                <a:latin typeface="Helvetica" charset="0"/>
              </a:rPr>
              <a:t>50</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net = </a:t>
            </a:r>
            <a:r>
              <a:rPr lang="en-US" sz="3600" dirty="0" err="1">
                <a:solidFill>
                  <a:schemeClr val="bg1"/>
                </a:solidFill>
                <a:latin typeface="Helvetica" charset="0"/>
              </a:rPr>
              <a:t>nn.Sequential</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nn.Linear</a:t>
            </a:r>
            <a:r>
              <a:rPr lang="en-US" sz="3600" dirty="0">
                <a:solidFill>
                  <a:schemeClr val="bg1"/>
                </a:solidFill>
                <a:latin typeface="Helvetica" charset="0"/>
              </a:rPr>
              <a:t>(</a:t>
            </a:r>
            <a:r>
              <a:rPr lang="en-US" sz="3600" dirty="0">
                <a:solidFill>
                  <a:srgbClr val="00F2FF"/>
                </a:solidFill>
                <a:latin typeface="Helvetica" charset="0"/>
              </a:rPr>
              <a:t>2</a:t>
            </a:r>
            <a:r>
              <a:rPr lang="en-US" sz="3600" dirty="0">
                <a:solidFill>
                  <a:schemeClr val="bg1"/>
                </a:solidFill>
                <a:latin typeface="Helvetica" charset="0"/>
              </a:rPr>
              <a:t>, h),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nn.ReLU</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nn.Linear</a:t>
            </a:r>
            <a:r>
              <a:rPr lang="en-US" sz="3600" dirty="0">
                <a:solidFill>
                  <a:schemeClr val="bg1"/>
                </a:solidFill>
                <a:latin typeface="Helvetica" charset="0"/>
              </a:rPr>
              <a:t>(h, </a:t>
            </a:r>
            <a:r>
              <a:rPr lang="en-US" sz="3600" dirty="0">
                <a:solidFill>
                  <a:srgbClr val="00F2FF"/>
                </a:solidFill>
                <a:latin typeface="Helvetica" charset="0"/>
              </a:rPr>
              <a:t>1</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nn.Sigmoid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optimizer = </a:t>
            </a:r>
            <a:r>
              <a:rPr lang="en-US" sz="3600" dirty="0" err="1">
                <a:solidFill>
                  <a:schemeClr val="bg1"/>
                </a:solidFill>
                <a:latin typeface="Helvetica" charset="0"/>
              </a:rPr>
              <a:t>optim.SGD</a:t>
            </a:r>
            <a:r>
              <a:rPr lang="en-US" sz="3600" dirty="0">
                <a:solidFill>
                  <a:schemeClr val="bg1"/>
                </a:solidFill>
                <a:latin typeface="Helvetica" charset="0"/>
              </a:rPr>
              <a:t>(</a:t>
            </a:r>
            <a:r>
              <a:rPr lang="en-US" sz="3600" dirty="0" err="1">
                <a:solidFill>
                  <a:schemeClr val="bg1"/>
                </a:solidFill>
                <a:latin typeface="Helvetica" charset="0"/>
              </a:rPr>
              <a:t>net.parameters</a:t>
            </a:r>
            <a:r>
              <a:rPr lang="en-US" sz="3600" dirty="0">
                <a:solidFill>
                  <a:schemeClr val="bg1"/>
                </a:solidFill>
                <a:latin typeface="Helvetica" charset="0"/>
              </a:rPr>
              <a:t>(), </a:t>
            </a:r>
            <a:r>
              <a:rPr lang="en-US" sz="3600" dirty="0" err="1">
                <a:solidFill>
                  <a:srgbClr val="A5D6FE"/>
                </a:solidFill>
                <a:latin typeface="Helvetica" charset="0"/>
              </a:rPr>
              <a:t>lr</a:t>
            </a:r>
            <a:r>
              <a:rPr lang="en-US" sz="3600" dirty="0">
                <a:solidFill>
                  <a:schemeClr val="bg1"/>
                </a:solidFill>
                <a:latin typeface="Helvetica" charset="0"/>
              </a:rPr>
              <a:t>=</a:t>
            </a:r>
            <a:r>
              <a:rPr lang="en-US" sz="3600" dirty="0">
                <a:solidFill>
                  <a:srgbClr val="00F2FF"/>
                </a:solidFill>
                <a:latin typeface="Helvetica" charset="0"/>
              </a:rPr>
              <a:t>1</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rgbClr val="00F2FF"/>
                </a:solidFill>
                <a:latin typeface="Helvetica" charset="0"/>
              </a:rPr>
              <a:t>for</a:t>
            </a:r>
            <a:r>
              <a:rPr lang="en-US" sz="3600" dirty="0">
                <a:solidFill>
                  <a:schemeClr val="bg1"/>
                </a:solidFill>
                <a:latin typeface="Helvetica" charset="0"/>
              </a:rPr>
              <a:t> </a:t>
            </a:r>
            <a:r>
              <a:rPr lang="en-US" sz="3600" dirty="0" err="1">
                <a:solidFill>
                  <a:schemeClr val="bg1"/>
                </a:solidFill>
                <a:latin typeface="Helvetica" charset="0"/>
              </a:rPr>
              <a:t>i</a:t>
            </a:r>
            <a:r>
              <a:rPr lang="en-US" sz="3600" dirty="0">
                <a:solidFill>
                  <a:schemeClr val="bg1"/>
                </a:solidFill>
                <a:latin typeface="Helvetica" charset="0"/>
              </a:rPr>
              <a:t> </a:t>
            </a:r>
            <a:r>
              <a:rPr lang="en-US" sz="3600" dirty="0">
                <a:solidFill>
                  <a:srgbClr val="00F2FF"/>
                </a:solidFill>
                <a:latin typeface="Helvetica" charset="0"/>
              </a:rPr>
              <a:t>in</a:t>
            </a:r>
            <a:r>
              <a:rPr lang="en-US" sz="3600" dirty="0">
                <a:solidFill>
                  <a:schemeClr val="bg1"/>
                </a:solidFill>
                <a:latin typeface="Helvetica" charset="0"/>
              </a:rPr>
              <a:t> range(</a:t>
            </a:r>
            <a:r>
              <a:rPr lang="en-US" sz="3600" dirty="0">
                <a:solidFill>
                  <a:srgbClr val="00F2FF"/>
                </a:solidFill>
                <a:latin typeface="Helvetica" charset="0"/>
              </a:rPr>
              <a:t>100</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optimizer.zero_grad</a:t>
            </a:r>
            <a:r>
              <a:rPr lang="en-US" sz="3600" dirty="0">
                <a:solidFill>
                  <a:schemeClr val="bg1"/>
                </a:solidFill>
                <a:latin typeface="Helvetica" charset="0"/>
              </a:rPr>
              <a:t>() </a:t>
            </a:r>
          </a:p>
          <a:p>
            <a:r>
              <a:rPr lang="en-US" sz="3600" dirty="0">
                <a:solidFill>
                  <a:schemeClr val="bg1"/>
                </a:solidFill>
                <a:latin typeface="Helvetica" charset="0"/>
              </a:rPr>
              <a:t>    output = net(X[</a:t>
            </a:r>
            <a:r>
              <a:rPr lang="en-US" sz="3600" dirty="0" err="1">
                <a:solidFill>
                  <a:schemeClr val="bg1"/>
                </a:solidFill>
                <a:latin typeface="Helvetica" charset="0"/>
              </a:rPr>
              <a:t>i</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loss = </a:t>
            </a:r>
            <a:r>
              <a:rPr lang="en-US" sz="3600" dirty="0" err="1">
                <a:solidFill>
                  <a:schemeClr val="bg1"/>
                </a:solidFill>
                <a:latin typeface="Helvetica" charset="0"/>
              </a:rPr>
              <a:t>nn.BCELoss</a:t>
            </a:r>
            <a:r>
              <a:rPr lang="en-US" sz="3600" dirty="0">
                <a:solidFill>
                  <a:schemeClr val="bg1"/>
                </a:solidFill>
                <a:latin typeface="Helvetica" charset="0"/>
              </a:rPr>
              <a:t>(output, Y[</a:t>
            </a:r>
            <a:r>
              <a:rPr lang="en-US" sz="3600" dirty="0" err="1">
                <a:solidFill>
                  <a:schemeClr val="bg1"/>
                </a:solidFill>
                <a:latin typeface="Helvetica" charset="0"/>
              </a:rPr>
              <a:t>i</a:t>
            </a:r>
            <a:r>
              <a:rPr lang="en-US" sz="3600" dirty="0">
                <a:solidFill>
                  <a:schemeClr val="bg1"/>
                </a:solidFill>
                <a:latin typeface="Helvetica" charset="0"/>
              </a:rPr>
              <a:t>])</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loss.backward</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a:t>
            </a:r>
            <a:r>
              <a:rPr lang="en-US" sz="3600" dirty="0" err="1">
                <a:solidFill>
                  <a:schemeClr val="bg1"/>
                </a:solidFill>
                <a:latin typeface="Helvetica" charset="0"/>
              </a:rPr>
              <a:t>optimizer.step</a:t>
            </a:r>
            <a:r>
              <a:rPr lang="en-US" sz="3600" dirty="0">
                <a:solidFill>
                  <a:schemeClr val="bg1"/>
                </a:solidFill>
                <a:latin typeface="Helvetica" charset="0"/>
              </a:rPr>
              <a:t>() </a:t>
            </a:r>
            <a:br>
              <a:rPr lang="en-US" sz="3600" dirty="0">
                <a:solidFill>
                  <a:schemeClr val="bg1"/>
                </a:solidFill>
                <a:latin typeface="Helvetica" charset="0"/>
              </a:rPr>
            </a:br>
            <a:endParaRPr lang="en-US" sz="3600" dirty="0">
              <a:solidFill>
                <a:schemeClr val="bg1"/>
              </a:solidFill>
              <a:latin typeface="Helvetica" charset="0"/>
            </a:endParaRPr>
          </a:p>
        </p:txBody>
      </p:sp>
      <p:sp>
        <p:nvSpPr>
          <p:cNvPr id="2" name="TextBox 1"/>
          <p:cNvSpPr txBox="1"/>
          <p:nvPr/>
        </p:nvSpPr>
        <p:spPr>
          <a:xfrm>
            <a:off x="6032031" y="4968738"/>
            <a:ext cx="2470228" cy="12875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3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Wait what ?</a:t>
            </a:r>
          </a:p>
          <a:p>
            <a:pPr marL="0" marR="0" indent="0" algn="l" defTabSz="825500" rtl="0" fontAlgn="auto" latinLnBrk="0" hangingPunct="0">
              <a:lnSpc>
                <a:spcPct val="110000"/>
              </a:lnSpc>
              <a:spcBef>
                <a:spcPts val="0"/>
              </a:spcBef>
              <a:spcAft>
                <a:spcPts val="0"/>
              </a:spcAft>
              <a:buClrTx/>
              <a:buSzTx/>
              <a:buFontTx/>
              <a:buNone/>
              <a:tabLst/>
            </a:pPr>
            <a:r>
              <a:rPr lang="en-US" sz="3500" dirty="0"/>
              <a:t>Is that it ?</a:t>
            </a:r>
            <a:r>
              <a:rPr kumimoji="0" lang="en-US" sz="3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 </a:t>
            </a:r>
          </a:p>
        </p:txBody>
      </p:sp>
      <p:cxnSp>
        <p:nvCxnSpPr>
          <p:cNvPr id="5" name="Straight Arrow Connector 4"/>
          <p:cNvCxnSpPr/>
          <p:nvPr/>
        </p:nvCxnSpPr>
        <p:spPr>
          <a:xfrm flipH="1">
            <a:off x="8966200" y="5650604"/>
            <a:ext cx="1536700" cy="0"/>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10"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1675388493"/>
      </p:ext>
    </p:extLst>
  </p:cSld>
  <p:clrMapOvr>
    <a:masterClrMapping/>
  </p:clrMapOvr>
  <p:transition spd="slow" advTm="53696"/>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438762" cy="938719"/>
          </a:xfrm>
          <a:prstGeom prst="rect">
            <a:avLst/>
          </a:prstGeom>
        </p:spPr>
        <p:txBody>
          <a:bodyPr/>
          <a:lstStyle/>
          <a:p>
            <a:r>
              <a:rPr lang="en-US" dirty="0"/>
              <a:t>In </a:t>
            </a:r>
            <a:r>
              <a:rPr lang="en-US" dirty="0" err="1"/>
              <a:t>PyTorch</a:t>
            </a:r>
            <a:endParaRPr dirty="0"/>
          </a:p>
        </p:txBody>
      </p:sp>
      <p:sp>
        <p:nvSpPr>
          <p:cNvPr id="31" name="Shape 1001"/>
          <p:cNvSpPr>
            <a:spLocks noGrp="1"/>
          </p:cNvSpPr>
          <p:nvPr>
            <p:ph type="body" idx="14"/>
          </p:nvPr>
        </p:nvSpPr>
        <p:spPr>
          <a:xfrm>
            <a:off x="1588159" y="2118256"/>
            <a:ext cx="2938625" cy="633891"/>
          </a:xfrm>
          <a:prstGeom prst="rect">
            <a:avLst/>
          </a:prstGeom>
        </p:spPr>
        <p:txBody>
          <a:bodyPr/>
          <a:lstStyle/>
          <a:p>
            <a:r>
              <a:rPr lang="en-US" dirty="0"/>
              <a:t>It’s so easy </a:t>
            </a:r>
            <a:r>
              <a:rPr lang="mr-IN" dirty="0"/>
              <a:t>…</a:t>
            </a:r>
            <a:endParaRPr lang="en-US" dirty="0"/>
          </a:p>
        </p:txBody>
      </p:sp>
      <p:sp>
        <p:nvSpPr>
          <p:cNvPr id="10"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4" name="Rectangle 3"/>
          <p:cNvSpPr/>
          <p:nvPr/>
        </p:nvSpPr>
        <p:spPr>
          <a:xfrm>
            <a:off x="9740153" y="2059968"/>
            <a:ext cx="13509812" cy="7968272"/>
          </a:xfrm>
          <a:prstGeom prst="rect">
            <a:avLst/>
          </a:prstGeom>
        </p:spPr>
        <p:txBody>
          <a:bodyPr wrap="square">
            <a:spAutoFit/>
          </a:bodyPr>
          <a:lstStyle/>
          <a:p>
            <a:r>
              <a:rPr lang="en-US" sz="3600" dirty="0">
                <a:solidFill>
                  <a:srgbClr val="00F2FF"/>
                </a:solidFill>
                <a:latin typeface="Helvetica" charset="0"/>
              </a:rPr>
              <a:t>import</a:t>
            </a:r>
            <a:r>
              <a:rPr lang="en-US" sz="3600" dirty="0">
                <a:solidFill>
                  <a:srgbClr val="D0D2D1"/>
                </a:solidFill>
                <a:latin typeface="Helvetica" charset="0"/>
              </a:rPr>
              <a:t> </a:t>
            </a:r>
            <a:r>
              <a:rPr lang="en-US" sz="3600" dirty="0">
                <a:solidFill>
                  <a:schemeClr val="bg1"/>
                </a:solidFill>
                <a:latin typeface="Helvetica" charset="0"/>
              </a:rPr>
              <a:t>torch </a:t>
            </a:r>
            <a:br>
              <a:rPr lang="en-US" sz="3600" dirty="0">
                <a:solidFill>
                  <a:srgbClr val="D0D2D1"/>
                </a:solidFill>
                <a:latin typeface="Helvetica" charset="0"/>
              </a:rPr>
            </a:br>
            <a:r>
              <a:rPr lang="en-US" sz="3600" dirty="0">
                <a:solidFill>
                  <a:srgbClr val="00F2FF"/>
                </a:solidFill>
                <a:latin typeface="Helvetica" charset="0"/>
              </a:rPr>
              <a:t>import </a:t>
            </a:r>
            <a:r>
              <a:rPr lang="en-US" sz="3600" dirty="0" err="1">
                <a:solidFill>
                  <a:schemeClr val="bg1"/>
                </a:solidFill>
                <a:latin typeface="Helvetica" charset="0"/>
              </a:rPr>
              <a:t>torch.nn</a:t>
            </a:r>
            <a:r>
              <a:rPr lang="en-US" sz="3600" dirty="0">
                <a:solidFill>
                  <a:schemeClr val="bg1"/>
                </a:solidFill>
                <a:latin typeface="Helvetica" charset="0"/>
              </a:rPr>
              <a:t> </a:t>
            </a:r>
            <a:r>
              <a:rPr lang="en-US" sz="3600" dirty="0">
                <a:solidFill>
                  <a:srgbClr val="00F2FF"/>
                </a:solidFill>
                <a:latin typeface="Helvetica" charset="0"/>
              </a:rPr>
              <a:t>as </a:t>
            </a:r>
            <a:r>
              <a:rPr lang="en-US" sz="3600" dirty="0" err="1">
                <a:solidFill>
                  <a:schemeClr val="bg1"/>
                </a:solidFill>
                <a:latin typeface="Helvetica" charset="0"/>
              </a:rPr>
              <a:t>nn</a:t>
            </a:r>
            <a:r>
              <a:rPr lang="en-US" sz="3600" dirty="0">
                <a:solidFill>
                  <a:schemeClr val="bg1"/>
                </a:solidFill>
                <a:latin typeface="Helvetica" charset="0"/>
              </a:rPr>
              <a:t> </a:t>
            </a:r>
            <a:br>
              <a:rPr lang="en-US" sz="3600" dirty="0">
                <a:solidFill>
                  <a:srgbClr val="D0D2D1"/>
                </a:solidFill>
                <a:latin typeface="Helvetica" charset="0"/>
              </a:rPr>
            </a:br>
            <a:r>
              <a:rPr lang="en-US" sz="3600" dirty="0">
                <a:solidFill>
                  <a:srgbClr val="D0D2D1"/>
                </a:solidFill>
                <a:latin typeface="Helvetica" charset="0"/>
              </a:rPr>
              <a:t>  </a:t>
            </a:r>
            <a:br>
              <a:rPr lang="en-US" sz="3600" dirty="0">
                <a:solidFill>
                  <a:srgbClr val="D0D2D1"/>
                </a:solidFill>
                <a:latin typeface="Helvetica" charset="0"/>
              </a:rPr>
            </a:br>
            <a:r>
              <a:rPr lang="en-US" sz="3600" dirty="0">
                <a:solidFill>
                  <a:srgbClr val="00F2FF"/>
                </a:solidFill>
                <a:latin typeface="Helvetica" charset="0"/>
              </a:rPr>
              <a:t>class </a:t>
            </a:r>
            <a:r>
              <a:rPr lang="en-US" sz="3600" dirty="0">
                <a:solidFill>
                  <a:schemeClr val="bg1">
                    <a:lumMod val="90000"/>
                  </a:schemeClr>
                </a:solidFill>
                <a:latin typeface="Helvetica" charset="0"/>
              </a:rPr>
              <a:t>Linear</a:t>
            </a:r>
            <a:r>
              <a:rPr lang="en-US" sz="3600" dirty="0">
                <a:solidFill>
                  <a:schemeClr val="bg1"/>
                </a:solidFill>
                <a:latin typeface="Helvetica" charset="0"/>
              </a:rPr>
              <a:t>(</a:t>
            </a:r>
            <a:r>
              <a:rPr lang="en-US" sz="3600" dirty="0" err="1">
                <a:solidFill>
                  <a:schemeClr val="accent2">
                    <a:lumMod val="40000"/>
                    <a:lumOff val="60000"/>
                  </a:schemeClr>
                </a:solidFill>
                <a:latin typeface="Helvetica" charset="0"/>
              </a:rPr>
              <a:t>nn.Module</a:t>
            </a:r>
            <a:r>
              <a:rPr lang="en-US" sz="3600" dirty="0">
                <a:solidFill>
                  <a:schemeClr val="bg1"/>
                </a:solidFill>
                <a:latin typeface="Helvetica" charset="0"/>
              </a:rPr>
              <a:t>):</a:t>
            </a:r>
            <a:r>
              <a:rPr lang="en-US" sz="3600" dirty="0">
                <a:solidFill>
                  <a:srgbClr val="D0D2D1"/>
                </a:solidFill>
                <a:latin typeface="Helvetica" charset="0"/>
              </a:rPr>
              <a:t> </a:t>
            </a:r>
            <a:br>
              <a:rPr lang="en-US" sz="3600" dirty="0">
                <a:solidFill>
                  <a:srgbClr val="D0D2D1"/>
                </a:solidFill>
                <a:latin typeface="Helvetica" charset="0"/>
              </a:rPr>
            </a:br>
            <a:r>
              <a:rPr lang="en-US" sz="3600" dirty="0">
                <a:solidFill>
                  <a:srgbClr val="D0D2D1"/>
                </a:solidFill>
                <a:latin typeface="Helvetica" charset="0"/>
              </a:rPr>
              <a:t>    </a:t>
            </a:r>
            <a:r>
              <a:rPr lang="en-US" sz="3600" dirty="0" err="1">
                <a:solidFill>
                  <a:srgbClr val="00F2FF"/>
                </a:solidFill>
                <a:latin typeface="Helvetica" charset="0"/>
              </a:rPr>
              <a:t>def</a:t>
            </a:r>
            <a:r>
              <a:rPr lang="en-US" sz="3600" dirty="0">
                <a:solidFill>
                  <a:srgbClr val="00F2FF"/>
                </a:solidFill>
                <a:latin typeface="Helvetica" charset="0"/>
              </a:rPr>
              <a:t> </a:t>
            </a:r>
            <a:r>
              <a:rPr lang="en-US" sz="3600" dirty="0">
                <a:solidFill>
                  <a:schemeClr val="accent2">
                    <a:lumMod val="40000"/>
                    <a:lumOff val="60000"/>
                  </a:schemeClr>
                </a:solidFill>
                <a:latin typeface="Helvetica" charset="0"/>
              </a:rPr>
              <a:t>__</a:t>
            </a:r>
            <a:r>
              <a:rPr lang="en-US" sz="3600" dirty="0" err="1">
                <a:solidFill>
                  <a:schemeClr val="accent2">
                    <a:lumMod val="40000"/>
                    <a:lumOff val="60000"/>
                  </a:schemeClr>
                </a:solidFill>
                <a:latin typeface="Helvetica" charset="0"/>
              </a:rPr>
              <a:t>init</a:t>
            </a:r>
            <a:r>
              <a:rPr lang="en-US" sz="3600" dirty="0">
                <a:solidFill>
                  <a:schemeClr val="accent2">
                    <a:lumMod val="40000"/>
                    <a:lumOff val="60000"/>
                  </a:schemeClr>
                </a:solidFill>
                <a:latin typeface="Helvetica" charset="0"/>
              </a:rPr>
              <a:t>__(</a:t>
            </a:r>
            <a:r>
              <a:rPr lang="en-US" sz="3600" dirty="0">
                <a:solidFill>
                  <a:srgbClr val="00F2FF"/>
                </a:solidFill>
                <a:latin typeface="Helvetica" charset="0"/>
              </a:rPr>
              <a:t>self</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super(Linear, </a:t>
            </a:r>
            <a:r>
              <a:rPr lang="en-US" sz="3600" dirty="0">
                <a:solidFill>
                  <a:srgbClr val="00F2FF"/>
                </a:solidFill>
                <a:latin typeface="Helvetica" charset="0"/>
              </a:rPr>
              <a:t>self</a:t>
            </a:r>
            <a:r>
              <a:rPr lang="en-US" sz="3600" dirty="0">
                <a:solidFill>
                  <a:schemeClr val="bg1"/>
                </a:solidFill>
                <a:latin typeface="Helvetica" charset="0"/>
              </a:rPr>
              <a:t>).</a:t>
            </a:r>
            <a:r>
              <a:rPr lang="en-US" sz="3600" dirty="0">
                <a:solidFill>
                  <a:schemeClr val="accent2">
                    <a:lumMod val="40000"/>
                    <a:lumOff val="60000"/>
                  </a:schemeClr>
                </a:solidFill>
                <a:latin typeface="Helvetica" charset="0"/>
              </a:rPr>
              <a:t>__</a:t>
            </a:r>
            <a:r>
              <a:rPr lang="en-US" sz="3600" dirty="0" err="1">
                <a:solidFill>
                  <a:schemeClr val="accent2">
                    <a:lumMod val="40000"/>
                    <a:lumOff val="60000"/>
                  </a:schemeClr>
                </a:solidFill>
                <a:latin typeface="Helvetica" charset="0"/>
              </a:rPr>
              <a:t>init</a:t>
            </a:r>
            <a:r>
              <a:rPr lang="en-US" sz="3600" dirty="0">
                <a:solidFill>
                  <a:schemeClr val="accent2">
                    <a:lumMod val="40000"/>
                    <a:lumOff val="60000"/>
                  </a:schemeClr>
                </a:solidFill>
                <a:latin typeface="Helvetica" charset="0"/>
              </a:rPr>
              <a:t>__() </a:t>
            </a:r>
            <a:br>
              <a:rPr lang="en-US" sz="3600" dirty="0">
                <a:solidFill>
                  <a:schemeClr val="bg1"/>
                </a:solidFill>
                <a:latin typeface="Helvetica" charset="0"/>
              </a:rPr>
            </a:br>
            <a:r>
              <a:rPr lang="en-US" sz="3600" dirty="0">
                <a:solidFill>
                  <a:srgbClr val="D0D2D1"/>
                </a:solidFill>
                <a:latin typeface="Helvetica" charset="0"/>
              </a:rPr>
              <a:t>        </a:t>
            </a:r>
            <a:r>
              <a:rPr lang="en-US" sz="3600" dirty="0" err="1">
                <a:solidFill>
                  <a:srgbClr val="00F2FF"/>
                </a:solidFill>
                <a:latin typeface="Helvetica" charset="0"/>
              </a:rPr>
              <a:t>self.</a:t>
            </a:r>
            <a:r>
              <a:rPr lang="en-US" sz="3600" dirty="0" err="1">
                <a:solidFill>
                  <a:schemeClr val="bg1"/>
                </a:solidFill>
                <a:latin typeface="Helvetica" charset="0"/>
              </a:rPr>
              <a:t>A</a:t>
            </a:r>
            <a:r>
              <a:rPr lang="en-US" sz="3600" dirty="0">
                <a:solidFill>
                  <a:schemeClr val="bg1"/>
                </a:solidFill>
                <a:latin typeface="Helvetica" charset="0"/>
              </a:rPr>
              <a:t> = </a:t>
            </a:r>
            <a:r>
              <a:rPr lang="en-US" sz="3600" dirty="0" err="1">
                <a:solidFill>
                  <a:schemeClr val="bg1"/>
                </a:solidFill>
                <a:latin typeface="Helvetica" charset="0"/>
              </a:rPr>
              <a:t>nn.Parameter</a:t>
            </a:r>
            <a:r>
              <a:rPr lang="en-US" sz="3600" dirty="0">
                <a:solidFill>
                  <a:schemeClr val="bg1"/>
                </a:solidFill>
                <a:latin typeface="Helvetica" charset="0"/>
              </a:rPr>
              <a:t>(</a:t>
            </a:r>
            <a:r>
              <a:rPr lang="en-US" sz="3600" dirty="0" err="1">
                <a:solidFill>
                  <a:schemeClr val="bg1"/>
                </a:solidFill>
                <a:latin typeface="Helvetica" charset="0"/>
              </a:rPr>
              <a:t>torch.randn</a:t>
            </a:r>
            <a:r>
              <a:rPr lang="en-US" sz="3600" dirty="0">
                <a:solidFill>
                  <a:schemeClr val="bg1"/>
                </a:solidFill>
                <a:latin typeface="Helvetica" charset="0"/>
              </a:rPr>
              <a:t>(</a:t>
            </a:r>
            <a:r>
              <a:rPr lang="en-US" sz="3600" dirty="0" err="1">
                <a:solidFill>
                  <a:schemeClr val="bg1"/>
                </a:solidFill>
                <a:latin typeface="Helvetica" charset="0"/>
              </a:rPr>
              <a:t>hidden_size</a:t>
            </a:r>
            <a:r>
              <a:rPr lang="en-US" sz="3600" dirty="0">
                <a:solidFill>
                  <a:schemeClr val="bg1"/>
                </a:solidFill>
                <a:latin typeface="Helvetica" charset="0"/>
              </a:rPr>
              <a:t>, </a:t>
            </a:r>
            <a:r>
              <a:rPr lang="en-US" sz="3600" dirty="0" err="1">
                <a:solidFill>
                  <a:schemeClr val="bg1"/>
                </a:solidFill>
                <a:latin typeface="Helvetica" charset="0"/>
              </a:rPr>
              <a:t>input_size</a:t>
            </a:r>
            <a:r>
              <a:rPr lang="en-US" sz="3600" dirty="0">
                <a:solidFill>
                  <a:schemeClr val="bg1"/>
                </a:solidFill>
                <a:latin typeface="Helvetica" charset="0"/>
              </a:rPr>
              <a:t>)) </a:t>
            </a:r>
            <a:br>
              <a:rPr lang="en-US" sz="3600" dirty="0">
                <a:solidFill>
                  <a:srgbClr val="D0D2D1"/>
                </a:solidFill>
                <a:latin typeface="Helvetica" charset="0"/>
              </a:rPr>
            </a:br>
            <a:r>
              <a:rPr lang="en-US" sz="3600" dirty="0">
                <a:solidFill>
                  <a:srgbClr val="D0D2D1"/>
                </a:solidFill>
                <a:latin typeface="Helvetica" charset="0"/>
              </a:rPr>
              <a:t>        </a:t>
            </a:r>
            <a:r>
              <a:rPr lang="en-US" sz="3600" dirty="0" err="1">
                <a:solidFill>
                  <a:srgbClr val="00F2FF"/>
                </a:solidFill>
                <a:latin typeface="Helvetica" charset="0"/>
              </a:rPr>
              <a:t>self.</a:t>
            </a:r>
            <a:r>
              <a:rPr lang="en-US" sz="3600" dirty="0" err="1">
                <a:solidFill>
                  <a:schemeClr val="bg1"/>
                </a:solidFill>
                <a:latin typeface="Helvetica" charset="0"/>
              </a:rPr>
              <a:t>b</a:t>
            </a:r>
            <a:r>
              <a:rPr lang="en-US" sz="3600" dirty="0">
                <a:solidFill>
                  <a:schemeClr val="bg1"/>
                </a:solidFill>
                <a:latin typeface="Helvetica" charset="0"/>
              </a:rPr>
              <a:t> = </a:t>
            </a:r>
            <a:r>
              <a:rPr lang="en-US" sz="3600" dirty="0" err="1">
                <a:solidFill>
                  <a:schemeClr val="bg1"/>
                </a:solidFill>
                <a:latin typeface="Helvetica" charset="0"/>
              </a:rPr>
              <a:t>nn.Parameter</a:t>
            </a:r>
            <a:r>
              <a:rPr lang="en-US" sz="3600" dirty="0">
                <a:solidFill>
                  <a:schemeClr val="bg1"/>
                </a:solidFill>
                <a:latin typeface="Helvetica" charset="0"/>
              </a:rPr>
              <a:t>(</a:t>
            </a:r>
            <a:r>
              <a:rPr lang="en-US" sz="3600" dirty="0" err="1">
                <a:solidFill>
                  <a:schemeClr val="bg1"/>
                </a:solidFill>
                <a:latin typeface="Helvetica" charset="0"/>
              </a:rPr>
              <a:t>torch.randn</a:t>
            </a:r>
            <a:r>
              <a:rPr lang="en-US" sz="3600" dirty="0">
                <a:solidFill>
                  <a:schemeClr val="bg1"/>
                </a:solidFill>
                <a:latin typeface="Helvetica" charset="0"/>
              </a:rPr>
              <a:t>(</a:t>
            </a:r>
            <a:r>
              <a:rPr lang="en-US" sz="3600" dirty="0" err="1">
                <a:solidFill>
                  <a:schemeClr val="bg1"/>
                </a:solidFill>
                <a:latin typeface="Helvetica" charset="0"/>
              </a:rPr>
              <a:t>hidden_size</a:t>
            </a:r>
            <a:r>
              <a:rPr lang="en-US" sz="3600" dirty="0">
                <a:solidFill>
                  <a:schemeClr val="bg1"/>
                </a:solidFill>
                <a:latin typeface="Helvetica" charset="0"/>
              </a:rPr>
              <a:t>, 1)) </a:t>
            </a:r>
            <a:br>
              <a:rPr lang="en-US" sz="3600" dirty="0">
                <a:solidFill>
                  <a:srgbClr val="D0D2D1"/>
                </a:solidFill>
                <a:latin typeface="Helvetica" charset="0"/>
              </a:rPr>
            </a:br>
            <a:r>
              <a:rPr lang="en-US" sz="3600" dirty="0">
                <a:solidFill>
                  <a:srgbClr val="D0D2D1"/>
                </a:solidFill>
                <a:latin typeface="Helvetica" charset="0"/>
              </a:rPr>
              <a:t>  </a:t>
            </a:r>
            <a:br>
              <a:rPr lang="en-US" sz="3600" dirty="0">
                <a:solidFill>
                  <a:srgbClr val="D0D2D1"/>
                </a:solidFill>
                <a:latin typeface="Helvetica" charset="0"/>
              </a:rPr>
            </a:br>
            <a:r>
              <a:rPr lang="en-US" sz="3600" dirty="0">
                <a:solidFill>
                  <a:srgbClr val="D0D2D1"/>
                </a:solidFill>
                <a:latin typeface="Helvetica" charset="0"/>
              </a:rPr>
              <a:t>   </a:t>
            </a:r>
            <a:r>
              <a:rPr lang="en-US" sz="3600" dirty="0">
                <a:solidFill>
                  <a:schemeClr val="bg1"/>
                </a:solidFill>
                <a:latin typeface="Helvetica" charset="0"/>
              </a:rPr>
              <a:t> </a:t>
            </a:r>
            <a:r>
              <a:rPr lang="en-US" sz="3600" dirty="0" err="1">
                <a:solidFill>
                  <a:srgbClr val="00F2FF"/>
                </a:solidFill>
                <a:latin typeface="Helvetica" charset="0"/>
              </a:rPr>
              <a:t>def</a:t>
            </a:r>
            <a:r>
              <a:rPr lang="en-US" sz="3600" dirty="0">
                <a:solidFill>
                  <a:srgbClr val="00F2FF"/>
                </a:solidFill>
                <a:latin typeface="Helvetica" charset="0"/>
              </a:rPr>
              <a:t> </a:t>
            </a:r>
            <a:r>
              <a:rPr lang="en-US" sz="3600" dirty="0">
                <a:solidFill>
                  <a:schemeClr val="bg1"/>
                </a:solidFill>
                <a:latin typeface="Helvetica" charset="0"/>
              </a:rPr>
              <a:t>forward(</a:t>
            </a:r>
            <a:r>
              <a:rPr lang="en-US" sz="3600" dirty="0">
                <a:solidFill>
                  <a:srgbClr val="00F2FF"/>
                </a:solidFill>
                <a:latin typeface="Helvetica" charset="0"/>
              </a:rPr>
              <a:t>self</a:t>
            </a:r>
            <a:r>
              <a:rPr lang="en-US" sz="3600" dirty="0">
                <a:solidFill>
                  <a:schemeClr val="bg1"/>
                </a:solidFill>
                <a:latin typeface="Helvetica" charset="0"/>
              </a:rPr>
              <a:t>, x): </a:t>
            </a:r>
            <a:br>
              <a:rPr lang="en-US" sz="3600" dirty="0">
                <a:solidFill>
                  <a:srgbClr val="D0D2D1"/>
                </a:solidFill>
                <a:latin typeface="Helvetica" charset="0"/>
              </a:rPr>
            </a:br>
            <a:r>
              <a:rPr lang="en-US" sz="3600" dirty="0">
                <a:solidFill>
                  <a:srgbClr val="D0D2D1"/>
                </a:solidFill>
                <a:latin typeface="Helvetica" charset="0"/>
              </a:rPr>
              <a:t>        </a:t>
            </a:r>
            <a:r>
              <a:rPr lang="en-US" sz="3600" dirty="0">
                <a:solidFill>
                  <a:schemeClr val="bg1"/>
                </a:solidFill>
                <a:latin typeface="Helvetica" charset="0"/>
              </a:rPr>
              <a:t>x = </a:t>
            </a:r>
            <a:r>
              <a:rPr lang="en-US" sz="3600" dirty="0" err="1">
                <a:solidFill>
                  <a:schemeClr val="bg1"/>
                </a:solidFill>
                <a:latin typeface="Helvetica" charset="0"/>
              </a:rPr>
              <a:t>torch.mm</a:t>
            </a:r>
            <a:r>
              <a:rPr lang="en-US" sz="3600" dirty="0">
                <a:solidFill>
                  <a:schemeClr val="bg1"/>
                </a:solidFill>
                <a:latin typeface="Helvetica" charset="0"/>
              </a:rPr>
              <a:t>(</a:t>
            </a:r>
            <a:r>
              <a:rPr lang="en-US" sz="3600" dirty="0" err="1">
                <a:solidFill>
                  <a:srgbClr val="00F2FF"/>
                </a:solidFill>
                <a:latin typeface="Helvetica" charset="0"/>
              </a:rPr>
              <a:t>self.</a:t>
            </a:r>
            <a:r>
              <a:rPr lang="en-US" sz="3600" dirty="0" err="1">
                <a:solidFill>
                  <a:schemeClr val="bg1"/>
                </a:solidFill>
                <a:latin typeface="Helvetica" charset="0"/>
              </a:rPr>
              <a:t>A</a:t>
            </a:r>
            <a:r>
              <a:rPr lang="en-US" sz="3600" dirty="0">
                <a:solidFill>
                  <a:schemeClr val="bg1"/>
                </a:solidFill>
                <a:latin typeface="Helvetica" charset="0"/>
              </a:rPr>
              <a:t>, </a:t>
            </a:r>
            <a:r>
              <a:rPr lang="en-US" sz="3600" dirty="0" err="1">
                <a:solidFill>
                  <a:schemeClr val="bg1"/>
                </a:solidFill>
                <a:latin typeface="Helvetica" charset="0"/>
              </a:rPr>
              <a:t>torch.t</a:t>
            </a:r>
            <a:r>
              <a:rPr lang="en-US" sz="3600" dirty="0">
                <a:solidFill>
                  <a:schemeClr val="bg1"/>
                </a:solidFill>
                <a:latin typeface="Helvetica" charset="0"/>
              </a:rPr>
              <a:t>(x)) + </a:t>
            </a:r>
            <a:r>
              <a:rPr lang="en-US" sz="3600" dirty="0" err="1">
                <a:solidFill>
                  <a:srgbClr val="00F2FF"/>
                </a:solidFill>
                <a:latin typeface="Helvetica" charset="0"/>
              </a:rPr>
              <a:t>self.</a:t>
            </a:r>
            <a:r>
              <a:rPr lang="en-US" sz="3600" dirty="0" err="1">
                <a:solidFill>
                  <a:schemeClr val="bg1"/>
                </a:solidFill>
                <a:latin typeface="Helvetica" charset="0"/>
              </a:rPr>
              <a:t>b</a:t>
            </a:r>
            <a:r>
              <a:rPr lang="en-US" sz="3600" dirty="0">
                <a:solidFill>
                  <a:schemeClr val="bg1"/>
                </a:solidFill>
                <a:latin typeface="Helvetica" charset="0"/>
              </a:rPr>
              <a:t> </a:t>
            </a:r>
            <a:br>
              <a:rPr lang="en-US" sz="3600" dirty="0">
                <a:solidFill>
                  <a:srgbClr val="D0D2D1"/>
                </a:solidFill>
                <a:latin typeface="Helvetica" charset="0"/>
              </a:rPr>
            </a:br>
            <a:r>
              <a:rPr lang="en-US" sz="3600" dirty="0">
                <a:solidFill>
                  <a:srgbClr val="D0D2D1"/>
                </a:solidFill>
                <a:latin typeface="Helvetica" charset="0"/>
              </a:rPr>
              <a:t>        </a:t>
            </a:r>
            <a:r>
              <a:rPr lang="en-US" sz="3600" dirty="0">
                <a:solidFill>
                  <a:srgbClr val="00F2FF"/>
                </a:solidFill>
                <a:latin typeface="Helvetica" charset="0"/>
              </a:rPr>
              <a:t>return </a:t>
            </a:r>
            <a:r>
              <a:rPr lang="en-US" sz="3600" dirty="0">
                <a:solidFill>
                  <a:schemeClr val="bg1"/>
                </a:solidFill>
                <a:latin typeface="Helvetica" charset="0"/>
              </a:rPr>
              <a:t>x</a:t>
            </a:r>
            <a:r>
              <a:rPr lang="en-US" sz="3600" dirty="0">
                <a:solidFill>
                  <a:srgbClr val="D0D2D1"/>
                </a:solidFill>
                <a:latin typeface="Helvetica" charset="0"/>
              </a:rPr>
              <a:t> </a:t>
            </a:r>
            <a:br>
              <a:rPr lang="en-US" sz="3600" dirty="0">
                <a:solidFill>
                  <a:srgbClr val="D0D2D1"/>
                </a:solidFill>
                <a:latin typeface="Helvetica" charset="0"/>
              </a:rPr>
            </a:br>
            <a:endParaRPr lang="en-US" sz="3600" dirty="0">
              <a:solidFill>
                <a:srgbClr val="D0D2D1"/>
              </a:solidFill>
              <a:latin typeface="Helvetica" charset="0"/>
            </a:endParaRPr>
          </a:p>
        </p:txBody>
      </p:sp>
      <p:sp>
        <p:nvSpPr>
          <p:cNvPr id="6" name="Left Brace 5"/>
          <p:cNvSpPr/>
          <p:nvPr/>
        </p:nvSpPr>
        <p:spPr>
          <a:xfrm>
            <a:off x="9471211" y="5862920"/>
            <a:ext cx="443753" cy="927847"/>
          </a:xfrm>
          <a:prstGeom prst="leftBrac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noFill/>
              <a:effectLst/>
              <a:uFillTx/>
            </a:endParaRPr>
          </a:p>
        </p:txBody>
      </p:sp>
      <p:sp>
        <p:nvSpPr>
          <p:cNvPr id="7" name="TextBox 6"/>
          <p:cNvSpPr txBox="1"/>
          <p:nvPr/>
        </p:nvSpPr>
        <p:spPr>
          <a:xfrm>
            <a:off x="2465324" y="5862920"/>
            <a:ext cx="6639638"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Define Model Parameters</a:t>
            </a:r>
          </a:p>
        </p:txBody>
      </p:sp>
    </p:spTree>
    <p:extLst>
      <p:ext uri="{BB962C8B-B14F-4D97-AF65-F5344CB8AC3E}">
        <p14:creationId xmlns:p14="http://schemas.microsoft.com/office/powerpoint/2010/main" val="1803784813"/>
      </p:ext>
    </p:extLst>
  </p:cSld>
  <p:clrMapOvr>
    <a:masterClrMapping/>
  </p:clrMapOvr>
  <p:transition spd="slow" advTm="53696"/>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438762" cy="938719"/>
          </a:xfrm>
          <a:prstGeom prst="rect">
            <a:avLst/>
          </a:prstGeom>
        </p:spPr>
        <p:txBody>
          <a:bodyPr/>
          <a:lstStyle/>
          <a:p>
            <a:r>
              <a:rPr lang="en-US" dirty="0"/>
              <a:t>In </a:t>
            </a:r>
            <a:r>
              <a:rPr lang="en-US" dirty="0" err="1"/>
              <a:t>PyTorch</a:t>
            </a:r>
            <a:endParaRPr dirty="0"/>
          </a:p>
        </p:txBody>
      </p:sp>
      <p:sp>
        <p:nvSpPr>
          <p:cNvPr id="31" name="Shape 1001"/>
          <p:cNvSpPr>
            <a:spLocks noGrp="1"/>
          </p:cNvSpPr>
          <p:nvPr>
            <p:ph type="body" idx="14"/>
          </p:nvPr>
        </p:nvSpPr>
        <p:spPr>
          <a:xfrm>
            <a:off x="1588159" y="2118256"/>
            <a:ext cx="2938625" cy="633891"/>
          </a:xfrm>
          <a:prstGeom prst="rect">
            <a:avLst/>
          </a:prstGeom>
        </p:spPr>
        <p:txBody>
          <a:bodyPr/>
          <a:lstStyle/>
          <a:p>
            <a:r>
              <a:rPr lang="en-US" dirty="0"/>
              <a:t>It’s so easy </a:t>
            </a:r>
            <a:r>
              <a:rPr lang="mr-IN" dirty="0"/>
              <a:t>…</a:t>
            </a:r>
            <a:endParaRPr lang="en-US" dirty="0"/>
          </a:p>
        </p:txBody>
      </p:sp>
      <p:sp>
        <p:nvSpPr>
          <p:cNvPr id="10"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4" name="Rectangle 3"/>
          <p:cNvSpPr/>
          <p:nvPr/>
        </p:nvSpPr>
        <p:spPr>
          <a:xfrm>
            <a:off x="9740153" y="2059968"/>
            <a:ext cx="13509812" cy="7968272"/>
          </a:xfrm>
          <a:prstGeom prst="rect">
            <a:avLst/>
          </a:prstGeom>
        </p:spPr>
        <p:txBody>
          <a:bodyPr wrap="square">
            <a:spAutoFit/>
          </a:bodyPr>
          <a:lstStyle/>
          <a:p>
            <a:r>
              <a:rPr lang="en-US" sz="3600" dirty="0">
                <a:solidFill>
                  <a:srgbClr val="00F2FF"/>
                </a:solidFill>
                <a:latin typeface="Helvetica" charset="0"/>
              </a:rPr>
              <a:t>import</a:t>
            </a:r>
            <a:r>
              <a:rPr lang="en-US" sz="3600" dirty="0">
                <a:solidFill>
                  <a:srgbClr val="D0D2D1"/>
                </a:solidFill>
                <a:latin typeface="Helvetica" charset="0"/>
              </a:rPr>
              <a:t> </a:t>
            </a:r>
            <a:r>
              <a:rPr lang="en-US" sz="3600" dirty="0">
                <a:solidFill>
                  <a:schemeClr val="bg1"/>
                </a:solidFill>
                <a:latin typeface="Helvetica" charset="0"/>
              </a:rPr>
              <a:t>torch </a:t>
            </a:r>
            <a:br>
              <a:rPr lang="en-US" sz="3600" dirty="0">
                <a:solidFill>
                  <a:srgbClr val="D0D2D1"/>
                </a:solidFill>
                <a:latin typeface="Helvetica" charset="0"/>
              </a:rPr>
            </a:br>
            <a:r>
              <a:rPr lang="en-US" sz="3600" dirty="0">
                <a:solidFill>
                  <a:srgbClr val="00F2FF"/>
                </a:solidFill>
                <a:latin typeface="Helvetica" charset="0"/>
              </a:rPr>
              <a:t>import </a:t>
            </a:r>
            <a:r>
              <a:rPr lang="en-US" sz="3600" dirty="0" err="1">
                <a:solidFill>
                  <a:schemeClr val="bg1"/>
                </a:solidFill>
                <a:latin typeface="Helvetica" charset="0"/>
              </a:rPr>
              <a:t>torch.nn</a:t>
            </a:r>
            <a:r>
              <a:rPr lang="en-US" sz="3600" dirty="0">
                <a:solidFill>
                  <a:schemeClr val="bg1"/>
                </a:solidFill>
                <a:latin typeface="Helvetica" charset="0"/>
              </a:rPr>
              <a:t> </a:t>
            </a:r>
            <a:r>
              <a:rPr lang="en-US" sz="3600" dirty="0">
                <a:solidFill>
                  <a:srgbClr val="00F2FF"/>
                </a:solidFill>
                <a:latin typeface="Helvetica" charset="0"/>
              </a:rPr>
              <a:t>as </a:t>
            </a:r>
            <a:r>
              <a:rPr lang="en-US" sz="3600" dirty="0" err="1">
                <a:solidFill>
                  <a:schemeClr val="bg1"/>
                </a:solidFill>
                <a:latin typeface="Helvetica" charset="0"/>
              </a:rPr>
              <a:t>nn</a:t>
            </a:r>
            <a:r>
              <a:rPr lang="en-US" sz="3600" dirty="0">
                <a:solidFill>
                  <a:schemeClr val="bg1"/>
                </a:solidFill>
                <a:latin typeface="Helvetica" charset="0"/>
              </a:rPr>
              <a:t> </a:t>
            </a:r>
            <a:br>
              <a:rPr lang="en-US" sz="3600" dirty="0">
                <a:solidFill>
                  <a:srgbClr val="D0D2D1"/>
                </a:solidFill>
                <a:latin typeface="Helvetica" charset="0"/>
              </a:rPr>
            </a:br>
            <a:r>
              <a:rPr lang="en-US" sz="3600" dirty="0">
                <a:solidFill>
                  <a:srgbClr val="D0D2D1"/>
                </a:solidFill>
                <a:latin typeface="Helvetica" charset="0"/>
              </a:rPr>
              <a:t>  </a:t>
            </a:r>
            <a:br>
              <a:rPr lang="en-US" sz="3600" dirty="0">
                <a:solidFill>
                  <a:srgbClr val="D0D2D1"/>
                </a:solidFill>
                <a:latin typeface="Helvetica" charset="0"/>
              </a:rPr>
            </a:br>
            <a:r>
              <a:rPr lang="en-US" sz="3600" dirty="0">
                <a:solidFill>
                  <a:srgbClr val="00F2FF"/>
                </a:solidFill>
                <a:latin typeface="Helvetica" charset="0"/>
              </a:rPr>
              <a:t>class </a:t>
            </a:r>
            <a:r>
              <a:rPr lang="en-US" sz="3600" dirty="0">
                <a:solidFill>
                  <a:schemeClr val="bg1">
                    <a:lumMod val="90000"/>
                  </a:schemeClr>
                </a:solidFill>
                <a:latin typeface="Helvetica" charset="0"/>
              </a:rPr>
              <a:t>Linear</a:t>
            </a:r>
            <a:r>
              <a:rPr lang="en-US" sz="3600" dirty="0">
                <a:solidFill>
                  <a:schemeClr val="bg1"/>
                </a:solidFill>
                <a:latin typeface="Helvetica" charset="0"/>
              </a:rPr>
              <a:t>(</a:t>
            </a:r>
            <a:r>
              <a:rPr lang="en-US" sz="3600" dirty="0" err="1">
                <a:solidFill>
                  <a:schemeClr val="accent2">
                    <a:lumMod val="40000"/>
                    <a:lumOff val="60000"/>
                  </a:schemeClr>
                </a:solidFill>
                <a:latin typeface="Helvetica" charset="0"/>
              </a:rPr>
              <a:t>nn.Module</a:t>
            </a:r>
            <a:r>
              <a:rPr lang="en-US" sz="3600" dirty="0">
                <a:solidFill>
                  <a:schemeClr val="bg1"/>
                </a:solidFill>
                <a:latin typeface="Helvetica" charset="0"/>
              </a:rPr>
              <a:t>):</a:t>
            </a:r>
            <a:r>
              <a:rPr lang="en-US" sz="3600" dirty="0">
                <a:solidFill>
                  <a:srgbClr val="D0D2D1"/>
                </a:solidFill>
                <a:latin typeface="Helvetica" charset="0"/>
              </a:rPr>
              <a:t> </a:t>
            </a:r>
            <a:br>
              <a:rPr lang="en-US" sz="3600" dirty="0">
                <a:solidFill>
                  <a:srgbClr val="D0D2D1"/>
                </a:solidFill>
                <a:latin typeface="Helvetica" charset="0"/>
              </a:rPr>
            </a:br>
            <a:r>
              <a:rPr lang="en-US" sz="3600" dirty="0">
                <a:solidFill>
                  <a:srgbClr val="D0D2D1"/>
                </a:solidFill>
                <a:latin typeface="Helvetica" charset="0"/>
              </a:rPr>
              <a:t>    </a:t>
            </a:r>
            <a:r>
              <a:rPr lang="en-US" sz="3600" dirty="0" err="1">
                <a:solidFill>
                  <a:srgbClr val="00F2FF"/>
                </a:solidFill>
                <a:latin typeface="Helvetica" charset="0"/>
              </a:rPr>
              <a:t>def</a:t>
            </a:r>
            <a:r>
              <a:rPr lang="en-US" sz="3600" dirty="0">
                <a:solidFill>
                  <a:srgbClr val="00F2FF"/>
                </a:solidFill>
                <a:latin typeface="Helvetica" charset="0"/>
              </a:rPr>
              <a:t> </a:t>
            </a:r>
            <a:r>
              <a:rPr lang="en-US" sz="3600" dirty="0">
                <a:solidFill>
                  <a:schemeClr val="accent2">
                    <a:lumMod val="40000"/>
                    <a:lumOff val="60000"/>
                  </a:schemeClr>
                </a:solidFill>
                <a:latin typeface="Helvetica" charset="0"/>
              </a:rPr>
              <a:t>__</a:t>
            </a:r>
            <a:r>
              <a:rPr lang="en-US" sz="3600" dirty="0" err="1">
                <a:solidFill>
                  <a:schemeClr val="accent2">
                    <a:lumMod val="40000"/>
                    <a:lumOff val="60000"/>
                  </a:schemeClr>
                </a:solidFill>
                <a:latin typeface="Helvetica" charset="0"/>
              </a:rPr>
              <a:t>init</a:t>
            </a:r>
            <a:r>
              <a:rPr lang="en-US" sz="3600" dirty="0">
                <a:solidFill>
                  <a:schemeClr val="accent2">
                    <a:lumMod val="40000"/>
                    <a:lumOff val="60000"/>
                  </a:schemeClr>
                </a:solidFill>
                <a:latin typeface="Helvetica" charset="0"/>
              </a:rPr>
              <a:t>__(</a:t>
            </a:r>
            <a:r>
              <a:rPr lang="en-US" sz="3600" dirty="0">
                <a:solidFill>
                  <a:srgbClr val="00F2FF"/>
                </a:solidFill>
                <a:latin typeface="Helvetica" charset="0"/>
              </a:rPr>
              <a:t>self</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super(Linear, </a:t>
            </a:r>
            <a:r>
              <a:rPr lang="en-US" sz="3600" dirty="0">
                <a:solidFill>
                  <a:srgbClr val="00F2FF"/>
                </a:solidFill>
                <a:latin typeface="Helvetica" charset="0"/>
              </a:rPr>
              <a:t>self</a:t>
            </a:r>
            <a:r>
              <a:rPr lang="en-US" sz="3600" dirty="0">
                <a:solidFill>
                  <a:schemeClr val="bg1"/>
                </a:solidFill>
                <a:latin typeface="Helvetica" charset="0"/>
              </a:rPr>
              <a:t>).</a:t>
            </a:r>
            <a:r>
              <a:rPr lang="en-US" sz="3600" dirty="0">
                <a:solidFill>
                  <a:schemeClr val="accent2">
                    <a:lumMod val="40000"/>
                    <a:lumOff val="60000"/>
                  </a:schemeClr>
                </a:solidFill>
                <a:latin typeface="Helvetica" charset="0"/>
              </a:rPr>
              <a:t>__</a:t>
            </a:r>
            <a:r>
              <a:rPr lang="en-US" sz="3600" dirty="0" err="1">
                <a:solidFill>
                  <a:schemeClr val="accent2">
                    <a:lumMod val="40000"/>
                    <a:lumOff val="60000"/>
                  </a:schemeClr>
                </a:solidFill>
                <a:latin typeface="Helvetica" charset="0"/>
              </a:rPr>
              <a:t>init</a:t>
            </a:r>
            <a:r>
              <a:rPr lang="en-US" sz="3600" dirty="0">
                <a:solidFill>
                  <a:schemeClr val="accent2">
                    <a:lumMod val="40000"/>
                    <a:lumOff val="60000"/>
                  </a:schemeClr>
                </a:solidFill>
                <a:latin typeface="Helvetica" charset="0"/>
              </a:rPr>
              <a:t>__() </a:t>
            </a:r>
            <a:br>
              <a:rPr lang="en-US" sz="3600" dirty="0">
                <a:solidFill>
                  <a:schemeClr val="bg1"/>
                </a:solidFill>
                <a:latin typeface="Helvetica" charset="0"/>
              </a:rPr>
            </a:br>
            <a:r>
              <a:rPr lang="en-US" sz="3600" dirty="0">
                <a:solidFill>
                  <a:srgbClr val="D0D2D1"/>
                </a:solidFill>
                <a:latin typeface="Helvetica" charset="0"/>
              </a:rPr>
              <a:t>        </a:t>
            </a:r>
            <a:r>
              <a:rPr lang="en-US" sz="3600" dirty="0" err="1">
                <a:solidFill>
                  <a:srgbClr val="00F2FF"/>
                </a:solidFill>
                <a:latin typeface="Helvetica" charset="0"/>
              </a:rPr>
              <a:t>self.</a:t>
            </a:r>
            <a:r>
              <a:rPr lang="en-US" sz="3600" dirty="0" err="1">
                <a:solidFill>
                  <a:schemeClr val="bg1"/>
                </a:solidFill>
                <a:latin typeface="Helvetica" charset="0"/>
              </a:rPr>
              <a:t>A</a:t>
            </a:r>
            <a:r>
              <a:rPr lang="en-US" sz="3600" dirty="0">
                <a:solidFill>
                  <a:schemeClr val="bg1"/>
                </a:solidFill>
                <a:latin typeface="Helvetica" charset="0"/>
              </a:rPr>
              <a:t> = </a:t>
            </a:r>
            <a:r>
              <a:rPr lang="en-US" sz="3600" dirty="0" err="1">
                <a:solidFill>
                  <a:schemeClr val="bg1"/>
                </a:solidFill>
                <a:latin typeface="Helvetica" charset="0"/>
              </a:rPr>
              <a:t>nn.Parameter</a:t>
            </a:r>
            <a:r>
              <a:rPr lang="en-US" sz="3600" dirty="0">
                <a:solidFill>
                  <a:schemeClr val="bg1"/>
                </a:solidFill>
                <a:latin typeface="Helvetica" charset="0"/>
              </a:rPr>
              <a:t>(</a:t>
            </a:r>
            <a:r>
              <a:rPr lang="en-US" sz="3600" dirty="0" err="1">
                <a:solidFill>
                  <a:schemeClr val="bg1"/>
                </a:solidFill>
                <a:latin typeface="Helvetica" charset="0"/>
              </a:rPr>
              <a:t>torch.randn</a:t>
            </a:r>
            <a:r>
              <a:rPr lang="en-US" sz="3600" dirty="0">
                <a:solidFill>
                  <a:schemeClr val="bg1"/>
                </a:solidFill>
                <a:latin typeface="Helvetica" charset="0"/>
              </a:rPr>
              <a:t>(</a:t>
            </a:r>
            <a:r>
              <a:rPr lang="en-US" sz="3600" dirty="0" err="1">
                <a:solidFill>
                  <a:schemeClr val="bg1"/>
                </a:solidFill>
                <a:latin typeface="Helvetica" charset="0"/>
              </a:rPr>
              <a:t>hidden_size</a:t>
            </a:r>
            <a:r>
              <a:rPr lang="en-US" sz="3600" dirty="0">
                <a:solidFill>
                  <a:schemeClr val="bg1"/>
                </a:solidFill>
                <a:latin typeface="Helvetica" charset="0"/>
              </a:rPr>
              <a:t>, </a:t>
            </a:r>
            <a:r>
              <a:rPr lang="en-US" sz="3600" dirty="0" err="1">
                <a:solidFill>
                  <a:schemeClr val="bg1"/>
                </a:solidFill>
                <a:latin typeface="Helvetica" charset="0"/>
              </a:rPr>
              <a:t>input_size</a:t>
            </a:r>
            <a:r>
              <a:rPr lang="en-US" sz="3600" dirty="0">
                <a:solidFill>
                  <a:schemeClr val="bg1"/>
                </a:solidFill>
                <a:latin typeface="Helvetica" charset="0"/>
              </a:rPr>
              <a:t>)) </a:t>
            </a:r>
            <a:br>
              <a:rPr lang="en-US" sz="3600" dirty="0">
                <a:solidFill>
                  <a:srgbClr val="D0D2D1"/>
                </a:solidFill>
                <a:latin typeface="Helvetica" charset="0"/>
              </a:rPr>
            </a:br>
            <a:r>
              <a:rPr lang="en-US" sz="3600" dirty="0">
                <a:solidFill>
                  <a:srgbClr val="D0D2D1"/>
                </a:solidFill>
                <a:latin typeface="Helvetica" charset="0"/>
              </a:rPr>
              <a:t>        </a:t>
            </a:r>
            <a:r>
              <a:rPr lang="en-US" sz="3600" dirty="0" err="1">
                <a:solidFill>
                  <a:srgbClr val="00F2FF"/>
                </a:solidFill>
                <a:latin typeface="Helvetica" charset="0"/>
              </a:rPr>
              <a:t>self.</a:t>
            </a:r>
            <a:r>
              <a:rPr lang="en-US" sz="3600" dirty="0" err="1">
                <a:solidFill>
                  <a:schemeClr val="bg1"/>
                </a:solidFill>
                <a:latin typeface="Helvetica" charset="0"/>
              </a:rPr>
              <a:t>b</a:t>
            </a:r>
            <a:r>
              <a:rPr lang="en-US" sz="3600" dirty="0">
                <a:solidFill>
                  <a:schemeClr val="bg1"/>
                </a:solidFill>
                <a:latin typeface="Helvetica" charset="0"/>
              </a:rPr>
              <a:t> = </a:t>
            </a:r>
            <a:r>
              <a:rPr lang="en-US" sz="3600" dirty="0" err="1">
                <a:solidFill>
                  <a:schemeClr val="bg1"/>
                </a:solidFill>
                <a:latin typeface="Helvetica" charset="0"/>
              </a:rPr>
              <a:t>nn.Parameter</a:t>
            </a:r>
            <a:r>
              <a:rPr lang="en-US" sz="3600" dirty="0">
                <a:solidFill>
                  <a:schemeClr val="bg1"/>
                </a:solidFill>
                <a:latin typeface="Helvetica" charset="0"/>
              </a:rPr>
              <a:t>(</a:t>
            </a:r>
            <a:r>
              <a:rPr lang="en-US" sz="3600" dirty="0" err="1">
                <a:solidFill>
                  <a:schemeClr val="bg1"/>
                </a:solidFill>
                <a:latin typeface="Helvetica" charset="0"/>
              </a:rPr>
              <a:t>torch.randn</a:t>
            </a:r>
            <a:r>
              <a:rPr lang="en-US" sz="3600" dirty="0">
                <a:solidFill>
                  <a:schemeClr val="bg1"/>
                </a:solidFill>
                <a:latin typeface="Helvetica" charset="0"/>
              </a:rPr>
              <a:t>(</a:t>
            </a:r>
            <a:r>
              <a:rPr lang="en-US" sz="3600" dirty="0" err="1">
                <a:solidFill>
                  <a:schemeClr val="bg1"/>
                </a:solidFill>
                <a:latin typeface="Helvetica" charset="0"/>
              </a:rPr>
              <a:t>hidden_size</a:t>
            </a:r>
            <a:r>
              <a:rPr lang="en-US" sz="3600" dirty="0">
                <a:solidFill>
                  <a:schemeClr val="bg1"/>
                </a:solidFill>
                <a:latin typeface="Helvetica" charset="0"/>
              </a:rPr>
              <a:t>, 1)) </a:t>
            </a:r>
            <a:br>
              <a:rPr lang="en-US" sz="3600" dirty="0">
                <a:solidFill>
                  <a:srgbClr val="D0D2D1"/>
                </a:solidFill>
                <a:latin typeface="Helvetica" charset="0"/>
              </a:rPr>
            </a:br>
            <a:r>
              <a:rPr lang="en-US" sz="3600" dirty="0">
                <a:solidFill>
                  <a:srgbClr val="D0D2D1"/>
                </a:solidFill>
                <a:latin typeface="Helvetica" charset="0"/>
              </a:rPr>
              <a:t>  </a:t>
            </a:r>
            <a:br>
              <a:rPr lang="en-US" sz="3600" dirty="0">
                <a:solidFill>
                  <a:srgbClr val="D0D2D1"/>
                </a:solidFill>
                <a:latin typeface="Helvetica" charset="0"/>
              </a:rPr>
            </a:br>
            <a:r>
              <a:rPr lang="en-US" sz="3600" dirty="0">
                <a:solidFill>
                  <a:srgbClr val="D0D2D1"/>
                </a:solidFill>
                <a:latin typeface="Helvetica" charset="0"/>
              </a:rPr>
              <a:t>   </a:t>
            </a:r>
            <a:r>
              <a:rPr lang="en-US" sz="3600" dirty="0">
                <a:solidFill>
                  <a:schemeClr val="bg1"/>
                </a:solidFill>
                <a:latin typeface="Helvetica" charset="0"/>
              </a:rPr>
              <a:t> </a:t>
            </a:r>
            <a:r>
              <a:rPr lang="en-US" sz="3600" dirty="0" err="1">
                <a:solidFill>
                  <a:srgbClr val="00F2FF"/>
                </a:solidFill>
                <a:latin typeface="Helvetica" charset="0"/>
              </a:rPr>
              <a:t>def</a:t>
            </a:r>
            <a:r>
              <a:rPr lang="en-US" sz="3600" dirty="0">
                <a:solidFill>
                  <a:srgbClr val="00F2FF"/>
                </a:solidFill>
                <a:latin typeface="Helvetica" charset="0"/>
              </a:rPr>
              <a:t> </a:t>
            </a:r>
            <a:r>
              <a:rPr lang="en-US" sz="3600" dirty="0">
                <a:solidFill>
                  <a:schemeClr val="bg1"/>
                </a:solidFill>
                <a:latin typeface="Helvetica" charset="0"/>
              </a:rPr>
              <a:t>forward(</a:t>
            </a:r>
            <a:r>
              <a:rPr lang="en-US" sz="3600" dirty="0">
                <a:solidFill>
                  <a:srgbClr val="00F2FF"/>
                </a:solidFill>
                <a:latin typeface="Helvetica" charset="0"/>
              </a:rPr>
              <a:t>self</a:t>
            </a:r>
            <a:r>
              <a:rPr lang="en-US" sz="3600" dirty="0">
                <a:solidFill>
                  <a:schemeClr val="bg1"/>
                </a:solidFill>
                <a:latin typeface="Helvetica" charset="0"/>
              </a:rPr>
              <a:t>, x): </a:t>
            </a:r>
            <a:br>
              <a:rPr lang="en-US" sz="3600" dirty="0">
                <a:solidFill>
                  <a:srgbClr val="D0D2D1"/>
                </a:solidFill>
                <a:latin typeface="Helvetica" charset="0"/>
              </a:rPr>
            </a:br>
            <a:r>
              <a:rPr lang="en-US" sz="3600" dirty="0">
                <a:solidFill>
                  <a:srgbClr val="D0D2D1"/>
                </a:solidFill>
                <a:latin typeface="Helvetica" charset="0"/>
              </a:rPr>
              <a:t>        </a:t>
            </a:r>
            <a:r>
              <a:rPr lang="en-US" sz="3600" dirty="0">
                <a:solidFill>
                  <a:schemeClr val="bg1"/>
                </a:solidFill>
                <a:latin typeface="Helvetica" charset="0"/>
              </a:rPr>
              <a:t>x = </a:t>
            </a:r>
            <a:r>
              <a:rPr lang="en-US" sz="3600" dirty="0" err="1">
                <a:solidFill>
                  <a:schemeClr val="bg1"/>
                </a:solidFill>
                <a:latin typeface="Helvetica" charset="0"/>
              </a:rPr>
              <a:t>torch.mm</a:t>
            </a:r>
            <a:r>
              <a:rPr lang="en-US" sz="3600" dirty="0">
                <a:solidFill>
                  <a:schemeClr val="bg1"/>
                </a:solidFill>
                <a:latin typeface="Helvetica" charset="0"/>
              </a:rPr>
              <a:t>(</a:t>
            </a:r>
            <a:r>
              <a:rPr lang="en-US" sz="3600" dirty="0" err="1">
                <a:solidFill>
                  <a:srgbClr val="00F2FF"/>
                </a:solidFill>
                <a:latin typeface="Helvetica" charset="0"/>
              </a:rPr>
              <a:t>self.</a:t>
            </a:r>
            <a:r>
              <a:rPr lang="en-US" sz="3600" dirty="0" err="1">
                <a:solidFill>
                  <a:schemeClr val="bg1"/>
                </a:solidFill>
                <a:latin typeface="Helvetica" charset="0"/>
              </a:rPr>
              <a:t>A</a:t>
            </a:r>
            <a:r>
              <a:rPr lang="en-US" sz="3600" dirty="0">
                <a:solidFill>
                  <a:schemeClr val="bg1"/>
                </a:solidFill>
                <a:latin typeface="Helvetica" charset="0"/>
              </a:rPr>
              <a:t>, </a:t>
            </a:r>
            <a:r>
              <a:rPr lang="en-US" sz="3600" dirty="0" err="1">
                <a:solidFill>
                  <a:schemeClr val="bg1"/>
                </a:solidFill>
                <a:latin typeface="Helvetica" charset="0"/>
              </a:rPr>
              <a:t>torch.t</a:t>
            </a:r>
            <a:r>
              <a:rPr lang="en-US" sz="3600" dirty="0">
                <a:solidFill>
                  <a:schemeClr val="bg1"/>
                </a:solidFill>
                <a:latin typeface="Helvetica" charset="0"/>
              </a:rPr>
              <a:t>(x)) + </a:t>
            </a:r>
            <a:r>
              <a:rPr lang="en-US" sz="3600" dirty="0" err="1">
                <a:solidFill>
                  <a:srgbClr val="00F2FF"/>
                </a:solidFill>
                <a:latin typeface="Helvetica" charset="0"/>
              </a:rPr>
              <a:t>self.</a:t>
            </a:r>
            <a:r>
              <a:rPr lang="en-US" sz="3600" dirty="0" err="1">
                <a:solidFill>
                  <a:schemeClr val="bg1"/>
                </a:solidFill>
                <a:latin typeface="Helvetica" charset="0"/>
              </a:rPr>
              <a:t>b</a:t>
            </a:r>
            <a:r>
              <a:rPr lang="en-US" sz="3600" dirty="0">
                <a:solidFill>
                  <a:schemeClr val="bg1"/>
                </a:solidFill>
                <a:latin typeface="Helvetica" charset="0"/>
              </a:rPr>
              <a:t> </a:t>
            </a:r>
            <a:br>
              <a:rPr lang="en-US" sz="3600" dirty="0">
                <a:solidFill>
                  <a:srgbClr val="D0D2D1"/>
                </a:solidFill>
                <a:latin typeface="Helvetica" charset="0"/>
              </a:rPr>
            </a:br>
            <a:r>
              <a:rPr lang="en-US" sz="3600" dirty="0">
                <a:solidFill>
                  <a:srgbClr val="D0D2D1"/>
                </a:solidFill>
                <a:latin typeface="Helvetica" charset="0"/>
              </a:rPr>
              <a:t>        </a:t>
            </a:r>
            <a:r>
              <a:rPr lang="en-US" sz="3600" dirty="0">
                <a:solidFill>
                  <a:srgbClr val="00F2FF"/>
                </a:solidFill>
                <a:latin typeface="Helvetica" charset="0"/>
              </a:rPr>
              <a:t>return </a:t>
            </a:r>
            <a:r>
              <a:rPr lang="en-US" sz="3600" dirty="0">
                <a:solidFill>
                  <a:schemeClr val="bg1"/>
                </a:solidFill>
                <a:latin typeface="Helvetica" charset="0"/>
              </a:rPr>
              <a:t>x</a:t>
            </a:r>
            <a:r>
              <a:rPr lang="en-US" sz="3600" dirty="0">
                <a:solidFill>
                  <a:srgbClr val="D0D2D1"/>
                </a:solidFill>
                <a:latin typeface="Helvetica" charset="0"/>
              </a:rPr>
              <a:t> </a:t>
            </a:r>
            <a:br>
              <a:rPr lang="en-US" sz="3600" dirty="0">
                <a:solidFill>
                  <a:srgbClr val="D0D2D1"/>
                </a:solidFill>
                <a:latin typeface="Helvetica" charset="0"/>
              </a:rPr>
            </a:br>
            <a:endParaRPr lang="en-US" sz="3600" dirty="0">
              <a:solidFill>
                <a:srgbClr val="D0D2D1"/>
              </a:solidFill>
              <a:latin typeface="Helvetica" charset="0"/>
            </a:endParaRPr>
          </a:p>
        </p:txBody>
      </p:sp>
      <p:sp>
        <p:nvSpPr>
          <p:cNvPr id="6" name="Left Brace 5"/>
          <p:cNvSpPr/>
          <p:nvPr/>
        </p:nvSpPr>
        <p:spPr>
          <a:xfrm>
            <a:off x="9471211" y="7288313"/>
            <a:ext cx="443753" cy="2904565"/>
          </a:xfrm>
          <a:prstGeom prst="leftBrac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noFill/>
              <a:effectLst/>
              <a:uFillTx/>
            </a:endParaRPr>
          </a:p>
        </p:txBody>
      </p:sp>
      <p:sp>
        <p:nvSpPr>
          <p:cNvPr id="7" name="TextBox 6"/>
          <p:cNvSpPr txBox="1"/>
          <p:nvPr/>
        </p:nvSpPr>
        <p:spPr>
          <a:xfrm>
            <a:off x="3487296" y="8229603"/>
            <a:ext cx="5464637"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rPr>
              <a:t>Define Forward Pass</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92874683"/>
      </p:ext>
    </p:extLst>
  </p:cSld>
  <p:clrMapOvr>
    <a:masterClrMapping/>
  </p:clrMapOvr>
  <p:transition spd="slow" advTm="53696"/>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25" name="Shape 1000"/>
          <p:cNvSpPr>
            <a:spLocks noGrp="1"/>
          </p:cNvSpPr>
          <p:nvPr>
            <p:ph type="body" idx="13"/>
          </p:nvPr>
        </p:nvSpPr>
        <p:spPr>
          <a:xfrm>
            <a:off x="1588159" y="1436724"/>
            <a:ext cx="4923143" cy="938719"/>
          </a:xfrm>
          <a:prstGeom prst="rect">
            <a:avLst/>
          </a:prstGeom>
        </p:spPr>
        <p:txBody>
          <a:bodyPr/>
          <a:lstStyle/>
          <a:p>
            <a:r>
              <a:rPr lang="en-US" dirty="0"/>
              <a:t>Artificial Neuron</a:t>
            </a:r>
            <a:endParaRPr dirty="0"/>
          </a:p>
        </p:txBody>
      </p:sp>
      <p:pic>
        <p:nvPicPr>
          <p:cNvPr id="6" name="Picture 5"/>
          <p:cNvPicPr>
            <a:picLocks noChangeAspect="1"/>
          </p:cNvPicPr>
          <p:nvPr/>
        </p:nvPicPr>
        <p:blipFill>
          <a:blip r:embed="rId3"/>
          <a:stretch>
            <a:fillRect/>
          </a:stretch>
        </p:blipFill>
        <p:spPr>
          <a:xfrm>
            <a:off x="19360598" y="4902476"/>
            <a:ext cx="571500" cy="571500"/>
          </a:xfrm>
          <a:prstGeom prst="rect">
            <a:avLst/>
          </a:prstGeom>
        </p:spPr>
      </p:pic>
      <p:pic>
        <p:nvPicPr>
          <p:cNvPr id="8" name="Picture 7"/>
          <p:cNvPicPr>
            <a:picLocks noChangeAspect="1"/>
          </p:cNvPicPr>
          <p:nvPr/>
        </p:nvPicPr>
        <p:blipFill>
          <a:blip r:embed="rId4"/>
          <a:stretch>
            <a:fillRect/>
          </a:stretch>
        </p:blipFill>
        <p:spPr>
          <a:xfrm>
            <a:off x="12312899" y="5834138"/>
            <a:ext cx="952500" cy="6731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63186" y="1065283"/>
            <a:ext cx="10902785" cy="9710928"/>
          </a:xfrm>
          <a:prstGeom prst="rect">
            <a:avLst/>
          </a:prstGeom>
        </p:spPr>
      </p:pic>
      <p:pic>
        <p:nvPicPr>
          <p:cNvPr id="4" name="Picture 3"/>
          <p:cNvPicPr>
            <a:picLocks noChangeAspect="1"/>
          </p:cNvPicPr>
          <p:nvPr/>
        </p:nvPicPr>
        <p:blipFill>
          <a:blip r:embed="rId6"/>
          <a:stretch>
            <a:fillRect/>
          </a:stretch>
        </p:blipFill>
        <p:spPr>
          <a:xfrm>
            <a:off x="22563758" y="6170688"/>
            <a:ext cx="952500" cy="673100"/>
          </a:xfrm>
          <a:prstGeom prst="rect">
            <a:avLst/>
          </a:prstGeom>
        </p:spPr>
      </p:pic>
      <p:pic>
        <p:nvPicPr>
          <p:cNvPr id="5" name="Picture 4"/>
          <p:cNvPicPr>
            <a:picLocks noChangeAspect="1"/>
          </p:cNvPicPr>
          <p:nvPr/>
        </p:nvPicPr>
        <p:blipFill>
          <a:blip r:embed="rId7"/>
          <a:stretch>
            <a:fillRect/>
          </a:stretch>
        </p:blipFill>
        <p:spPr>
          <a:xfrm>
            <a:off x="21168871" y="10776211"/>
            <a:ext cx="2197100" cy="863600"/>
          </a:xfrm>
          <a:prstGeom prst="rect">
            <a:avLst/>
          </a:prstGeom>
        </p:spPr>
      </p:pic>
      <p:pic>
        <p:nvPicPr>
          <p:cNvPr id="12" name="Picture 11"/>
          <p:cNvPicPr>
            <a:picLocks noChangeAspect="1"/>
          </p:cNvPicPr>
          <p:nvPr/>
        </p:nvPicPr>
        <p:blipFill>
          <a:blip r:embed="rId8"/>
          <a:stretch>
            <a:fillRect/>
          </a:stretch>
        </p:blipFill>
        <p:spPr>
          <a:xfrm>
            <a:off x="1233163" y="8281876"/>
            <a:ext cx="9144000" cy="1524000"/>
          </a:xfrm>
          <a:prstGeom prst="rect">
            <a:avLst/>
          </a:prstGeom>
        </p:spPr>
      </p:pic>
      <p:cxnSp>
        <p:nvCxnSpPr>
          <p:cNvPr id="15" name="Straight Connector 14"/>
          <p:cNvCxnSpPr/>
          <p:nvPr/>
        </p:nvCxnSpPr>
        <p:spPr>
          <a:xfrm>
            <a:off x="16970188" y="7097358"/>
            <a:ext cx="242047" cy="217842"/>
          </a:xfrm>
          <a:prstGeom prst="line">
            <a:avLst/>
          </a:prstGeom>
          <a:noFill/>
          <a:ln w="254000" cap="flat">
            <a:solidFill>
              <a:schemeClr val="bg1"/>
            </a:solidFill>
            <a:prstDash val="solid"/>
            <a:bevel/>
          </a:ln>
          <a:effectLst/>
          <a:sp3d/>
        </p:spPr>
        <p:style>
          <a:lnRef idx="0">
            <a:scrgbClr r="0" g="0" b="0"/>
          </a:lnRef>
          <a:fillRef idx="0">
            <a:scrgbClr r="0" g="0" b="0"/>
          </a:fillRef>
          <a:effectRef idx="0">
            <a:scrgbClr r="0" g="0" b="0"/>
          </a:effectRef>
          <a:fontRef idx="none"/>
        </p:style>
      </p:cxnSp>
      <p:sp>
        <p:nvSpPr>
          <p:cNvPr id="14" name="Oval 13"/>
          <p:cNvSpPr/>
          <p:nvPr/>
        </p:nvSpPr>
        <p:spPr>
          <a:xfrm>
            <a:off x="20231824" y="3166797"/>
            <a:ext cx="309282" cy="309282"/>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16" name="Oval 15"/>
          <p:cNvSpPr/>
          <p:nvPr/>
        </p:nvSpPr>
        <p:spPr>
          <a:xfrm>
            <a:off x="15162282" y="9077508"/>
            <a:ext cx="309282" cy="309282"/>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3" name="TextBox 2"/>
          <p:cNvSpPr txBox="1"/>
          <p:nvPr/>
        </p:nvSpPr>
        <p:spPr>
          <a:xfrm>
            <a:off x="20102835" y="7382450"/>
            <a:ext cx="1378583"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36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Active</a:t>
            </a:r>
          </a:p>
        </p:txBody>
      </p:sp>
      <p:sp>
        <p:nvSpPr>
          <p:cNvPr id="17" name="TextBox 16"/>
          <p:cNvSpPr txBox="1"/>
          <p:nvPr/>
        </p:nvSpPr>
        <p:spPr>
          <a:xfrm>
            <a:off x="16535995" y="9755305"/>
            <a:ext cx="1703993" cy="711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3600" dirty="0"/>
              <a:t>Inactive</a:t>
            </a:r>
            <a:endParaRPr kumimoji="0" lang="en-US" sz="36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19" name="Shape 1001"/>
          <p:cNvSpPr>
            <a:spLocks noGrp="1"/>
          </p:cNvSpPr>
          <p:nvPr>
            <p:ph type="body" idx="14"/>
          </p:nvPr>
        </p:nvSpPr>
        <p:spPr>
          <a:xfrm>
            <a:off x="1588159" y="2092800"/>
            <a:ext cx="4892686" cy="684803"/>
          </a:xfrm>
          <a:prstGeom prst="rect">
            <a:avLst/>
          </a:prstGeom>
        </p:spPr>
        <p:txBody>
          <a:bodyPr/>
          <a:lstStyle/>
          <a:p>
            <a:r>
              <a:rPr lang="en-US" dirty="0"/>
              <a:t>The good </a:t>
            </a:r>
            <a:r>
              <a:rPr lang="en-US" dirty="0" err="1"/>
              <a:t>ol</a:t>
            </a:r>
            <a:r>
              <a:rPr lang="en-US" dirty="0"/>
              <a:t>’ Perceptron</a:t>
            </a:r>
            <a:endParaRPr dirty="0"/>
          </a:p>
        </p:txBody>
      </p:sp>
    </p:spTree>
    <p:extLst>
      <p:ext uri="{BB962C8B-B14F-4D97-AF65-F5344CB8AC3E}">
        <p14:creationId xmlns:p14="http://schemas.microsoft.com/office/powerpoint/2010/main" val="468797509"/>
      </p:ext>
    </p:extLst>
  </p:cSld>
  <p:clrMapOvr>
    <a:masterClrMapping/>
  </p:clrMapOvr>
  <p:transition spd="slow" advTm="26580"/>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438762" cy="938719"/>
          </a:xfrm>
          <a:prstGeom prst="rect">
            <a:avLst/>
          </a:prstGeom>
        </p:spPr>
        <p:txBody>
          <a:bodyPr/>
          <a:lstStyle/>
          <a:p>
            <a:r>
              <a:rPr lang="en-US" dirty="0"/>
              <a:t>In </a:t>
            </a:r>
            <a:r>
              <a:rPr lang="en-US" dirty="0" err="1"/>
              <a:t>PyTorch</a:t>
            </a:r>
            <a:endParaRPr dirty="0"/>
          </a:p>
        </p:txBody>
      </p:sp>
      <p:sp>
        <p:nvSpPr>
          <p:cNvPr id="31" name="Shape 1001"/>
          <p:cNvSpPr>
            <a:spLocks noGrp="1"/>
          </p:cNvSpPr>
          <p:nvPr>
            <p:ph type="body" idx="14"/>
          </p:nvPr>
        </p:nvSpPr>
        <p:spPr>
          <a:xfrm>
            <a:off x="1588159" y="2118256"/>
            <a:ext cx="2938625" cy="633891"/>
          </a:xfrm>
          <a:prstGeom prst="rect">
            <a:avLst/>
          </a:prstGeom>
        </p:spPr>
        <p:txBody>
          <a:bodyPr/>
          <a:lstStyle/>
          <a:p>
            <a:r>
              <a:rPr lang="en-US" dirty="0"/>
              <a:t>It’s so easy </a:t>
            </a:r>
            <a:r>
              <a:rPr lang="mr-IN" dirty="0"/>
              <a:t>…</a:t>
            </a:r>
            <a:endParaRPr lang="en-US" dirty="0"/>
          </a:p>
        </p:txBody>
      </p:sp>
      <p:sp>
        <p:nvSpPr>
          <p:cNvPr id="10"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4" name="Rectangle 3"/>
          <p:cNvSpPr/>
          <p:nvPr/>
        </p:nvSpPr>
        <p:spPr>
          <a:xfrm>
            <a:off x="9740153" y="2059968"/>
            <a:ext cx="13509812" cy="7968272"/>
          </a:xfrm>
          <a:prstGeom prst="rect">
            <a:avLst/>
          </a:prstGeom>
        </p:spPr>
        <p:txBody>
          <a:bodyPr wrap="square">
            <a:spAutoFit/>
          </a:bodyPr>
          <a:lstStyle/>
          <a:p>
            <a:r>
              <a:rPr lang="en-US" sz="3600" dirty="0">
                <a:solidFill>
                  <a:srgbClr val="00F2FF"/>
                </a:solidFill>
                <a:latin typeface="Helvetica" charset="0"/>
              </a:rPr>
              <a:t>import</a:t>
            </a:r>
            <a:r>
              <a:rPr lang="en-US" sz="3600" dirty="0">
                <a:solidFill>
                  <a:srgbClr val="D0D2D1"/>
                </a:solidFill>
                <a:latin typeface="Helvetica" charset="0"/>
              </a:rPr>
              <a:t> </a:t>
            </a:r>
            <a:r>
              <a:rPr lang="en-US" sz="3600" dirty="0">
                <a:solidFill>
                  <a:schemeClr val="bg1"/>
                </a:solidFill>
                <a:latin typeface="Helvetica" charset="0"/>
              </a:rPr>
              <a:t>torch </a:t>
            </a:r>
            <a:br>
              <a:rPr lang="en-US" sz="3600" dirty="0">
                <a:solidFill>
                  <a:srgbClr val="D0D2D1"/>
                </a:solidFill>
                <a:latin typeface="Helvetica" charset="0"/>
              </a:rPr>
            </a:br>
            <a:r>
              <a:rPr lang="en-US" sz="3600" dirty="0">
                <a:solidFill>
                  <a:srgbClr val="00F2FF"/>
                </a:solidFill>
                <a:latin typeface="Helvetica" charset="0"/>
              </a:rPr>
              <a:t>import </a:t>
            </a:r>
            <a:r>
              <a:rPr lang="en-US" sz="3600" dirty="0" err="1">
                <a:solidFill>
                  <a:schemeClr val="bg1"/>
                </a:solidFill>
                <a:latin typeface="Helvetica" charset="0"/>
              </a:rPr>
              <a:t>torch.nn</a:t>
            </a:r>
            <a:r>
              <a:rPr lang="en-US" sz="3600" dirty="0">
                <a:solidFill>
                  <a:schemeClr val="bg1"/>
                </a:solidFill>
                <a:latin typeface="Helvetica" charset="0"/>
              </a:rPr>
              <a:t> </a:t>
            </a:r>
            <a:r>
              <a:rPr lang="en-US" sz="3600" dirty="0">
                <a:solidFill>
                  <a:srgbClr val="00F2FF"/>
                </a:solidFill>
                <a:latin typeface="Helvetica" charset="0"/>
              </a:rPr>
              <a:t>as </a:t>
            </a:r>
            <a:r>
              <a:rPr lang="en-US" sz="3600" dirty="0" err="1">
                <a:solidFill>
                  <a:schemeClr val="bg1"/>
                </a:solidFill>
                <a:latin typeface="Helvetica" charset="0"/>
              </a:rPr>
              <a:t>nn</a:t>
            </a:r>
            <a:r>
              <a:rPr lang="en-US" sz="3600" dirty="0">
                <a:solidFill>
                  <a:schemeClr val="bg1"/>
                </a:solidFill>
                <a:latin typeface="Helvetica" charset="0"/>
              </a:rPr>
              <a:t> </a:t>
            </a:r>
            <a:br>
              <a:rPr lang="en-US" sz="3600" dirty="0">
                <a:solidFill>
                  <a:srgbClr val="D0D2D1"/>
                </a:solidFill>
                <a:latin typeface="Helvetica" charset="0"/>
              </a:rPr>
            </a:br>
            <a:r>
              <a:rPr lang="en-US" sz="3600" dirty="0">
                <a:solidFill>
                  <a:srgbClr val="D0D2D1"/>
                </a:solidFill>
                <a:latin typeface="Helvetica" charset="0"/>
              </a:rPr>
              <a:t>  </a:t>
            </a:r>
            <a:br>
              <a:rPr lang="en-US" sz="3600" dirty="0">
                <a:solidFill>
                  <a:srgbClr val="D0D2D1"/>
                </a:solidFill>
                <a:latin typeface="Helvetica" charset="0"/>
              </a:rPr>
            </a:br>
            <a:r>
              <a:rPr lang="en-US" sz="3600" dirty="0">
                <a:solidFill>
                  <a:srgbClr val="00F2FF"/>
                </a:solidFill>
                <a:latin typeface="Helvetica" charset="0"/>
              </a:rPr>
              <a:t>class </a:t>
            </a:r>
            <a:r>
              <a:rPr lang="en-US" sz="3600" dirty="0">
                <a:solidFill>
                  <a:schemeClr val="bg1">
                    <a:lumMod val="90000"/>
                  </a:schemeClr>
                </a:solidFill>
                <a:latin typeface="Helvetica" charset="0"/>
              </a:rPr>
              <a:t>Linear</a:t>
            </a:r>
            <a:r>
              <a:rPr lang="en-US" sz="3600" dirty="0">
                <a:solidFill>
                  <a:schemeClr val="bg1"/>
                </a:solidFill>
                <a:latin typeface="Helvetica" charset="0"/>
              </a:rPr>
              <a:t>(</a:t>
            </a:r>
            <a:r>
              <a:rPr lang="en-US" sz="3600" dirty="0" err="1">
                <a:solidFill>
                  <a:schemeClr val="accent2">
                    <a:lumMod val="40000"/>
                    <a:lumOff val="60000"/>
                  </a:schemeClr>
                </a:solidFill>
                <a:latin typeface="Helvetica" charset="0"/>
              </a:rPr>
              <a:t>nn.Module</a:t>
            </a:r>
            <a:r>
              <a:rPr lang="en-US" sz="3600" dirty="0">
                <a:solidFill>
                  <a:schemeClr val="bg1"/>
                </a:solidFill>
                <a:latin typeface="Helvetica" charset="0"/>
              </a:rPr>
              <a:t>):</a:t>
            </a:r>
            <a:r>
              <a:rPr lang="en-US" sz="3600" dirty="0">
                <a:solidFill>
                  <a:srgbClr val="D0D2D1"/>
                </a:solidFill>
                <a:latin typeface="Helvetica" charset="0"/>
              </a:rPr>
              <a:t> </a:t>
            </a:r>
            <a:br>
              <a:rPr lang="en-US" sz="3600" dirty="0">
                <a:solidFill>
                  <a:srgbClr val="D0D2D1"/>
                </a:solidFill>
                <a:latin typeface="Helvetica" charset="0"/>
              </a:rPr>
            </a:br>
            <a:r>
              <a:rPr lang="en-US" sz="3600" dirty="0">
                <a:solidFill>
                  <a:srgbClr val="D0D2D1"/>
                </a:solidFill>
                <a:latin typeface="Helvetica" charset="0"/>
              </a:rPr>
              <a:t>    </a:t>
            </a:r>
            <a:r>
              <a:rPr lang="en-US" sz="3600" dirty="0" err="1">
                <a:solidFill>
                  <a:srgbClr val="00F2FF"/>
                </a:solidFill>
                <a:latin typeface="Helvetica" charset="0"/>
              </a:rPr>
              <a:t>def</a:t>
            </a:r>
            <a:r>
              <a:rPr lang="en-US" sz="3600" dirty="0">
                <a:solidFill>
                  <a:srgbClr val="00F2FF"/>
                </a:solidFill>
                <a:latin typeface="Helvetica" charset="0"/>
              </a:rPr>
              <a:t> </a:t>
            </a:r>
            <a:r>
              <a:rPr lang="en-US" sz="3600" dirty="0">
                <a:solidFill>
                  <a:schemeClr val="accent2">
                    <a:lumMod val="40000"/>
                    <a:lumOff val="60000"/>
                  </a:schemeClr>
                </a:solidFill>
                <a:latin typeface="Helvetica" charset="0"/>
              </a:rPr>
              <a:t>__</a:t>
            </a:r>
            <a:r>
              <a:rPr lang="en-US" sz="3600" dirty="0" err="1">
                <a:solidFill>
                  <a:schemeClr val="accent2">
                    <a:lumMod val="40000"/>
                    <a:lumOff val="60000"/>
                  </a:schemeClr>
                </a:solidFill>
                <a:latin typeface="Helvetica" charset="0"/>
              </a:rPr>
              <a:t>init</a:t>
            </a:r>
            <a:r>
              <a:rPr lang="en-US" sz="3600" dirty="0">
                <a:solidFill>
                  <a:schemeClr val="accent2">
                    <a:lumMod val="40000"/>
                    <a:lumOff val="60000"/>
                  </a:schemeClr>
                </a:solidFill>
                <a:latin typeface="Helvetica" charset="0"/>
              </a:rPr>
              <a:t>__(</a:t>
            </a:r>
            <a:r>
              <a:rPr lang="en-US" sz="3600" dirty="0">
                <a:solidFill>
                  <a:srgbClr val="00F2FF"/>
                </a:solidFill>
                <a:latin typeface="Helvetica" charset="0"/>
              </a:rPr>
              <a:t>self</a:t>
            </a:r>
            <a:r>
              <a:rPr lang="en-US" sz="3600" dirty="0">
                <a:solidFill>
                  <a:schemeClr val="bg1"/>
                </a:solidFill>
                <a:latin typeface="Helvetica" charset="0"/>
              </a:rPr>
              <a:t>): </a:t>
            </a:r>
            <a:br>
              <a:rPr lang="en-US" sz="3600" dirty="0">
                <a:solidFill>
                  <a:schemeClr val="bg1"/>
                </a:solidFill>
                <a:latin typeface="Helvetica" charset="0"/>
              </a:rPr>
            </a:br>
            <a:r>
              <a:rPr lang="en-US" sz="3600" dirty="0">
                <a:solidFill>
                  <a:schemeClr val="bg1"/>
                </a:solidFill>
                <a:latin typeface="Helvetica" charset="0"/>
              </a:rPr>
              <a:t>        super(Linear, </a:t>
            </a:r>
            <a:r>
              <a:rPr lang="en-US" sz="3600" dirty="0">
                <a:solidFill>
                  <a:srgbClr val="00F2FF"/>
                </a:solidFill>
                <a:latin typeface="Helvetica" charset="0"/>
              </a:rPr>
              <a:t>self</a:t>
            </a:r>
            <a:r>
              <a:rPr lang="en-US" sz="3600" dirty="0">
                <a:solidFill>
                  <a:schemeClr val="bg1"/>
                </a:solidFill>
                <a:latin typeface="Helvetica" charset="0"/>
              </a:rPr>
              <a:t>).</a:t>
            </a:r>
            <a:r>
              <a:rPr lang="en-US" sz="3600" dirty="0">
                <a:solidFill>
                  <a:schemeClr val="accent2">
                    <a:lumMod val="40000"/>
                    <a:lumOff val="60000"/>
                  </a:schemeClr>
                </a:solidFill>
                <a:latin typeface="Helvetica" charset="0"/>
              </a:rPr>
              <a:t>__</a:t>
            </a:r>
            <a:r>
              <a:rPr lang="en-US" sz="3600" dirty="0" err="1">
                <a:solidFill>
                  <a:schemeClr val="accent2">
                    <a:lumMod val="40000"/>
                    <a:lumOff val="60000"/>
                  </a:schemeClr>
                </a:solidFill>
                <a:latin typeface="Helvetica" charset="0"/>
              </a:rPr>
              <a:t>init</a:t>
            </a:r>
            <a:r>
              <a:rPr lang="en-US" sz="3600" dirty="0">
                <a:solidFill>
                  <a:schemeClr val="accent2">
                    <a:lumMod val="40000"/>
                    <a:lumOff val="60000"/>
                  </a:schemeClr>
                </a:solidFill>
                <a:latin typeface="Helvetica" charset="0"/>
              </a:rPr>
              <a:t>__() </a:t>
            </a:r>
            <a:br>
              <a:rPr lang="en-US" sz="3600" dirty="0">
                <a:solidFill>
                  <a:schemeClr val="bg1"/>
                </a:solidFill>
                <a:latin typeface="Helvetica" charset="0"/>
              </a:rPr>
            </a:br>
            <a:r>
              <a:rPr lang="en-US" sz="3600" dirty="0">
                <a:solidFill>
                  <a:srgbClr val="D0D2D1"/>
                </a:solidFill>
                <a:latin typeface="Helvetica" charset="0"/>
              </a:rPr>
              <a:t>        </a:t>
            </a:r>
            <a:r>
              <a:rPr lang="en-US" sz="3600" dirty="0" err="1">
                <a:solidFill>
                  <a:srgbClr val="00F2FF"/>
                </a:solidFill>
                <a:latin typeface="Helvetica" charset="0"/>
              </a:rPr>
              <a:t>self.</a:t>
            </a:r>
            <a:r>
              <a:rPr lang="en-US" sz="3600" dirty="0" err="1">
                <a:solidFill>
                  <a:schemeClr val="bg1"/>
                </a:solidFill>
                <a:latin typeface="Helvetica" charset="0"/>
              </a:rPr>
              <a:t>A</a:t>
            </a:r>
            <a:r>
              <a:rPr lang="en-US" sz="3600" dirty="0">
                <a:solidFill>
                  <a:schemeClr val="bg1"/>
                </a:solidFill>
                <a:latin typeface="Helvetica" charset="0"/>
              </a:rPr>
              <a:t> = </a:t>
            </a:r>
            <a:r>
              <a:rPr lang="en-US" sz="3600" dirty="0" err="1">
                <a:solidFill>
                  <a:schemeClr val="bg1"/>
                </a:solidFill>
                <a:latin typeface="Helvetica" charset="0"/>
              </a:rPr>
              <a:t>nn.Parameter</a:t>
            </a:r>
            <a:r>
              <a:rPr lang="en-US" sz="3600" dirty="0">
                <a:solidFill>
                  <a:schemeClr val="bg1"/>
                </a:solidFill>
                <a:latin typeface="Helvetica" charset="0"/>
              </a:rPr>
              <a:t>(</a:t>
            </a:r>
            <a:r>
              <a:rPr lang="en-US" sz="3600" dirty="0" err="1">
                <a:solidFill>
                  <a:schemeClr val="bg1"/>
                </a:solidFill>
                <a:latin typeface="Helvetica" charset="0"/>
              </a:rPr>
              <a:t>torch.randn</a:t>
            </a:r>
            <a:r>
              <a:rPr lang="en-US" sz="3600" dirty="0">
                <a:solidFill>
                  <a:schemeClr val="bg1"/>
                </a:solidFill>
                <a:latin typeface="Helvetica" charset="0"/>
              </a:rPr>
              <a:t>(</a:t>
            </a:r>
            <a:r>
              <a:rPr lang="en-US" sz="3600" dirty="0" err="1">
                <a:solidFill>
                  <a:schemeClr val="bg1"/>
                </a:solidFill>
                <a:latin typeface="Helvetica" charset="0"/>
              </a:rPr>
              <a:t>hidden_size</a:t>
            </a:r>
            <a:r>
              <a:rPr lang="en-US" sz="3600" dirty="0">
                <a:solidFill>
                  <a:schemeClr val="bg1"/>
                </a:solidFill>
                <a:latin typeface="Helvetica" charset="0"/>
              </a:rPr>
              <a:t>, </a:t>
            </a:r>
            <a:r>
              <a:rPr lang="en-US" sz="3600" dirty="0" err="1">
                <a:solidFill>
                  <a:schemeClr val="bg1"/>
                </a:solidFill>
                <a:latin typeface="Helvetica" charset="0"/>
              </a:rPr>
              <a:t>input_size</a:t>
            </a:r>
            <a:r>
              <a:rPr lang="en-US" sz="3600" dirty="0">
                <a:solidFill>
                  <a:schemeClr val="bg1"/>
                </a:solidFill>
                <a:latin typeface="Helvetica" charset="0"/>
              </a:rPr>
              <a:t>)) </a:t>
            </a:r>
            <a:br>
              <a:rPr lang="en-US" sz="3600" dirty="0">
                <a:solidFill>
                  <a:srgbClr val="D0D2D1"/>
                </a:solidFill>
                <a:latin typeface="Helvetica" charset="0"/>
              </a:rPr>
            </a:br>
            <a:r>
              <a:rPr lang="en-US" sz="3600" dirty="0">
                <a:solidFill>
                  <a:srgbClr val="D0D2D1"/>
                </a:solidFill>
                <a:latin typeface="Helvetica" charset="0"/>
              </a:rPr>
              <a:t>        </a:t>
            </a:r>
            <a:r>
              <a:rPr lang="en-US" sz="3600" dirty="0" err="1">
                <a:solidFill>
                  <a:srgbClr val="00F2FF"/>
                </a:solidFill>
                <a:latin typeface="Helvetica" charset="0"/>
              </a:rPr>
              <a:t>self.</a:t>
            </a:r>
            <a:r>
              <a:rPr lang="en-US" sz="3600" dirty="0" err="1">
                <a:solidFill>
                  <a:schemeClr val="bg1"/>
                </a:solidFill>
                <a:latin typeface="Helvetica" charset="0"/>
              </a:rPr>
              <a:t>b</a:t>
            </a:r>
            <a:r>
              <a:rPr lang="en-US" sz="3600" dirty="0">
                <a:solidFill>
                  <a:schemeClr val="bg1"/>
                </a:solidFill>
                <a:latin typeface="Helvetica" charset="0"/>
              </a:rPr>
              <a:t> = </a:t>
            </a:r>
            <a:r>
              <a:rPr lang="en-US" sz="3600" dirty="0" err="1">
                <a:solidFill>
                  <a:schemeClr val="bg1"/>
                </a:solidFill>
                <a:latin typeface="Helvetica" charset="0"/>
              </a:rPr>
              <a:t>nn.Parameter</a:t>
            </a:r>
            <a:r>
              <a:rPr lang="en-US" sz="3600" dirty="0">
                <a:solidFill>
                  <a:schemeClr val="bg1"/>
                </a:solidFill>
                <a:latin typeface="Helvetica" charset="0"/>
              </a:rPr>
              <a:t>(</a:t>
            </a:r>
            <a:r>
              <a:rPr lang="en-US" sz="3600" dirty="0" err="1">
                <a:solidFill>
                  <a:schemeClr val="bg1"/>
                </a:solidFill>
                <a:latin typeface="Helvetica" charset="0"/>
              </a:rPr>
              <a:t>torch.randn</a:t>
            </a:r>
            <a:r>
              <a:rPr lang="en-US" sz="3600" dirty="0">
                <a:solidFill>
                  <a:schemeClr val="bg1"/>
                </a:solidFill>
                <a:latin typeface="Helvetica" charset="0"/>
              </a:rPr>
              <a:t>(</a:t>
            </a:r>
            <a:r>
              <a:rPr lang="en-US" sz="3600" dirty="0" err="1">
                <a:solidFill>
                  <a:schemeClr val="bg1"/>
                </a:solidFill>
                <a:latin typeface="Helvetica" charset="0"/>
              </a:rPr>
              <a:t>hidden_size</a:t>
            </a:r>
            <a:r>
              <a:rPr lang="en-US" sz="3600" dirty="0">
                <a:solidFill>
                  <a:schemeClr val="bg1"/>
                </a:solidFill>
                <a:latin typeface="Helvetica" charset="0"/>
              </a:rPr>
              <a:t>, 1)) </a:t>
            </a:r>
            <a:br>
              <a:rPr lang="en-US" sz="3600" dirty="0">
                <a:solidFill>
                  <a:srgbClr val="D0D2D1"/>
                </a:solidFill>
                <a:latin typeface="Helvetica" charset="0"/>
              </a:rPr>
            </a:br>
            <a:r>
              <a:rPr lang="en-US" sz="3600" dirty="0">
                <a:solidFill>
                  <a:srgbClr val="D0D2D1"/>
                </a:solidFill>
                <a:latin typeface="Helvetica" charset="0"/>
              </a:rPr>
              <a:t>  </a:t>
            </a:r>
            <a:br>
              <a:rPr lang="en-US" sz="3600" dirty="0">
                <a:solidFill>
                  <a:srgbClr val="D0D2D1"/>
                </a:solidFill>
                <a:latin typeface="Helvetica" charset="0"/>
              </a:rPr>
            </a:br>
            <a:r>
              <a:rPr lang="en-US" sz="3600" dirty="0">
                <a:solidFill>
                  <a:srgbClr val="D0D2D1"/>
                </a:solidFill>
                <a:latin typeface="Helvetica" charset="0"/>
              </a:rPr>
              <a:t>   </a:t>
            </a:r>
            <a:r>
              <a:rPr lang="en-US" sz="3600" dirty="0">
                <a:solidFill>
                  <a:schemeClr val="bg1"/>
                </a:solidFill>
                <a:latin typeface="Helvetica" charset="0"/>
              </a:rPr>
              <a:t> </a:t>
            </a:r>
            <a:r>
              <a:rPr lang="en-US" sz="3600" dirty="0" err="1">
                <a:solidFill>
                  <a:srgbClr val="00F2FF"/>
                </a:solidFill>
                <a:latin typeface="Helvetica" charset="0"/>
              </a:rPr>
              <a:t>def</a:t>
            </a:r>
            <a:r>
              <a:rPr lang="en-US" sz="3600" dirty="0">
                <a:solidFill>
                  <a:srgbClr val="00F2FF"/>
                </a:solidFill>
                <a:latin typeface="Helvetica" charset="0"/>
              </a:rPr>
              <a:t> </a:t>
            </a:r>
            <a:r>
              <a:rPr lang="en-US" sz="3600" dirty="0">
                <a:solidFill>
                  <a:schemeClr val="bg1"/>
                </a:solidFill>
                <a:latin typeface="Helvetica" charset="0"/>
              </a:rPr>
              <a:t>forward(</a:t>
            </a:r>
            <a:r>
              <a:rPr lang="en-US" sz="3600" dirty="0">
                <a:solidFill>
                  <a:srgbClr val="00F2FF"/>
                </a:solidFill>
                <a:latin typeface="Helvetica" charset="0"/>
              </a:rPr>
              <a:t>self</a:t>
            </a:r>
            <a:r>
              <a:rPr lang="en-US" sz="3600" dirty="0">
                <a:solidFill>
                  <a:schemeClr val="bg1"/>
                </a:solidFill>
                <a:latin typeface="Helvetica" charset="0"/>
              </a:rPr>
              <a:t>, x): </a:t>
            </a:r>
            <a:br>
              <a:rPr lang="en-US" sz="3600" dirty="0">
                <a:solidFill>
                  <a:srgbClr val="D0D2D1"/>
                </a:solidFill>
                <a:latin typeface="Helvetica" charset="0"/>
              </a:rPr>
            </a:br>
            <a:r>
              <a:rPr lang="en-US" sz="3600" dirty="0">
                <a:solidFill>
                  <a:srgbClr val="D0D2D1"/>
                </a:solidFill>
                <a:latin typeface="Helvetica" charset="0"/>
              </a:rPr>
              <a:t>        </a:t>
            </a:r>
            <a:r>
              <a:rPr lang="en-US" sz="3600" dirty="0">
                <a:solidFill>
                  <a:schemeClr val="bg1"/>
                </a:solidFill>
                <a:latin typeface="Helvetica" charset="0"/>
              </a:rPr>
              <a:t>x = </a:t>
            </a:r>
            <a:r>
              <a:rPr lang="en-US" sz="3600" dirty="0" err="1">
                <a:solidFill>
                  <a:schemeClr val="bg1"/>
                </a:solidFill>
                <a:latin typeface="Helvetica" charset="0"/>
              </a:rPr>
              <a:t>torch.mm</a:t>
            </a:r>
            <a:r>
              <a:rPr lang="en-US" sz="3600" dirty="0">
                <a:solidFill>
                  <a:schemeClr val="bg1"/>
                </a:solidFill>
                <a:latin typeface="Helvetica" charset="0"/>
              </a:rPr>
              <a:t>(</a:t>
            </a:r>
            <a:r>
              <a:rPr lang="en-US" sz="3600" dirty="0" err="1">
                <a:solidFill>
                  <a:srgbClr val="00F2FF"/>
                </a:solidFill>
                <a:latin typeface="Helvetica" charset="0"/>
              </a:rPr>
              <a:t>self.</a:t>
            </a:r>
            <a:r>
              <a:rPr lang="en-US" sz="3600" dirty="0" err="1">
                <a:solidFill>
                  <a:schemeClr val="bg1"/>
                </a:solidFill>
                <a:latin typeface="Helvetica" charset="0"/>
              </a:rPr>
              <a:t>A</a:t>
            </a:r>
            <a:r>
              <a:rPr lang="en-US" sz="3600" dirty="0">
                <a:solidFill>
                  <a:schemeClr val="bg1"/>
                </a:solidFill>
                <a:latin typeface="Helvetica" charset="0"/>
              </a:rPr>
              <a:t>, </a:t>
            </a:r>
            <a:r>
              <a:rPr lang="en-US" sz="3600" dirty="0" err="1">
                <a:solidFill>
                  <a:schemeClr val="bg1"/>
                </a:solidFill>
                <a:latin typeface="Helvetica" charset="0"/>
              </a:rPr>
              <a:t>torch.t</a:t>
            </a:r>
            <a:r>
              <a:rPr lang="en-US" sz="3600" dirty="0">
                <a:solidFill>
                  <a:schemeClr val="bg1"/>
                </a:solidFill>
                <a:latin typeface="Helvetica" charset="0"/>
              </a:rPr>
              <a:t>(x)) + </a:t>
            </a:r>
            <a:r>
              <a:rPr lang="en-US" sz="3600" dirty="0" err="1">
                <a:solidFill>
                  <a:srgbClr val="00F2FF"/>
                </a:solidFill>
                <a:latin typeface="Helvetica" charset="0"/>
              </a:rPr>
              <a:t>self.</a:t>
            </a:r>
            <a:r>
              <a:rPr lang="en-US" sz="3600" dirty="0" err="1">
                <a:solidFill>
                  <a:schemeClr val="bg1"/>
                </a:solidFill>
                <a:latin typeface="Helvetica" charset="0"/>
              </a:rPr>
              <a:t>b</a:t>
            </a:r>
            <a:r>
              <a:rPr lang="en-US" sz="3600" dirty="0">
                <a:solidFill>
                  <a:schemeClr val="bg1"/>
                </a:solidFill>
                <a:latin typeface="Helvetica" charset="0"/>
              </a:rPr>
              <a:t> </a:t>
            </a:r>
            <a:br>
              <a:rPr lang="en-US" sz="3600" dirty="0">
                <a:solidFill>
                  <a:srgbClr val="D0D2D1"/>
                </a:solidFill>
                <a:latin typeface="Helvetica" charset="0"/>
              </a:rPr>
            </a:br>
            <a:r>
              <a:rPr lang="en-US" sz="3600" dirty="0">
                <a:solidFill>
                  <a:srgbClr val="D0D2D1"/>
                </a:solidFill>
                <a:latin typeface="Helvetica" charset="0"/>
              </a:rPr>
              <a:t>        </a:t>
            </a:r>
            <a:r>
              <a:rPr lang="en-US" sz="3600" dirty="0">
                <a:solidFill>
                  <a:srgbClr val="00F2FF"/>
                </a:solidFill>
                <a:latin typeface="Helvetica" charset="0"/>
              </a:rPr>
              <a:t>return </a:t>
            </a:r>
            <a:r>
              <a:rPr lang="en-US" sz="3600" dirty="0">
                <a:solidFill>
                  <a:schemeClr val="bg1"/>
                </a:solidFill>
                <a:latin typeface="Helvetica" charset="0"/>
              </a:rPr>
              <a:t>x</a:t>
            </a:r>
            <a:r>
              <a:rPr lang="en-US" sz="3600" dirty="0">
                <a:solidFill>
                  <a:srgbClr val="D0D2D1"/>
                </a:solidFill>
                <a:latin typeface="Helvetica" charset="0"/>
              </a:rPr>
              <a:t> </a:t>
            </a:r>
            <a:br>
              <a:rPr lang="en-US" sz="3600" dirty="0">
                <a:solidFill>
                  <a:srgbClr val="D0D2D1"/>
                </a:solidFill>
                <a:latin typeface="Helvetica" charset="0"/>
              </a:rPr>
            </a:br>
            <a:endParaRPr lang="en-US" sz="3600" dirty="0">
              <a:solidFill>
                <a:srgbClr val="D0D2D1"/>
              </a:solidFill>
              <a:latin typeface="Helvetica" charset="0"/>
            </a:endParaRPr>
          </a:p>
        </p:txBody>
      </p:sp>
      <p:sp>
        <p:nvSpPr>
          <p:cNvPr id="7" name="TextBox 6"/>
          <p:cNvSpPr txBox="1"/>
          <p:nvPr/>
        </p:nvSpPr>
        <p:spPr>
          <a:xfrm>
            <a:off x="1504494" y="6593791"/>
            <a:ext cx="7044853" cy="23878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For</a:t>
            </a:r>
            <a:r>
              <a:rPr kumimoji="0" lang="en-US" sz="4500" b="0" i="0" u="none" strike="noStrike" cap="none" spc="0" normalizeH="0" dirty="0">
                <a:ln>
                  <a:noFill/>
                </a:ln>
                <a:solidFill>
                  <a:schemeClr val="accent4">
                    <a:hueOff val="2021612"/>
                    <a:satOff val="-86562"/>
                    <a:lumOff val="52470"/>
                  </a:schemeClr>
                </a:solidFill>
                <a:effectLst/>
                <a:uFillTx/>
                <a:latin typeface="+mn-lt"/>
                <a:ea typeface="+mn-ea"/>
                <a:cs typeface="+mn-cs"/>
                <a:sym typeface="Helvetica Neue"/>
              </a:rPr>
              <a:t> simple forwards,</a:t>
            </a:r>
          </a:p>
          <a:p>
            <a:pPr marL="0" marR="0" indent="0" algn="l" defTabSz="825500" rtl="0" fontAlgn="auto" latinLnBrk="0" hangingPunct="0">
              <a:lnSpc>
                <a:spcPct val="110000"/>
              </a:lnSpc>
              <a:spcBef>
                <a:spcPts val="0"/>
              </a:spcBef>
              <a:spcAft>
                <a:spcPts val="0"/>
              </a:spcAft>
              <a:buClrTx/>
              <a:buSzTx/>
              <a:buFontTx/>
              <a:buNone/>
              <a:tabLst/>
            </a:pPr>
            <a:r>
              <a:rPr lang="en-US" sz="4500" dirty="0"/>
              <a:t>the backward pass will be added automatically !</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1878326547"/>
      </p:ext>
    </p:extLst>
  </p:cSld>
  <p:clrMapOvr>
    <a:masterClrMapping/>
  </p:clrMapOvr>
  <p:transition spd="slow" advTm="53696"/>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5751896" cy="938719"/>
          </a:xfrm>
          <a:prstGeom prst="rect">
            <a:avLst/>
          </a:prstGeom>
        </p:spPr>
        <p:txBody>
          <a:bodyPr/>
          <a:lstStyle/>
          <a:p>
            <a:r>
              <a:rPr lang="en-US" dirty="0"/>
              <a:t>Hyper-Parameters</a:t>
            </a:r>
            <a:endParaRPr dirty="0"/>
          </a:p>
        </p:txBody>
      </p:sp>
      <p:sp>
        <p:nvSpPr>
          <p:cNvPr id="31" name="Shape 1001"/>
          <p:cNvSpPr>
            <a:spLocks noGrp="1"/>
          </p:cNvSpPr>
          <p:nvPr>
            <p:ph type="body" idx="14"/>
          </p:nvPr>
        </p:nvSpPr>
        <p:spPr>
          <a:xfrm>
            <a:off x="1588159" y="2092800"/>
            <a:ext cx="7108036" cy="684803"/>
          </a:xfrm>
          <a:prstGeom prst="rect">
            <a:avLst/>
          </a:prstGeom>
        </p:spPr>
        <p:txBody>
          <a:bodyPr/>
          <a:lstStyle/>
          <a:p>
            <a:r>
              <a:rPr lang="en-US" dirty="0"/>
              <a:t>AKA Those that shall not be learned</a:t>
            </a:r>
          </a:p>
        </p:txBody>
      </p:sp>
      <p:sp>
        <p:nvSpPr>
          <p:cNvPr id="10"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4" name="TextBox 3"/>
          <p:cNvSpPr txBox="1"/>
          <p:nvPr/>
        </p:nvSpPr>
        <p:spPr>
          <a:xfrm>
            <a:off x="1588159" y="6605498"/>
            <a:ext cx="7045198" cy="5434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685800" marR="0" indent="-685800" algn="l" defTabSz="825500" rtl="0" fontAlgn="auto" latinLnBrk="0" hangingPunct="0">
              <a:lnSpc>
                <a:spcPct val="110000"/>
              </a:lnSpc>
              <a:spcBef>
                <a:spcPts val="0"/>
              </a:spcBef>
              <a:spcAft>
                <a:spcPts val="0"/>
              </a:spcAft>
              <a:buClrTx/>
              <a:buSzTx/>
              <a:buFont typeface="Arial" charset="0"/>
              <a:buChar char="•"/>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Number of Layers</a:t>
            </a: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dirty="0"/>
              <a:t>Number of Hidden Units</a:t>
            </a: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Activation Function</a:t>
            </a: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dirty="0"/>
              <a:t>Loss</a:t>
            </a: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Learning</a:t>
            </a:r>
            <a:r>
              <a:rPr kumimoji="0" lang="en-US" sz="4500" b="0" i="0" u="none" strike="noStrike" cap="none" spc="0" normalizeH="0" dirty="0">
                <a:ln>
                  <a:noFill/>
                </a:ln>
                <a:solidFill>
                  <a:schemeClr val="accent4">
                    <a:hueOff val="2021612"/>
                    <a:satOff val="-86562"/>
                    <a:lumOff val="52470"/>
                  </a:schemeClr>
                </a:solidFill>
                <a:effectLst/>
                <a:uFillTx/>
                <a:latin typeface="+mn-lt"/>
                <a:ea typeface="+mn-ea"/>
                <a:cs typeface="+mn-cs"/>
                <a:sym typeface="Helvetica Neue"/>
              </a:rPr>
              <a:t> Rate</a:t>
            </a: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mr-IN" sz="4500" dirty="0"/>
              <a:t>…</a:t>
            </a:r>
            <a:endParaRPr kumimoji="0" lang="en-US" sz="4500" b="0" i="0" u="none" strike="noStrike" cap="none" spc="0" normalizeH="0" dirty="0">
              <a:ln>
                <a:noFill/>
              </a:ln>
              <a:solidFill>
                <a:schemeClr val="accent4">
                  <a:hueOff val="2021612"/>
                  <a:satOff val="-86562"/>
                  <a:lumOff val="52470"/>
                </a:schemeClr>
              </a:solidFill>
              <a:effectLst/>
              <a:uFillTx/>
              <a:latin typeface="+mn-lt"/>
              <a:ea typeface="+mn-ea"/>
              <a:cs typeface="+mn-cs"/>
              <a:sym typeface="Helvetica Neue"/>
            </a:endParaRPr>
          </a:p>
          <a:p>
            <a:pPr marL="685800" marR="0" indent="-685800" algn="l" defTabSz="825500" rtl="0" fontAlgn="auto" latinLnBrk="0" hangingPunct="0">
              <a:lnSpc>
                <a:spcPct val="110000"/>
              </a:lnSpc>
              <a:spcBef>
                <a:spcPts val="0"/>
              </a:spcBef>
              <a:spcAft>
                <a:spcPts val="0"/>
              </a:spcAft>
              <a:buClrTx/>
              <a:buSzTx/>
              <a:buFont typeface="Arial" charset="0"/>
              <a:buChar char="•"/>
              <a:tabLst/>
            </a:pP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6" name="TextBox 5"/>
          <p:cNvSpPr txBox="1"/>
          <p:nvPr/>
        </p:nvSpPr>
        <p:spPr>
          <a:xfrm>
            <a:off x="1588159" y="5182555"/>
            <a:ext cx="4589398"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How do</a:t>
            </a:r>
            <a:r>
              <a:rPr kumimoji="0" lang="en-US" sz="4500" b="0" i="0" u="none" strike="noStrike" cap="none" spc="0" normalizeH="0" dirty="0">
                <a:ln>
                  <a:noFill/>
                </a:ln>
                <a:solidFill>
                  <a:schemeClr val="accent4">
                    <a:hueOff val="2021612"/>
                    <a:satOff val="-86562"/>
                    <a:lumOff val="52470"/>
                  </a:schemeClr>
                </a:solidFill>
                <a:effectLst/>
                <a:uFillTx/>
                <a:latin typeface="+mn-lt"/>
                <a:ea typeface="+mn-ea"/>
                <a:cs typeface="+mn-cs"/>
                <a:sym typeface="Helvetica Neue"/>
              </a:rPr>
              <a:t> we pick :</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1570812171"/>
      </p:ext>
    </p:extLst>
  </p:cSld>
  <p:clrMapOvr>
    <a:masterClrMapping/>
  </p:clrMapOvr>
  <p:transition spd="slow" advTm="38147"/>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5751896" cy="938719"/>
          </a:xfrm>
          <a:prstGeom prst="rect">
            <a:avLst/>
          </a:prstGeom>
        </p:spPr>
        <p:txBody>
          <a:bodyPr/>
          <a:lstStyle/>
          <a:p>
            <a:r>
              <a:rPr lang="en-US" dirty="0"/>
              <a:t>Hyper-Parameters</a:t>
            </a:r>
            <a:endParaRPr dirty="0"/>
          </a:p>
        </p:txBody>
      </p:sp>
      <p:sp>
        <p:nvSpPr>
          <p:cNvPr id="31" name="Shape 1001"/>
          <p:cNvSpPr>
            <a:spLocks noGrp="1"/>
          </p:cNvSpPr>
          <p:nvPr>
            <p:ph type="body" idx="14"/>
          </p:nvPr>
        </p:nvSpPr>
        <p:spPr>
          <a:xfrm>
            <a:off x="1588159" y="2118256"/>
            <a:ext cx="7108036" cy="633891"/>
          </a:xfrm>
          <a:prstGeom prst="rect">
            <a:avLst/>
          </a:prstGeom>
        </p:spPr>
        <p:txBody>
          <a:bodyPr/>
          <a:lstStyle/>
          <a:p>
            <a:r>
              <a:rPr lang="en-US" dirty="0"/>
              <a:t>AKA Those that shall not be learned</a:t>
            </a:r>
          </a:p>
        </p:txBody>
      </p:sp>
      <p:sp>
        <p:nvSpPr>
          <p:cNvPr id="10"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4" name="TextBox 3"/>
          <p:cNvSpPr txBox="1"/>
          <p:nvPr/>
        </p:nvSpPr>
        <p:spPr>
          <a:xfrm>
            <a:off x="1588159" y="6605498"/>
            <a:ext cx="7045198" cy="5434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685800" marR="0" indent="-685800" algn="l" defTabSz="825500" rtl="0" fontAlgn="auto" latinLnBrk="0" hangingPunct="0">
              <a:lnSpc>
                <a:spcPct val="110000"/>
              </a:lnSpc>
              <a:spcBef>
                <a:spcPts val="0"/>
              </a:spcBef>
              <a:spcAft>
                <a:spcPts val="0"/>
              </a:spcAft>
              <a:buClrTx/>
              <a:buSzTx/>
              <a:buFont typeface="Arial" charset="0"/>
              <a:buChar char="•"/>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Number of Layers</a:t>
            </a: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dirty="0"/>
              <a:t>Number of Hidden Units</a:t>
            </a: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Activation Function</a:t>
            </a: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dirty="0"/>
              <a:t>Loss</a:t>
            </a: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Learning</a:t>
            </a:r>
            <a:r>
              <a:rPr kumimoji="0" lang="en-US" sz="4500" b="0" i="0" u="none" strike="noStrike" cap="none" spc="0" normalizeH="0" dirty="0">
                <a:ln>
                  <a:noFill/>
                </a:ln>
                <a:solidFill>
                  <a:schemeClr val="accent4">
                    <a:hueOff val="2021612"/>
                    <a:satOff val="-86562"/>
                    <a:lumOff val="52470"/>
                  </a:schemeClr>
                </a:solidFill>
                <a:effectLst/>
                <a:uFillTx/>
                <a:latin typeface="+mn-lt"/>
                <a:ea typeface="+mn-ea"/>
                <a:cs typeface="+mn-cs"/>
                <a:sym typeface="Helvetica Neue"/>
              </a:rPr>
              <a:t> Rate</a:t>
            </a: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mr-IN" sz="4500" dirty="0"/>
              <a:t>…</a:t>
            </a:r>
            <a:endParaRPr kumimoji="0" lang="en-US" sz="4500" b="0" i="0" u="none" strike="noStrike" cap="none" spc="0" normalizeH="0" dirty="0">
              <a:ln>
                <a:noFill/>
              </a:ln>
              <a:solidFill>
                <a:schemeClr val="accent4">
                  <a:hueOff val="2021612"/>
                  <a:satOff val="-86562"/>
                  <a:lumOff val="52470"/>
                </a:schemeClr>
              </a:solidFill>
              <a:effectLst/>
              <a:uFillTx/>
              <a:latin typeface="+mn-lt"/>
              <a:ea typeface="+mn-ea"/>
              <a:cs typeface="+mn-cs"/>
              <a:sym typeface="Helvetica Neue"/>
            </a:endParaRPr>
          </a:p>
          <a:p>
            <a:pPr marL="685800" marR="0" indent="-685800" algn="l" defTabSz="825500" rtl="0" fontAlgn="auto" latinLnBrk="0" hangingPunct="0">
              <a:lnSpc>
                <a:spcPct val="110000"/>
              </a:lnSpc>
              <a:spcBef>
                <a:spcPts val="0"/>
              </a:spcBef>
              <a:spcAft>
                <a:spcPts val="0"/>
              </a:spcAft>
              <a:buClrTx/>
              <a:buSzTx/>
              <a:buFont typeface="Arial" charset="0"/>
              <a:buChar char="•"/>
              <a:tabLst/>
            </a:pP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6" name="TextBox 5"/>
          <p:cNvSpPr txBox="1"/>
          <p:nvPr/>
        </p:nvSpPr>
        <p:spPr>
          <a:xfrm>
            <a:off x="1588159" y="5182555"/>
            <a:ext cx="4589398"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How do</a:t>
            </a:r>
            <a:r>
              <a:rPr kumimoji="0" lang="en-US" sz="4500" b="0" i="0" u="none" strike="noStrike" cap="none" spc="0" normalizeH="0" dirty="0">
                <a:ln>
                  <a:noFill/>
                </a:ln>
                <a:solidFill>
                  <a:schemeClr val="accent4">
                    <a:hueOff val="2021612"/>
                    <a:satOff val="-86562"/>
                    <a:lumOff val="52470"/>
                  </a:schemeClr>
                </a:solidFill>
                <a:effectLst/>
                <a:uFillTx/>
                <a:latin typeface="+mn-lt"/>
                <a:ea typeface="+mn-ea"/>
                <a:cs typeface="+mn-cs"/>
                <a:sym typeface="Helvetica Neue"/>
              </a:rPr>
              <a:t> we pick :</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2" name="TextBox 1"/>
          <p:cNvSpPr txBox="1"/>
          <p:nvPr/>
        </p:nvSpPr>
        <p:spPr>
          <a:xfrm>
            <a:off x="14034052" y="7431934"/>
            <a:ext cx="5701882"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6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We don’t know !</a:t>
            </a:r>
          </a:p>
        </p:txBody>
      </p:sp>
    </p:spTree>
    <p:extLst>
      <p:ext uri="{BB962C8B-B14F-4D97-AF65-F5344CB8AC3E}">
        <p14:creationId xmlns:p14="http://schemas.microsoft.com/office/powerpoint/2010/main" val="1756393816"/>
      </p:ext>
    </p:extLst>
  </p:cSld>
  <p:clrMapOvr>
    <a:masterClrMapping/>
  </p:clrMapOvr>
  <p:transition spd="slow" advTm="24722"/>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802644" cy="938719"/>
          </a:xfrm>
          <a:prstGeom prst="rect">
            <a:avLst/>
          </a:prstGeom>
        </p:spPr>
        <p:txBody>
          <a:bodyPr/>
          <a:lstStyle/>
          <a:p>
            <a:r>
              <a:rPr lang="en-US" dirty="0"/>
              <a:t>Grid Search</a:t>
            </a:r>
            <a:endParaRPr dirty="0"/>
          </a:p>
        </p:txBody>
      </p:sp>
      <p:sp>
        <p:nvSpPr>
          <p:cNvPr id="31" name="Shape 1001"/>
          <p:cNvSpPr>
            <a:spLocks noGrp="1"/>
          </p:cNvSpPr>
          <p:nvPr>
            <p:ph type="body" idx="14"/>
          </p:nvPr>
        </p:nvSpPr>
        <p:spPr>
          <a:xfrm>
            <a:off x="1588159" y="2092800"/>
            <a:ext cx="2932213" cy="684803"/>
          </a:xfrm>
          <a:prstGeom prst="rect">
            <a:avLst/>
          </a:prstGeom>
        </p:spPr>
        <p:txBody>
          <a:bodyPr/>
          <a:lstStyle/>
          <a:p>
            <a:r>
              <a:rPr lang="en-US" dirty="0"/>
              <a:t>AKA Science !</a:t>
            </a:r>
          </a:p>
        </p:txBody>
      </p:sp>
      <p:sp>
        <p:nvSpPr>
          <p:cNvPr id="10"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3" name="TextBox 2"/>
          <p:cNvSpPr txBox="1"/>
          <p:nvPr/>
        </p:nvSpPr>
        <p:spPr>
          <a:xfrm>
            <a:off x="1588159" y="4457883"/>
            <a:ext cx="6402394"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dirty="0"/>
              <a:t>We use Grid-Searches : </a:t>
            </a:r>
            <a:endParaRPr kumimoji="0" lang="en-US" sz="4500" b="0" i="0" u="none" strike="noStrike" cap="none" spc="0" normalizeH="0" baseline="0" dirty="0">
              <a:ln>
                <a:noFill/>
              </a:ln>
              <a:solidFill>
                <a:schemeClr val="accent4">
                  <a:hueOff val="2021612"/>
                  <a:satOff val="-86562"/>
                  <a:lumOff val="52470"/>
                </a:schemeClr>
              </a:solidFill>
              <a:effectLst/>
              <a:uFillTx/>
              <a:sym typeface="Helvetica Neue"/>
            </a:endParaRPr>
          </a:p>
        </p:txBody>
      </p:sp>
      <p:sp>
        <p:nvSpPr>
          <p:cNvPr id="9" name="Left Brace 8"/>
          <p:cNvSpPr/>
          <p:nvPr/>
        </p:nvSpPr>
        <p:spPr>
          <a:xfrm>
            <a:off x="10466296" y="5741894"/>
            <a:ext cx="443753" cy="7368988"/>
          </a:xfrm>
          <a:prstGeom prst="leftBrac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noFill/>
              <a:effectLst/>
              <a:uFillTx/>
            </a:endParaRPr>
          </a:p>
        </p:txBody>
      </p:sp>
      <p:sp>
        <p:nvSpPr>
          <p:cNvPr id="4" name="TextBox 3"/>
          <p:cNvSpPr txBox="1"/>
          <p:nvPr/>
        </p:nvSpPr>
        <p:spPr>
          <a:xfrm>
            <a:off x="8004751" y="9111582"/>
            <a:ext cx="2434654"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rPr>
              <a:t>Learning Rate </a:t>
            </a:r>
          </a:p>
        </p:txBody>
      </p:sp>
      <p:sp>
        <p:nvSpPr>
          <p:cNvPr id="11" name="Left Brace 10"/>
          <p:cNvSpPr/>
          <p:nvPr/>
        </p:nvSpPr>
        <p:spPr>
          <a:xfrm rot="5400000">
            <a:off x="15547412" y="936618"/>
            <a:ext cx="443753" cy="7368988"/>
          </a:xfrm>
          <a:prstGeom prst="leftBrac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noFill/>
              <a:effectLst/>
              <a:uFillTx/>
            </a:endParaRPr>
          </a:p>
        </p:txBody>
      </p:sp>
      <p:sp>
        <p:nvSpPr>
          <p:cNvPr id="13" name="TextBox 12"/>
          <p:cNvSpPr txBox="1"/>
          <p:nvPr/>
        </p:nvSpPr>
        <p:spPr>
          <a:xfrm>
            <a:off x="14067866" y="3632640"/>
            <a:ext cx="3655357"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rPr>
              <a:t>Number of Layers</a:t>
            </a:r>
            <a:endPar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9937" y="5646824"/>
            <a:ext cx="7583846" cy="7583846"/>
          </a:xfrm>
          <a:prstGeom prst="rect">
            <a:avLst/>
          </a:prstGeom>
        </p:spPr>
      </p:pic>
      <p:sp>
        <p:nvSpPr>
          <p:cNvPr id="21" name="TextBox 20"/>
          <p:cNvSpPr txBox="1"/>
          <p:nvPr/>
        </p:nvSpPr>
        <p:spPr>
          <a:xfrm>
            <a:off x="13189953" y="4748057"/>
            <a:ext cx="503343"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10</a:t>
            </a:r>
          </a:p>
        </p:txBody>
      </p:sp>
      <p:sp>
        <p:nvSpPr>
          <p:cNvPr id="22" name="TextBox 21"/>
          <p:cNvSpPr txBox="1"/>
          <p:nvPr/>
        </p:nvSpPr>
        <p:spPr>
          <a:xfrm>
            <a:off x="15510376" y="4750105"/>
            <a:ext cx="503343"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20</a:t>
            </a:r>
          </a:p>
        </p:txBody>
      </p:sp>
      <p:sp>
        <p:nvSpPr>
          <p:cNvPr id="23" name="TextBox 22"/>
          <p:cNvSpPr txBox="1"/>
          <p:nvPr/>
        </p:nvSpPr>
        <p:spPr>
          <a:xfrm>
            <a:off x="17830799" y="4748057"/>
            <a:ext cx="503343"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dirty="0"/>
              <a:t>30</a:t>
            </a:r>
            <a:endPar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24" name="TextBox 23"/>
          <p:cNvSpPr txBox="1"/>
          <p:nvPr/>
        </p:nvSpPr>
        <p:spPr>
          <a:xfrm>
            <a:off x="10910047" y="6821625"/>
            <a:ext cx="835165"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1e-2</a:t>
            </a:r>
          </a:p>
        </p:txBody>
      </p:sp>
      <p:sp>
        <p:nvSpPr>
          <p:cNvPr id="25" name="TextBox 24"/>
          <p:cNvSpPr txBox="1"/>
          <p:nvPr/>
        </p:nvSpPr>
        <p:spPr>
          <a:xfrm>
            <a:off x="10910048" y="9150463"/>
            <a:ext cx="835165"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dirty="0"/>
              <a:t>1</a:t>
            </a:r>
            <a:r>
              <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e-1</a:t>
            </a:r>
          </a:p>
        </p:txBody>
      </p:sp>
      <p:sp>
        <p:nvSpPr>
          <p:cNvPr id="26" name="TextBox 25"/>
          <p:cNvSpPr txBox="1"/>
          <p:nvPr/>
        </p:nvSpPr>
        <p:spPr>
          <a:xfrm>
            <a:off x="11125201" y="11425513"/>
            <a:ext cx="302968"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a:t>1</a:t>
            </a:r>
            <a:endPar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2120687336"/>
      </p:ext>
    </p:extLst>
  </p:cSld>
  <p:clrMapOvr>
    <a:masterClrMapping/>
  </p:clrMapOvr>
  <p:transition spd="slow" advTm="104709"/>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802644" cy="938719"/>
          </a:xfrm>
          <a:prstGeom prst="rect">
            <a:avLst/>
          </a:prstGeom>
        </p:spPr>
        <p:txBody>
          <a:bodyPr/>
          <a:lstStyle/>
          <a:p>
            <a:r>
              <a:rPr lang="en-US" dirty="0"/>
              <a:t>Grid Search</a:t>
            </a:r>
            <a:endParaRPr dirty="0"/>
          </a:p>
        </p:txBody>
      </p:sp>
      <p:sp>
        <p:nvSpPr>
          <p:cNvPr id="31" name="Shape 1001"/>
          <p:cNvSpPr>
            <a:spLocks noGrp="1"/>
          </p:cNvSpPr>
          <p:nvPr>
            <p:ph type="body" idx="14"/>
          </p:nvPr>
        </p:nvSpPr>
        <p:spPr>
          <a:xfrm>
            <a:off x="1588159" y="2092800"/>
            <a:ext cx="2932213" cy="684803"/>
          </a:xfrm>
          <a:prstGeom prst="rect">
            <a:avLst/>
          </a:prstGeom>
        </p:spPr>
        <p:txBody>
          <a:bodyPr/>
          <a:lstStyle/>
          <a:p>
            <a:r>
              <a:rPr lang="en-US" dirty="0"/>
              <a:t>AKA Science !</a:t>
            </a:r>
          </a:p>
        </p:txBody>
      </p:sp>
      <p:sp>
        <p:nvSpPr>
          <p:cNvPr id="10"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3" name="TextBox 2"/>
          <p:cNvSpPr txBox="1"/>
          <p:nvPr/>
        </p:nvSpPr>
        <p:spPr>
          <a:xfrm>
            <a:off x="1588159" y="4457883"/>
            <a:ext cx="6402394"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dirty="0"/>
              <a:t>We use Grid-Searches : </a:t>
            </a:r>
            <a:endParaRPr kumimoji="0" lang="en-US" sz="4500" b="0" i="0" u="none" strike="noStrike" cap="none" spc="0" normalizeH="0" baseline="0" dirty="0">
              <a:ln>
                <a:noFill/>
              </a:ln>
              <a:solidFill>
                <a:schemeClr val="accent4">
                  <a:hueOff val="2021612"/>
                  <a:satOff val="-86562"/>
                  <a:lumOff val="52470"/>
                </a:schemeClr>
              </a:solidFill>
              <a:effectLst/>
              <a:uFillTx/>
              <a:sym typeface="Helvetica Neue"/>
            </a:endParaRPr>
          </a:p>
        </p:txBody>
      </p:sp>
      <p:sp>
        <p:nvSpPr>
          <p:cNvPr id="7" name="TextBox 6"/>
          <p:cNvSpPr txBox="1"/>
          <p:nvPr/>
        </p:nvSpPr>
        <p:spPr>
          <a:xfrm>
            <a:off x="1010002" y="5753685"/>
            <a:ext cx="8952772"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57200" marR="0" indent="-457200" algn="l" defTabSz="825500" rtl="0" fontAlgn="auto" latinLnBrk="0" hangingPunct="0">
              <a:lnSpc>
                <a:spcPct val="110000"/>
              </a:lnSpc>
              <a:spcBef>
                <a:spcPts val="0"/>
              </a:spcBef>
              <a:spcAft>
                <a:spcPts val="0"/>
              </a:spcAft>
              <a:buClrTx/>
              <a:buSzTx/>
              <a:buFont typeface="Arial" charset="0"/>
              <a:buChar char="•"/>
              <a:tabLst/>
            </a:pPr>
            <a:r>
              <a:rPr kumimoji="0" lang="en-US" sz="4000" b="0" i="0" u="none" strike="noStrike" cap="none" spc="0" normalizeH="0" baseline="0" dirty="0">
                <a:ln>
                  <a:noFill/>
                </a:ln>
                <a:solidFill>
                  <a:schemeClr val="accent4">
                    <a:hueOff val="2021612"/>
                    <a:satOff val="-86562"/>
                    <a:lumOff val="52470"/>
                  </a:schemeClr>
                </a:solidFill>
                <a:effectLst/>
                <a:uFillTx/>
                <a:sym typeface="Helvetica Neue"/>
              </a:rPr>
              <a:t>Evaluate for set of hyper-parameters</a:t>
            </a:r>
          </a:p>
          <a:p>
            <a:pPr marL="457200" marR="0" indent="-457200" algn="l" defTabSz="825500" rtl="0" fontAlgn="auto" latinLnBrk="0" hangingPunct="0">
              <a:lnSpc>
                <a:spcPct val="110000"/>
              </a:lnSpc>
              <a:spcBef>
                <a:spcPts val="0"/>
              </a:spcBef>
              <a:spcAft>
                <a:spcPts val="0"/>
              </a:spcAft>
              <a:buClrTx/>
              <a:buSzTx/>
              <a:buFont typeface="Arial" charset="0"/>
              <a:buChar char="•"/>
              <a:tabLst/>
            </a:pPr>
            <a:r>
              <a:rPr lang="en-US" sz="4000" dirty="0"/>
              <a:t>Select Based on Validation Error</a:t>
            </a:r>
            <a:endParaRPr kumimoji="0" lang="en-US" sz="4000" b="0" i="0" u="none" strike="noStrike" cap="none" spc="0" normalizeH="0" baseline="0" dirty="0">
              <a:ln>
                <a:noFill/>
              </a:ln>
              <a:solidFill>
                <a:schemeClr val="accent4">
                  <a:hueOff val="2021612"/>
                  <a:satOff val="-86562"/>
                  <a:lumOff val="52470"/>
                </a:schemeClr>
              </a:solidFill>
              <a:effectLst/>
              <a:uFillTx/>
              <a:sym typeface="Helvetica Neue"/>
            </a:endParaRPr>
          </a:p>
        </p:txBody>
      </p:sp>
      <p:sp>
        <p:nvSpPr>
          <p:cNvPr id="21" name="Left Brace 20"/>
          <p:cNvSpPr/>
          <p:nvPr/>
        </p:nvSpPr>
        <p:spPr>
          <a:xfrm>
            <a:off x="10466296" y="5741894"/>
            <a:ext cx="443753" cy="7368988"/>
          </a:xfrm>
          <a:prstGeom prst="leftBrac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noFill/>
              <a:effectLst/>
              <a:uFillTx/>
            </a:endParaRPr>
          </a:p>
        </p:txBody>
      </p:sp>
      <p:sp>
        <p:nvSpPr>
          <p:cNvPr id="22" name="TextBox 21"/>
          <p:cNvSpPr txBox="1"/>
          <p:nvPr/>
        </p:nvSpPr>
        <p:spPr>
          <a:xfrm>
            <a:off x="8004751" y="9111582"/>
            <a:ext cx="2434654"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rPr>
              <a:t>Learning Rate </a:t>
            </a:r>
          </a:p>
        </p:txBody>
      </p:sp>
      <p:sp>
        <p:nvSpPr>
          <p:cNvPr id="23" name="Left Brace 22"/>
          <p:cNvSpPr/>
          <p:nvPr/>
        </p:nvSpPr>
        <p:spPr>
          <a:xfrm rot="5400000">
            <a:off x="15547412" y="936618"/>
            <a:ext cx="443753" cy="7368988"/>
          </a:xfrm>
          <a:prstGeom prst="leftBrac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noFill/>
              <a:effectLst/>
              <a:uFillTx/>
            </a:endParaRPr>
          </a:p>
        </p:txBody>
      </p:sp>
      <p:sp>
        <p:nvSpPr>
          <p:cNvPr id="24" name="TextBox 23"/>
          <p:cNvSpPr txBox="1"/>
          <p:nvPr/>
        </p:nvSpPr>
        <p:spPr>
          <a:xfrm>
            <a:off x="14067866" y="3632640"/>
            <a:ext cx="3655357"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rPr>
              <a:t>Number of Layers</a:t>
            </a:r>
            <a:endPar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25" name="TextBox 24"/>
          <p:cNvSpPr txBox="1"/>
          <p:nvPr/>
        </p:nvSpPr>
        <p:spPr>
          <a:xfrm>
            <a:off x="13189953" y="4748057"/>
            <a:ext cx="503343"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10</a:t>
            </a:r>
          </a:p>
        </p:txBody>
      </p:sp>
      <p:sp>
        <p:nvSpPr>
          <p:cNvPr id="26" name="TextBox 25"/>
          <p:cNvSpPr txBox="1"/>
          <p:nvPr/>
        </p:nvSpPr>
        <p:spPr>
          <a:xfrm>
            <a:off x="15510376" y="4750105"/>
            <a:ext cx="503343"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20</a:t>
            </a:r>
          </a:p>
        </p:txBody>
      </p:sp>
      <p:sp>
        <p:nvSpPr>
          <p:cNvPr id="27" name="TextBox 26"/>
          <p:cNvSpPr txBox="1"/>
          <p:nvPr/>
        </p:nvSpPr>
        <p:spPr>
          <a:xfrm>
            <a:off x="17830799" y="4748057"/>
            <a:ext cx="503343"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dirty="0"/>
              <a:t>30</a:t>
            </a:r>
            <a:endPar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28" name="TextBox 27"/>
          <p:cNvSpPr txBox="1"/>
          <p:nvPr/>
        </p:nvSpPr>
        <p:spPr>
          <a:xfrm>
            <a:off x="10910047" y="6821625"/>
            <a:ext cx="835165"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1e-2</a:t>
            </a:r>
          </a:p>
        </p:txBody>
      </p:sp>
      <p:sp>
        <p:nvSpPr>
          <p:cNvPr id="29" name="TextBox 28"/>
          <p:cNvSpPr txBox="1"/>
          <p:nvPr/>
        </p:nvSpPr>
        <p:spPr>
          <a:xfrm>
            <a:off x="10910048" y="9150463"/>
            <a:ext cx="835165"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dirty="0"/>
              <a:t>1</a:t>
            </a:r>
            <a:r>
              <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e-1</a:t>
            </a:r>
          </a:p>
        </p:txBody>
      </p:sp>
      <p:sp>
        <p:nvSpPr>
          <p:cNvPr id="32" name="TextBox 31"/>
          <p:cNvSpPr txBox="1"/>
          <p:nvPr/>
        </p:nvSpPr>
        <p:spPr>
          <a:xfrm>
            <a:off x="11125201" y="11425513"/>
            <a:ext cx="302968"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a:t>1</a:t>
            </a:r>
            <a:endPar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3407" y="5644776"/>
            <a:ext cx="7580376" cy="7580376"/>
          </a:xfrm>
          <a:prstGeom prst="rect">
            <a:avLst/>
          </a:prstGeom>
        </p:spPr>
      </p:pic>
    </p:spTree>
    <p:extLst>
      <p:ext uri="{BB962C8B-B14F-4D97-AF65-F5344CB8AC3E}">
        <p14:creationId xmlns:p14="http://schemas.microsoft.com/office/powerpoint/2010/main" val="2144426262"/>
      </p:ext>
    </p:extLst>
  </p:cSld>
  <p:clrMapOvr>
    <a:masterClrMapping/>
  </p:clrMapOvr>
  <p:transition spd="slow" advTm="104709"/>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2156360" cy="938719"/>
          </a:xfrm>
          <a:prstGeom prst="rect">
            <a:avLst/>
          </a:prstGeom>
        </p:spPr>
        <p:txBody>
          <a:bodyPr/>
          <a:lstStyle/>
          <a:p>
            <a:r>
              <a:rPr lang="en-US" dirty="0"/>
              <a:t>Recap</a:t>
            </a:r>
            <a:endParaRPr dirty="0"/>
          </a:p>
        </p:txBody>
      </p:sp>
      <p:sp>
        <p:nvSpPr>
          <p:cNvPr id="31" name="Shape 1001"/>
          <p:cNvSpPr>
            <a:spLocks noGrp="1"/>
          </p:cNvSpPr>
          <p:nvPr>
            <p:ph type="body" idx="14"/>
          </p:nvPr>
        </p:nvSpPr>
        <p:spPr>
          <a:xfrm>
            <a:off x="1588159" y="2092800"/>
            <a:ext cx="3254417" cy="684803"/>
          </a:xfrm>
          <a:prstGeom prst="rect">
            <a:avLst/>
          </a:prstGeom>
        </p:spPr>
        <p:txBody>
          <a:bodyPr/>
          <a:lstStyle/>
          <a:p>
            <a:r>
              <a:rPr lang="en-US" dirty="0"/>
              <a:t>The Story so far</a:t>
            </a:r>
          </a:p>
        </p:txBody>
      </p:sp>
      <p:sp>
        <p:nvSpPr>
          <p:cNvPr id="10"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13" name="TextBox 12"/>
          <p:cNvSpPr txBox="1"/>
          <p:nvPr/>
        </p:nvSpPr>
        <p:spPr>
          <a:xfrm>
            <a:off x="1588159" y="4576299"/>
            <a:ext cx="12975006" cy="16260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dirty="0" err="1"/>
              <a:t>Pytorch</a:t>
            </a:r>
            <a:endParaRPr lang="en-US" sz="4500" dirty="0"/>
          </a:p>
          <a:p>
            <a:pPr marL="685800" marR="0" indent="-685800" algn="l" defTabSz="825500" rtl="0" fontAlgn="auto" latinLnBrk="0" hangingPunct="0">
              <a:lnSpc>
                <a:spcPct val="110000"/>
              </a:lnSpc>
              <a:spcBef>
                <a:spcPts val="0"/>
              </a:spcBef>
              <a:spcAft>
                <a:spcPts val="0"/>
              </a:spcAft>
              <a:buClrTx/>
              <a:buSzTx/>
              <a:buFont typeface="Arial" charset="0"/>
              <a:buChar char="•"/>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Grid-Search</a:t>
            </a:r>
          </a:p>
        </p:txBody>
      </p:sp>
    </p:spTree>
    <p:extLst>
      <p:ext uri="{BB962C8B-B14F-4D97-AF65-F5344CB8AC3E}">
        <p14:creationId xmlns:p14="http://schemas.microsoft.com/office/powerpoint/2010/main" val="1407792241"/>
      </p:ext>
    </p:extLst>
  </p:cSld>
  <p:clrMapOvr>
    <a:masterClrMapping/>
  </p:clrMapOvr>
  <p:transition spd="slow" advTm="104709"/>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2156360" cy="938719"/>
          </a:xfrm>
          <a:prstGeom prst="rect">
            <a:avLst/>
          </a:prstGeom>
        </p:spPr>
        <p:txBody>
          <a:bodyPr/>
          <a:lstStyle/>
          <a:p>
            <a:r>
              <a:rPr lang="en-US" dirty="0"/>
              <a:t>Recap</a:t>
            </a:r>
            <a:endParaRPr dirty="0"/>
          </a:p>
        </p:txBody>
      </p:sp>
      <p:sp>
        <p:nvSpPr>
          <p:cNvPr id="31" name="Shape 1001"/>
          <p:cNvSpPr>
            <a:spLocks noGrp="1"/>
          </p:cNvSpPr>
          <p:nvPr>
            <p:ph type="body" idx="14"/>
          </p:nvPr>
        </p:nvSpPr>
        <p:spPr>
          <a:xfrm>
            <a:off x="1588159" y="2092800"/>
            <a:ext cx="3254417" cy="684803"/>
          </a:xfrm>
          <a:prstGeom prst="rect">
            <a:avLst/>
          </a:prstGeom>
        </p:spPr>
        <p:txBody>
          <a:bodyPr/>
          <a:lstStyle/>
          <a:p>
            <a:r>
              <a:rPr lang="en-US" dirty="0"/>
              <a:t>The Story so far</a:t>
            </a:r>
          </a:p>
        </p:txBody>
      </p:sp>
      <p:sp>
        <p:nvSpPr>
          <p:cNvPr id="10"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13" name="TextBox 12"/>
          <p:cNvSpPr txBox="1"/>
          <p:nvPr/>
        </p:nvSpPr>
        <p:spPr>
          <a:xfrm>
            <a:off x="1588159" y="4576299"/>
            <a:ext cx="21460100" cy="16260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dirty="0" err="1"/>
              <a:t>Pytorch</a:t>
            </a:r>
            <a:r>
              <a:rPr lang="en-US" sz="4500" dirty="0"/>
              <a:t> </a:t>
            </a:r>
            <a:r>
              <a:rPr lang="en-US" sz="4500" dirty="0">
                <a:solidFill>
                  <a:srgbClr val="00F2FF"/>
                </a:solidFill>
              </a:rPr>
              <a:t>-&gt; Allows us not to care too much about </a:t>
            </a:r>
            <a:r>
              <a:rPr lang="en-US" sz="4500" dirty="0" err="1">
                <a:solidFill>
                  <a:srgbClr val="00F2FF"/>
                </a:solidFill>
              </a:rPr>
              <a:t>Backprop</a:t>
            </a:r>
            <a:r>
              <a:rPr lang="en-US" sz="4500" dirty="0">
                <a:solidFill>
                  <a:srgbClr val="00F2FF"/>
                </a:solidFill>
              </a:rPr>
              <a:t> </a:t>
            </a:r>
            <a:endParaRPr lang="en-US" sz="4500" dirty="0"/>
          </a:p>
          <a:p>
            <a:pPr marL="685800" marR="0" indent="-685800" algn="l" defTabSz="825500" rtl="0" fontAlgn="auto" latinLnBrk="0" hangingPunct="0">
              <a:lnSpc>
                <a:spcPct val="110000"/>
              </a:lnSpc>
              <a:spcBef>
                <a:spcPts val="0"/>
              </a:spcBef>
              <a:spcAft>
                <a:spcPts val="0"/>
              </a:spcAft>
              <a:buClrTx/>
              <a:buSzTx/>
              <a:buFont typeface="Arial" charset="0"/>
              <a:buChar char="•"/>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Grid-Search</a:t>
            </a:r>
          </a:p>
        </p:txBody>
      </p:sp>
    </p:spTree>
    <p:extLst>
      <p:ext uri="{BB962C8B-B14F-4D97-AF65-F5344CB8AC3E}">
        <p14:creationId xmlns:p14="http://schemas.microsoft.com/office/powerpoint/2010/main" val="74907277"/>
      </p:ext>
    </p:extLst>
  </p:cSld>
  <p:clrMapOvr>
    <a:masterClrMapping/>
  </p:clrMapOvr>
  <p:transition spd="slow" advTm="104709"/>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2156360" cy="938719"/>
          </a:xfrm>
          <a:prstGeom prst="rect">
            <a:avLst/>
          </a:prstGeom>
        </p:spPr>
        <p:txBody>
          <a:bodyPr/>
          <a:lstStyle/>
          <a:p>
            <a:r>
              <a:rPr lang="en-US" dirty="0"/>
              <a:t>Recap</a:t>
            </a:r>
            <a:endParaRPr dirty="0"/>
          </a:p>
        </p:txBody>
      </p:sp>
      <p:sp>
        <p:nvSpPr>
          <p:cNvPr id="31" name="Shape 1001"/>
          <p:cNvSpPr>
            <a:spLocks noGrp="1"/>
          </p:cNvSpPr>
          <p:nvPr>
            <p:ph type="body" idx="14"/>
          </p:nvPr>
        </p:nvSpPr>
        <p:spPr>
          <a:xfrm>
            <a:off x="1588159" y="2092800"/>
            <a:ext cx="3254417" cy="684803"/>
          </a:xfrm>
          <a:prstGeom prst="rect">
            <a:avLst/>
          </a:prstGeom>
        </p:spPr>
        <p:txBody>
          <a:bodyPr/>
          <a:lstStyle/>
          <a:p>
            <a:r>
              <a:rPr lang="en-US" dirty="0"/>
              <a:t>The Story so far</a:t>
            </a:r>
          </a:p>
        </p:txBody>
      </p:sp>
      <p:sp>
        <p:nvSpPr>
          <p:cNvPr id="10"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13" name="TextBox 12"/>
          <p:cNvSpPr txBox="1"/>
          <p:nvPr/>
        </p:nvSpPr>
        <p:spPr>
          <a:xfrm>
            <a:off x="1588159" y="4576299"/>
            <a:ext cx="21460100" cy="16260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dirty="0" err="1"/>
              <a:t>Pytorch</a:t>
            </a:r>
            <a:r>
              <a:rPr lang="en-US" sz="4500" dirty="0"/>
              <a:t> </a:t>
            </a:r>
            <a:r>
              <a:rPr lang="en-US" sz="4500" dirty="0">
                <a:solidFill>
                  <a:srgbClr val="00F2FF"/>
                </a:solidFill>
              </a:rPr>
              <a:t>-&gt; Allows us not to care too much about </a:t>
            </a:r>
            <a:r>
              <a:rPr lang="en-US" sz="4500" dirty="0" err="1">
                <a:solidFill>
                  <a:srgbClr val="00F2FF"/>
                </a:solidFill>
              </a:rPr>
              <a:t>Backprop</a:t>
            </a:r>
            <a:r>
              <a:rPr lang="en-US" sz="4500" dirty="0">
                <a:solidFill>
                  <a:srgbClr val="00F2FF"/>
                </a:solidFill>
              </a:rPr>
              <a:t> </a:t>
            </a:r>
            <a:endParaRPr lang="en-US" sz="4500" dirty="0"/>
          </a:p>
          <a:p>
            <a:pPr marL="685800" marR="0" indent="-685800" algn="l" defTabSz="825500" rtl="0" fontAlgn="auto" latinLnBrk="0" hangingPunct="0">
              <a:lnSpc>
                <a:spcPct val="110000"/>
              </a:lnSpc>
              <a:spcBef>
                <a:spcPts val="0"/>
              </a:spcBef>
              <a:spcAft>
                <a:spcPts val="0"/>
              </a:spcAft>
              <a:buClrTx/>
              <a:buSzTx/>
              <a:buFont typeface="Arial" charset="0"/>
              <a:buChar char="•"/>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Grid-Search </a:t>
            </a:r>
            <a:r>
              <a:rPr kumimoji="0" lang="en-US" sz="4500" b="0" i="0" u="none" strike="noStrike" cap="none" spc="0" normalizeH="0" baseline="0" dirty="0">
                <a:ln>
                  <a:noFill/>
                </a:ln>
                <a:solidFill>
                  <a:srgbClr val="00F2FF"/>
                </a:solidFill>
                <a:effectLst/>
                <a:uFillTx/>
                <a:latin typeface="+mn-lt"/>
                <a:ea typeface="+mn-ea"/>
                <a:cs typeface="+mn-cs"/>
                <a:sym typeface="Helvetica Neue"/>
              </a:rPr>
              <a:t>-&gt; How we</a:t>
            </a:r>
            <a:r>
              <a:rPr kumimoji="0" lang="en-US" sz="4500" b="0" i="0" u="none" strike="noStrike" cap="none" spc="0" normalizeH="0" dirty="0">
                <a:ln>
                  <a:noFill/>
                </a:ln>
                <a:solidFill>
                  <a:srgbClr val="00F2FF"/>
                </a:solidFill>
                <a:effectLst/>
                <a:uFillTx/>
                <a:latin typeface="+mn-lt"/>
                <a:ea typeface="+mn-ea"/>
                <a:cs typeface="+mn-cs"/>
                <a:sym typeface="Helvetica Neue"/>
              </a:rPr>
              <a:t> set Hyper-Parameters we cannot learn</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543600173"/>
      </p:ext>
    </p:extLst>
  </p:cSld>
  <p:clrMapOvr>
    <a:masterClrMapping/>
  </p:clrMapOvr>
  <p:transition spd="slow" advTm="104709"/>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9584" y="1098796"/>
            <a:ext cx="11342815" cy="10609501"/>
          </a:xfrm>
          <a:prstGeom prst="rect">
            <a:avLst/>
          </a:prstGeom>
        </p:spPr>
      </p:pic>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25" name="Shape 1000"/>
          <p:cNvSpPr>
            <a:spLocks noGrp="1"/>
          </p:cNvSpPr>
          <p:nvPr>
            <p:ph type="body" idx="13"/>
          </p:nvPr>
        </p:nvSpPr>
        <p:spPr>
          <a:xfrm>
            <a:off x="1588159" y="1436724"/>
            <a:ext cx="4923143" cy="938719"/>
          </a:xfrm>
          <a:prstGeom prst="rect">
            <a:avLst/>
          </a:prstGeom>
        </p:spPr>
        <p:txBody>
          <a:bodyPr/>
          <a:lstStyle/>
          <a:p>
            <a:r>
              <a:rPr lang="en-US" dirty="0"/>
              <a:t>Artificial Neuron</a:t>
            </a:r>
            <a:endParaRPr dirty="0"/>
          </a:p>
        </p:txBody>
      </p:sp>
      <p:pic>
        <p:nvPicPr>
          <p:cNvPr id="6" name="Picture 5"/>
          <p:cNvPicPr>
            <a:picLocks noChangeAspect="1"/>
          </p:cNvPicPr>
          <p:nvPr/>
        </p:nvPicPr>
        <p:blipFill>
          <a:blip r:embed="rId4"/>
          <a:stretch>
            <a:fillRect/>
          </a:stretch>
        </p:blipFill>
        <p:spPr>
          <a:xfrm>
            <a:off x="19360598" y="4902476"/>
            <a:ext cx="571500" cy="571500"/>
          </a:xfrm>
          <a:prstGeom prst="rect">
            <a:avLst/>
          </a:prstGeom>
        </p:spPr>
      </p:pic>
      <p:pic>
        <p:nvPicPr>
          <p:cNvPr id="8" name="Picture 7"/>
          <p:cNvPicPr>
            <a:picLocks noChangeAspect="1"/>
          </p:cNvPicPr>
          <p:nvPr/>
        </p:nvPicPr>
        <p:blipFill>
          <a:blip r:embed="rId5"/>
          <a:stretch>
            <a:fillRect/>
          </a:stretch>
        </p:blipFill>
        <p:spPr>
          <a:xfrm>
            <a:off x="12312899" y="5834138"/>
            <a:ext cx="952500" cy="673100"/>
          </a:xfrm>
          <a:prstGeom prst="rect">
            <a:avLst/>
          </a:prstGeom>
        </p:spPr>
      </p:pic>
      <p:pic>
        <p:nvPicPr>
          <p:cNvPr id="4" name="Picture 3"/>
          <p:cNvPicPr>
            <a:picLocks noChangeAspect="1"/>
          </p:cNvPicPr>
          <p:nvPr/>
        </p:nvPicPr>
        <p:blipFill>
          <a:blip r:embed="rId6"/>
          <a:stretch>
            <a:fillRect/>
          </a:stretch>
        </p:blipFill>
        <p:spPr>
          <a:xfrm>
            <a:off x="22563758" y="6170688"/>
            <a:ext cx="952500" cy="673100"/>
          </a:xfrm>
          <a:prstGeom prst="rect">
            <a:avLst/>
          </a:prstGeom>
        </p:spPr>
      </p:pic>
      <p:sp>
        <p:nvSpPr>
          <p:cNvPr id="14" name="Left Brace 13"/>
          <p:cNvSpPr/>
          <p:nvPr/>
        </p:nvSpPr>
        <p:spPr>
          <a:xfrm rot="13246676">
            <a:off x="20693517" y="9662218"/>
            <a:ext cx="1431234" cy="2802691"/>
          </a:xfrm>
          <a:prstGeom prst="leftBrac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3" name="Picture 2"/>
          <p:cNvPicPr>
            <a:picLocks noChangeAspect="1"/>
          </p:cNvPicPr>
          <p:nvPr/>
        </p:nvPicPr>
        <p:blipFill>
          <a:blip r:embed="rId7"/>
          <a:stretch>
            <a:fillRect/>
          </a:stretch>
        </p:blipFill>
        <p:spPr>
          <a:xfrm>
            <a:off x="22212745" y="11296546"/>
            <a:ext cx="482600" cy="863600"/>
          </a:xfrm>
          <a:prstGeom prst="rect">
            <a:avLst/>
          </a:prstGeom>
        </p:spPr>
      </p:pic>
      <p:pic>
        <p:nvPicPr>
          <p:cNvPr id="13" name="Picture 12"/>
          <p:cNvPicPr>
            <a:picLocks noChangeAspect="1"/>
          </p:cNvPicPr>
          <p:nvPr/>
        </p:nvPicPr>
        <p:blipFill>
          <a:blip r:embed="rId8"/>
          <a:stretch>
            <a:fillRect/>
          </a:stretch>
        </p:blipFill>
        <p:spPr>
          <a:xfrm>
            <a:off x="1233163" y="8281876"/>
            <a:ext cx="9144000" cy="1524000"/>
          </a:xfrm>
          <a:prstGeom prst="rect">
            <a:avLst/>
          </a:prstGeom>
        </p:spPr>
      </p:pic>
      <p:cxnSp>
        <p:nvCxnSpPr>
          <p:cNvPr id="15" name="Straight Connector 14"/>
          <p:cNvCxnSpPr/>
          <p:nvPr/>
        </p:nvCxnSpPr>
        <p:spPr>
          <a:xfrm>
            <a:off x="16970188" y="7097358"/>
            <a:ext cx="242047" cy="217842"/>
          </a:xfrm>
          <a:prstGeom prst="line">
            <a:avLst/>
          </a:prstGeom>
          <a:noFill/>
          <a:ln w="254000" cap="flat">
            <a:solidFill>
              <a:schemeClr val="bg1"/>
            </a:solidFill>
            <a:prstDash val="solid"/>
            <a:bevel/>
          </a:ln>
          <a:effectLst/>
          <a:sp3d/>
        </p:spPr>
        <p:style>
          <a:lnRef idx="0">
            <a:scrgbClr r="0" g="0" b="0"/>
          </a:lnRef>
          <a:fillRef idx="0">
            <a:scrgbClr r="0" g="0" b="0"/>
          </a:fillRef>
          <a:effectRef idx="0">
            <a:scrgbClr r="0" g="0" b="0"/>
          </a:effectRef>
          <a:fontRef idx="none"/>
        </p:style>
      </p:cxnSp>
      <p:sp>
        <p:nvSpPr>
          <p:cNvPr id="16" name="Oval 15"/>
          <p:cNvSpPr/>
          <p:nvPr/>
        </p:nvSpPr>
        <p:spPr>
          <a:xfrm>
            <a:off x="20231824" y="3166797"/>
            <a:ext cx="309282" cy="309282"/>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17" name="Oval 16"/>
          <p:cNvSpPr/>
          <p:nvPr/>
        </p:nvSpPr>
        <p:spPr>
          <a:xfrm>
            <a:off x="15162282" y="9077508"/>
            <a:ext cx="309282" cy="309282"/>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18" name="Shape 1001"/>
          <p:cNvSpPr>
            <a:spLocks noGrp="1"/>
          </p:cNvSpPr>
          <p:nvPr>
            <p:ph type="body" idx="14"/>
          </p:nvPr>
        </p:nvSpPr>
        <p:spPr>
          <a:xfrm>
            <a:off x="1588159" y="2092800"/>
            <a:ext cx="4892686" cy="684803"/>
          </a:xfrm>
          <a:prstGeom prst="rect">
            <a:avLst/>
          </a:prstGeom>
        </p:spPr>
        <p:txBody>
          <a:bodyPr/>
          <a:lstStyle/>
          <a:p>
            <a:r>
              <a:rPr lang="en-US" dirty="0"/>
              <a:t>The good </a:t>
            </a:r>
            <a:r>
              <a:rPr lang="en-US" dirty="0" err="1"/>
              <a:t>ol</a:t>
            </a:r>
            <a:r>
              <a:rPr lang="en-US" dirty="0"/>
              <a:t>’ Perceptron</a:t>
            </a:r>
            <a:endParaRPr dirty="0"/>
          </a:p>
        </p:txBody>
      </p:sp>
    </p:spTree>
    <p:extLst>
      <p:ext uri="{BB962C8B-B14F-4D97-AF65-F5344CB8AC3E}">
        <p14:creationId xmlns:p14="http://schemas.microsoft.com/office/powerpoint/2010/main" val="795886190"/>
      </p:ext>
    </p:extLst>
  </p:cSld>
  <p:clrMapOvr>
    <a:masterClrMapping/>
  </p:clrMapOvr>
  <p:transition spd="slow" advTm="2513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25" name="Shape 1000"/>
          <p:cNvSpPr>
            <a:spLocks noGrp="1"/>
          </p:cNvSpPr>
          <p:nvPr>
            <p:ph type="body" idx="13"/>
          </p:nvPr>
        </p:nvSpPr>
        <p:spPr>
          <a:xfrm>
            <a:off x="1588159" y="1436724"/>
            <a:ext cx="6399509" cy="938719"/>
          </a:xfrm>
          <a:prstGeom prst="rect">
            <a:avLst/>
          </a:prstGeom>
        </p:spPr>
        <p:txBody>
          <a:bodyPr/>
          <a:lstStyle/>
          <a:p>
            <a:r>
              <a:rPr lang="en-US" dirty="0"/>
              <a:t>Why deep learning ?</a:t>
            </a:r>
            <a:endParaRPr dirty="0"/>
          </a:p>
        </p:txBody>
      </p:sp>
      <p:sp>
        <p:nvSpPr>
          <p:cNvPr id="26" name="Shape 1001"/>
          <p:cNvSpPr>
            <a:spLocks noGrp="1"/>
          </p:cNvSpPr>
          <p:nvPr>
            <p:ph type="body" idx="14"/>
          </p:nvPr>
        </p:nvSpPr>
        <p:spPr>
          <a:xfrm>
            <a:off x="1588159" y="2173482"/>
            <a:ext cx="4525598" cy="684803"/>
          </a:xfrm>
          <a:prstGeom prst="rect">
            <a:avLst/>
          </a:prstGeom>
        </p:spPr>
        <p:txBody>
          <a:bodyPr/>
          <a:lstStyle/>
          <a:p>
            <a:r>
              <a:rPr lang="en-US" dirty="0"/>
              <a:t>We need to go deeper</a:t>
            </a:r>
            <a:endParaRPr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9174" y="1906083"/>
            <a:ext cx="9144000" cy="9144000"/>
          </a:xfrm>
          <a:prstGeom prst="rect">
            <a:avLst/>
          </a:prstGeom>
        </p:spPr>
      </p:pic>
      <p:sp>
        <p:nvSpPr>
          <p:cNvPr id="6" name="Oval 5"/>
          <p:cNvSpPr/>
          <p:nvPr/>
        </p:nvSpPr>
        <p:spPr>
          <a:xfrm>
            <a:off x="3260035" y="4870174"/>
            <a:ext cx="993913" cy="993913"/>
          </a:xfrm>
          <a:prstGeom prst="ellips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19" name="Oval 18"/>
          <p:cNvSpPr/>
          <p:nvPr/>
        </p:nvSpPr>
        <p:spPr>
          <a:xfrm>
            <a:off x="3253409" y="7050157"/>
            <a:ext cx="993913" cy="993913"/>
          </a:xfrm>
          <a:prstGeom prst="ellips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pic>
        <p:nvPicPr>
          <p:cNvPr id="10" name="Picture 9"/>
          <p:cNvPicPr>
            <a:picLocks noChangeAspect="1"/>
          </p:cNvPicPr>
          <p:nvPr/>
        </p:nvPicPr>
        <p:blipFill>
          <a:blip r:embed="rId4"/>
          <a:stretch>
            <a:fillRect/>
          </a:stretch>
        </p:blipFill>
        <p:spPr>
          <a:xfrm>
            <a:off x="2032962" y="5030580"/>
            <a:ext cx="952500" cy="673100"/>
          </a:xfrm>
          <a:prstGeom prst="rect">
            <a:avLst/>
          </a:prstGeom>
        </p:spPr>
      </p:pic>
      <p:pic>
        <p:nvPicPr>
          <p:cNvPr id="11" name="Picture 10"/>
          <p:cNvPicPr>
            <a:picLocks noChangeAspect="1"/>
          </p:cNvPicPr>
          <p:nvPr/>
        </p:nvPicPr>
        <p:blipFill>
          <a:blip r:embed="rId5"/>
          <a:stretch>
            <a:fillRect/>
          </a:stretch>
        </p:blipFill>
        <p:spPr>
          <a:xfrm>
            <a:off x="2032962" y="7210563"/>
            <a:ext cx="952500" cy="673100"/>
          </a:xfrm>
          <a:prstGeom prst="rect">
            <a:avLst/>
          </a:prstGeom>
        </p:spPr>
      </p:pic>
      <p:pic>
        <p:nvPicPr>
          <p:cNvPr id="17" name="Picture 16"/>
          <p:cNvPicPr>
            <a:picLocks noChangeAspect="1"/>
          </p:cNvPicPr>
          <p:nvPr/>
        </p:nvPicPr>
        <p:blipFill>
          <a:blip r:embed="rId6"/>
          <a:stretch>
            <a:fillRect/>
          </a:stretch>
        </p:blipFill>
        <p:spPr>
          <a:xfrm>
            <a:off x="19599137" y="1889600"/>
            <a:ext cx="571500" cy="406400"/>
          </a:xfrm>
          <a:prstGeom prst="rect">
            <a:avLst/>
          </a:prstGeom>
        </p:spPr>
      </p:pic>
      <p:pic>
        <p:nvPicPr>
          <p:cNvPr id="18" name="Picture 17"/>
          <p:cNvPicPr>
            <a:picLocks noChangeAspect="1"/>
          </p:cNvPicPr>
          <p:nvPr/>
        </p:nvPicPr>
        <p:blipFill>
          <a:blip r:embed="rId7"/>
          <a:stretch>
            <a:fillRect/>
          </a:stretch>
        </p:blipFill>
        <p:spPr>
          <a:xfrm>
            <a:off x="23507424" y="5864087"/>
            <a:ext cx="571500" cy="406400"/>
          </a:xfrm>
          <a:prstGeom prst="rect">
            <a:avLst/>
          </a:prstGeom>
        </p:spPr>
      </p:pic>
    </p:spTree>
    <p:extLst>
      <p:ext uri="{BB962C8B-B14F-4D97-AF65-F5344CB8AC3E}">
        <p14:creationId xmlns:p14="http://schemas.microsoft.com/office/powerpoint/2010/main" val="1042358339"/>
      </p:ext>
    </p:extLst>
  </p:cSld>
  <p:clrMapOvr>
    <a:masterClrMapping/>
  </p:clrMapOvr>
  <p:transition spd="slow" advTm="2923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9" name="Oval 8"/>
          <p:cNvSpPr/>
          <p:nvPr/>
        </p:nvSpPr>
        <p:spPr>
          <a:xfrm>
            <a:off x="3260035" y="4870174"/>
            <a:ext cx="993913" cy="993913"/>
          </a:xfrm>
          <a:prstGeom prst="ellips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10" name="Oval 9"/>
          <p:cNvSpPr/>
          <p:nvPr/>
        </p:nvSpPr>
        <p:spPr>
          <a:xfrm>
            <a:off x="3253409" y="7050157"/>
            <a:ext cx="993913" cy="993913"/>
          </a:xfrm>
          <a:prstGeom prst="ellips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13" name="Oval 12"/>
          <p:cNvSpPr/>
          <p:nvPr/>
        </p:nvSpPr>
        <p:spPr>
          <a:xfrm>
            <a:off x="6235148" y="4870173"/>
            <a:ext cx="993913" cy="993913"/>
          </a:xfrm>
          <a:prstGeom prst="ellips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4" name="Straight Connector 3"/>
          <p:cNvCxnSpPr>
            <a:stCxn id="9" idx="6"/>
            <a:endCxn id="13" idx="2"/>
          </p:cNvCxnSpPr>
          <p:nvPr/>
        </p:nvCxnSpPr>
        <p:spPr>
          <a:xfrm flipV="1">
            <a:off x="4253948" y="5367130"/>
            <a:ext cx="1981200" cy="1"/>
          </a:xfrm>
          <a:prstGeom prst="lin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cxnSp>
      <p:cxnSp>
        <p:nvCxnSpPr>
          <p:cNvPr id="17" name="Straight Connector 16"/>
          <p:cNvCxnSpPr>
            <a:stCxn id="10" idx="6"/>
            <a:endCxn id="13" idx="2"/>
          </p:cNvCxnSpPr>
          <p:nvPr/>
        </p:nvCxnSpPr>
        <p:spPr>
          <a:xfrm flipV="1">
            <a:off x="4247322" y="5367130"/>
            <a:ext cx="1987826" cy="2179984"/>
          </a:xfrm>
          <a:prstGeom prst="lin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cxn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1268" y="1914236"/>
            <a:ext cx="9170894" cy="9144000"/>
          </a:xfrm>
          <a:prstGeom prst="rect">
            <a:avLst/>
          </a:prstGeom>
        </p:spPr>
      </p:pic>
      <p:pic>
        <p:nvPicPr>
          <p:cNvPr id="22" name="Picture 21"/>
          <p:cNvPicPr>
            <a:picLocks noChangeAspect="1"/>
          </p:cNvPicPr>
          <p:nvPr/>
        </p:nvPicPr>
        <p:blipFill>
          <a:blip r:embed="rId4"/>
          <a:stretch>
            <a:fillRect/>
          </a:stretch>
        </p:blipFill>
        <p:spPr>
          <a:xfrm>
            <a:off x="2032962" y="5030580"/>
            <a:ext cx="952500" cy="673100"/>
          </a:xfrm>
          <a:prstGeom prst="rect">
            <a:avLst/>
          </a:prstGeom>
        </p:spPr>
      </p:pic>
      <p:pic>
        <p:nvPicPr>
          <p:cNvPr id="23" name="Picture 22"/>
          <p:cNvPicPr>
            <a:picLocks noChangeAspect="1"/>
          </p:cNvPicPr>
          <p:nvPr/>
        </p:nvPicPr>
        <p:blipFill>
          <a:blip r:embed="rId5"/>
          <a:stretch>
            <a:fillRect/>
          </a:stretch>
        </p:blipFill>
        <p:spPr>
          <a:xfrm>
            <a:off x="2032962" y="7210563"/>
            <a:ext cx="952500" cy="673100"/>
          </a:xfrm>
          <a:prstGeom prst="rect">
            <a:avLst/>
          </a:prstGeom>
        </p:spPr>
      </p:pic>
      <p:pic>
        <p:nvPicPr>
          <p:cNvPr id="24" name="Picture 23"/>
          <p:cNvPicPr>
            <a:picLocks noChangeAspect="1"/>
          </p:cNvPicPr>
          <p:nvPr/>
        </p:nvPicPr>
        <p:blipFill>
          <a:blip r:embed="rId6"/>
          <a:stretch>
            <a:fillRect/>
          </a:stretch>
        </p:blipFill>
        <p:spPr>
          <a:xfrm>
            <a:off x="19599137" y="1889600"/>
            <a:ext cx="571500" cy="406400"/>
          </a:xfrm>
          <a:prstGeom prst="rect">
            <a:avLst/>
          </a:prstGeom>
        </p:spPr>
      </p:pic>
      <p:pic>
        <p:nvPicPr>
          <p:cNvPr id="27" name="Picture 26"/>
          <p:cNvPicPr>
            <a:picLocks noChangeAspect="1"/>
          </p:cNvPicPr>
          <p:nvPr/>
        </p:nvPicPr>
        <p:blipFill>
          <a:blip r:embed="rId7"/>
          <a:stretch>
            <a:fillRect/>
          </a:stretch>
        </p:blipFill>
        <p:spPr>
          <a:xfrm>
            <a:off x="23507424" y="5864087"/>
            <a:ext cx="571500" cy="406400"/>
          </a:xfrm>
          <a:prstGeom prst="rect">
            <a:avLst/>
          </a:prstGeom>
        </p:spPr>
      </p:pic>
      <p:pic>
        <p:nvPicPr>
          <p:cNvPr id="16" name="Picture 15"/>
          <p:cNvPicPr>
            <a:picLocks noChangeAspect="1"/>
          </p:cNvPicPr>
          <p:nvPr/>
        </p:nvPicPr>
        <p:blipFill>
          <a:blip r:embed="rId8"/>
          <a:stretch>
            <a:fillRect/>
          </a:stretch>
        </p:blipFill>
        <p:spPr>
          <a:xfrm>
            <a:off x="16285767" y="1574011"/>
            <a:ext cx="571500" cy="749300"/>
          </a:xfrm>
          <a:prstGeom prst="rect">
            <a:avLst/>
          </a:prstGeom>
        </p:spPr>
      </p:pic>
      <p:pic>
        <p:nvPicPr>
          <p:cNvPr id="18" name="Picture 17"/>
          <p:cNvPicPr>
            <a:picLocks noChangeAspect="1"/>
          </p:cNvPicPr>
          <p:nvPr/>
        </p:nvPicPr>
        <p:blipFill>
          <a:blip r:embed="rId9"/>
          <a:stretch>
            <a:fillRect/>
          </a:stretch>
        </p:blipFill>
        <p:spPr>
          <a:xfrm>
            <a:off x="6255854" y="3433679"/>
            <a:ext cx="952500" cy="1244600"/>
          </a:xfrm>
          <a:prstGeom prst="rect">
            <a:avLst/>
          </a:prstGeom>
        </p:spPr>
      </p:pic>
      <p:cxnSp>
        <p:nvCxnSpPr>
          <p:cNvPr id="29" name="Straight Arrow Connector 28"/>
          <p:cNvCxnSpPr/>
          <p:nvPr/>
        </p:nvCxnSpPr>
        <p:spPr>
          <a:xfrm flipH="1">
            <a:off x="19878261" y="5526157"/>
            <a:ext cx="596349" cy="536713"/>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28" name="Shape 1000"/>
          <p:cNvSpPr>
            <a:spLocks noGrp="1"/>
          </p:cNvSpPr>
          <p:nvPr>
            <p:ph type="body" idx="13"/>
          </p:nvPr>
        </p:nvSpPr>
        <p:spPr>
          <a:xfrm>
            <a:off x="1588159" y="1436724"/>
            <a:ext cx="6399509" cy="938719"/>
          </a:xfrm>
          <a:prstGeom prst="rect">
            <a:avLst/>
          </a:prstGeom>
        </p:spPr>
        <p:txBody>
          <a:bodyPr/>
          <a:lstStyle/>
          <a:p>
            <a:r>
              <a:rPr lang="en-US" dirty="0"/>
              <a:t>Why deep learning ?</a:t>
            </a:r>
            <a:endParaRPr dirty="0"/>
          </a:p>
        </p:txBody>
      </p:sp>
      <p:sp>
        <p:nvSpPr>
          <p:cNvPr id="30" name="Shape 1001"/>
          <p:cNvSpPr>
            <a:spLocks noGrp="1"/>
          </p:cNvSpPr>
          <p:nvPr>
            <p:ph type="body" idx="14"/>
          </p:nvPr>
        </p:nvSpPr>
        <p:spPr>
          <a:xfrm>
            <a:off x="1588159" y="2173482"/>
            <a:ext cx="4525598" cy="684803"/>
          </a:xfrm>
          <a:prstGeom prst="rect">
            <a:avLst/>
          </a:prstGeom>
        </p:spPr>
        <p:txBody>
          <a:bodyPr/>
          <a:lstStyle/>
          <a:p>
            <a:r>
              <a:rPr lang="en-US" dirty="0"/>
              <a:t>We need to go deeper</a:t>
            </a:r>
            <a:endParaRPr dirty="0"/>
          </a:p>
        </p:txBody>
      </p:sp>
    </p:spTree>
    <p:extLst>
      <p:ext uri="{BB962C8B-B14F-4D97-AF65-F5344CB8AC3E}">
        <p14:creationId xmlns:p14="http://schemas.microsoft.com/office/powerpoint/2010/main" val="48248945"/>
      </p:ext>
    </p:extLst>
  </p:cSld>
  <p:clrMapOvr>
    <a:masterClrMapping/>
  </p:clrMapOvr>
  <p:transition spd="slow" advTm="13028"/>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9" name="Oval 8"/>
          <p:cNvSpPr/>
          <p:nvPr/>
        </p:nvSpPr>
        <p:spPr>
          <a:xfrm>
            <a:off x="3260035" y="4870174"/>
            <a:ext cx="993913" cy="993913"/>
          </a:xfrm>
          <a:prstGeom prst="ellips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10" name="Oval 9"/>
          <p:cNvSpPr/>
          <p:nvPr/>
        </p:nvSpPr>
        <p:spPr>
          <a:xfrm>
            <a:off x="3253409" y="7050157"/>
            <a:ext cx="993913" cy="993913"/>
          </a:xfrm>
          <a:prstGeom prst="ellips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13" name="Oval 12"/>
          <p:cNvSpPr/>
          <p:nvPr/>
        </p:nvSpPr>
        <p:spPr>
          <a:xfrm>
            <a:off x="6235148" y="4870173"/>
            <a:ext cx="993913" cy="993913"/>
          </a:xfrm>
          <a:prstGeom prst="ellips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4" name="Straight Connector 3"/>
          <p:cNvCxnSpPr>
            <a:stCxn id="9" idx="6"/>
            <a:endCxn id="13" idx="2"/>
          </p:cNvCxnSpPr>
          <p:nvPr/>
        </p:nvCxnSpPr>
        <p:spPr>
          <a:xfrm flipV="1">
            <a:off x="4253948" y="5367130"/>
            <a:ext cx="1981200" cy="1"/>
          </a:xfrm>
          <a:prstGeom prst="lin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cxnSp>
      <p:cxnSp>
        <p:nvCxnSpPr>
          <p:cNvPr id="17" name="Straight Connector 16"/>
          <p:cNvCxnSpPr>
            <a:stCxn id="10" idx="6"/>
            <a:endCxn id="13" idx="2"/>
          </p:cNvCxnSpPr>
          <p:nvPr/>
        </p:nvCxnSpPr>
        <p:spPr>
          <a:xfrm flipV="1">
            <a:off x="4247322" y="5367130"/>
            <a:ext cx="1987826" cy="2179984"/>
          </a:xfrm>
          <a:prstGeom prst="lin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cxnSp>
      <p:sp>
        <p:nvSpPr>
          <p:cNvPr id="14" name="Oval 13"/>
          <p:cNvSpPr/>
          <p:nvPr/>
        </p:nvSpPr>
        <p:spPr>
          <a:xfrm>
            <a:off x="6235148" y="7050156"/>
            <a:ext cx="993913" cy="993913"/>
          </a:xfrm>
          <a:prstGeom prst="ellips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15" name="Straight Connector 14"/>
          <p:cNvCxnSpPr>
            <a:stCxn id="10" idx="6"/>
            <a:endCxn id="14" idx="2"/>
          </p:cNvCxnSpPr>
          <p:nvPr/>
        </p:nvCxnSpPr>
        <p:spPr>
          <a:xfrm flipV="1">
            <a:off x="4247322" y="7547113"/>
            <a:ext cx="1987826" cy="1"/>
          </a:xfrm>
          <a:prstGeom prst="lin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cxnSp>
      <p:cxnSp>
        <p:nvCxnSpPr>
          <p:cNvPr id="18" name="Straight Connector 17"/>
          <p:cNvCxnSpPr>
            <a:stCxn id="14" idx="2"/>
          </p:cNvCxnSpPr>
          <p:nvPr/>
        </p:nvCxnSpPr>
        <p:spPr>
          <a:xfrm flipH="1" flipV="1">
            <a:off x="4250636" y="5367130"/>
            <a:ext cx="1984512" cy="2179983"/>
          </a:xfrm>
          <a:prstGeom prst="lin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cxn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9972" y="1948661"/>
            <a:ext cx="9090682" cy="9144000"/>
          </a:xfrm>
          <a:prstGeom prst="rect">
            <a:avLst/>
          </a:prstGeom>
        </p:spPr>
      </p:pic>
      <p:pic>
        <p:nvPicPr>
          <p:cNvPr id="24" name="Picture 23"/>
          <p:cNvPicPr>
            <a:picLocks noChangeAspect="1"/>
          </p:cNvPicPr>
          <p:nvPr/>
        </p:nvPicPr>
        <p:blipFill>
          <a:blip r:embed="rId4"/>
          <a:stretch>
            <a:fillRect/>
          </a:stretch>
        </p:blipFill>
        <p:spPr>
          <a:xfrm>
            <a:off x="2032962" y="5030580"/>
            <a:ext cx="952500" cy="673100"/>
          </a:xfrm>
          <a:prstGeom prst="rect">
            <a:avLst/>
          </a:prstGeom>
        </p:spPr>
      </p:pic>
      <p:pic>
        <p:nvPicPr>
          <p:cNvPr id="27" name="Picture 26"/>
          <p:cNvPicPr>
            <a:picLocks noChangeAspect="1"/>
          </p:cNvPicPr>
          <p:nvPr/>
        </p:nvPicPr>
        <p:blipFill>
          <a:blip r:embed="rId5"/>
          <a:stretch>
            <a:fillRect/>
          </a:stretch>
        </p:blipFill>
        <p:spPr>
          <a:xfrm>
            <a:off x="2032962" y="7210563"/>
            <a:ext cx="952500" cy="673100"/>
          </a:xfrm>
          <a:prstGeom prst="rect">
            <a:avLst/>
          </a:prstGeom>
        </p:spPr>
      </p:pic>
      <p:pic>
        <p:nvPicPr>
          <p:cNvPr id="28" name="Picture 27"/>
          <p:cNvPicPr>
            <a:picLocks noChangeAspect="1"/>
          </p:cNvPicPr>
          <p:nvPr/>
        </p:nvPicPr>
        <p:blipFill>
          <a:blip r:embed="rId6"/>
          <a:stretch>
            <a:fillRect/>
          </a:stretch>
        </p:blipFill>
        <p:spPr>
          <a:xfrm>
            <a:off x="19599137" y="1889600"/>
            <a:ext cx="571500" cy="406400"/>
          </a:xfrm>
          <a:prstGeom prst="rect">
            <a:avLst/>
          </a:prstGeom>
        </p:spPr>
      </p:pic>
      <p:pic>
        <p:nvPicPr>
          <p:cNvPr id="29" name="Picture 28"/>
          <p:cNvPicPr>
            <a:picLocks noChangeAspect="1"/>
          </p:cNvPicPr>
          <p:nvPr/>
        </p:nvPicPr>
        <p:blipFill>
          <a:blip r:embed="rId7"/>
          <a:stretch>
            <a:fillRect/>
          </a:stretch>
        </p:blipFill>
        <p:spPr>
          <a:xfrm>
            <a:off x="23507424" y="5864087"/>
            <a:ext cx="571500" cy="406400"/>
          </a:xfrm>
          <a:prstGeom prst="rect">
            <a:avLst/>
          </a:prstGeom>
        </p:spPr>
      </p:pic>
      <p:pic>
        <p:nvPicPr>
          <p:cNvPr id="30" name="Picture 29"/>
          <p:cNvPicPr>
            <a:picLocks noChangeAspect="1"/>
          </p:cNvPicPr>
          <p:nvPr/>
        </p:nvPicPr>
        <p:blipFill>
          <a:blip r:embed="rId8"/>
          <a:stretch>
            <a:fillRect/>
          </a:stretch>
        </p:blipFill>
        <p:spPr>
          <a:xfrm>
            <a:off x="16285767" y="1574011"/>
            <a:ext cx="571500" cy="749300"/>
          </a:xfrm>
          <a:prstGeom prst="rect">
            <a:avLst/>
          </a:prstGeom>
        </p:spPr>
      </p:pic>
      <p:pic>
        <p:nvPicPr>
          <p:cNvPr id="31" name="Picture 30"/>
          <p:cNvPicPr>
            <a:picLocks noChangeAspect="1"/>
          </p:cNvPicPr>
          <p:nvPr/>
        </p:nvPicPr>
        <p:blipFill>
          <a:blip r:embed="rId9"/>
          <a:stretch>
            <a:fillRect/>
          </a:stretch>
        </p:blipFill>
        <p:spPr>
          <a:xfrm>
            <a:off x="6255854" y="3433679"/>
            <a:ext cx="952500" cy="1244600"/>
          </a:xfrm>
          <a:prstGeom prst="rect">
            <a:avLst/>
          </a:prstGeom>
        </p:spPr>
      </p:pic>
      <p:pic>
        <p:nvPicPr>
          <p:cNvPr id="16" name="Picture 15"/>
          <p:cNvPicPr>
            <a:picLocks noChangeAspect="1"/>
          </p:cNvPicPr>
          <p:nvPr/>
        </p:nvPicPr>
        <p:blipFill>
          <a:blip r:embed="rId10"/>
          <a:stretch>
            <a:fillRect/>
          </a:stretch>
        </p:blipFill>
        <p:spPr>
          <a:xfrm>
            <a:off x="6276561" y="8183770"/>
            <a:ext cx="952500" cy="1244600"/>
          </a:xfrm>
          <a:prstGeom prst="rect">
            <a:avLst/>
          </a:prstGeom>
        </p:spPr>
      </p:pic>
      <p:pic>
        <p:nvPicPr>
          <p:cNvPr id="19" name="Picture 18"/>
          <p:cNvPicPr>
            <a:picLocks noChangeAspect="1"/>
          </p:cNvPicPr>
          <p:nvPr/>
        </p:nvPicPr>
        <p:blipFill>
          <a:blip r:embed="rId11"/>
          <a:stretch>
            <a:fillRect/>
          </a:stretch>
        </p:blipFill>
        <p:spPr>
          <a:xfrm>
            <a:off x="14128472" y="3681329"/>
            <a:ext cx="571500" cy="749300"/>
          </a:xfrm>
          <a:prstGeom prst="rect">
            <a:avLst/>
          </a:prstGeom>
        </p:spPr>
      </p:pic>
      <p:cxnSp>
        <p:nvCxnSpPr>
          <p:cNvPr id="32" name="Straight Arrow Connector 31"/>
          <p:cNvCxnSpPr/>
          <p:nvPr/>
        </p:nvCxnSpPr>
        <p:spPr>
          <a:xfrm flipH="1">
            <a:off x="19878261" y="5526157"/>
            <a:ext cx="596349" cy="536713"/>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cxnSp>
        <p:nvCxnSpPr>
          <p:cNvPr id="33" name="Straight Arrow Connector 32"/>
          <p:cNvCxnSpPr/>
          <p:nvPr/>
        </p:nvCxnSpPr>
        <p:spPr>
          <a:xfrm flipV="1">
            <a:off x="18208488" y="7105926"/>
            <a:ext cx="536713" cy="496958"/>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34" name="Shape 1000"/>
          <p:cNvSpPr>
            <a:spLocks noGrp="1"/>
          </p:cNvSpPr>
          <p:nvPr>
            <p:ph type="body" idx="13"/>
          </p:nvPr>
        </p:nvSpPr>
        <p:spPr>
          <a:xfrm>
            <a:off x="1588159" y="1436724"/>
            <a:ext cx="6399509" cy="938719"/>
          </a:xfrm>
          <a:prstGeom prst="rect">
            <a:avLst/>
          </a:prstGeom>
        </p:spPr>
        <p:txBody>
          <a:bodyPr/>
          <a:lstStyle/>
          <a:p>
            <a:r>
              <a:rPr lang="en-US" dirty="0"/>
              <a:t>Why deep learning ?</a:t>
            </a:r>
            <a:endParaRPr dirty="0"/>
          </a:p>
        </p:txBody>
      </p:sp>
      <p:sp>
        <p:nvSpPr>
          <p:cNvPr id="35" name="Shape 1001"/>
          <p:cNvSpPr>
            <a:spLocks noGrp="1"/>
          </p:cNvSpPr>
          <p:nvPr>
            <p:ph type="body" idx="14"/>
          </p:nvPr>
        </p:nvSpPr>
        <p:spPr>
          <a:xfrm>
            <a:off x="1588159" y="2173482"/>
            <a:ext cx="4525598" cy="684803"/>
          </a:xfrm>
          <a:prstGeom prst="rect">
            <a:avLst/>
          </a:prstGeom>
        </p:spPr>
        <p:txBody>
          <a:bodyPr/>
          <a:lstStyle/>
          <a:p>
            <a:r>
              <a:rPr lang="en-US" dirty="0"/>
              <a:t>We need to go deeper</a:t>
            </a:r>
            <a:endParaRPr dirty="0"/>
          </a:p>
        </p:txBody>
      </p:sp>
    </p:spTree>
    <p:extLst>
      <p:ext uri="{BB962C8B-B14F-4D97-AF65-F5344CB8AC3E}">
        <p14:creationId xmlns:p14="http://schemas.microsoft.com/office/powerpoint/2010/main" val="1637407749"/>
      </p:ext>
    </p:extLst>
  </p:cSld>
  <p:clrMapOvr>
    <a:masterClrMapping/>
  </p:clrMapOvr>
  <p:transition spd="slow" advTm="21233"/>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9" name="Oval 8"/>
          <p:cNvSpPr/>
          <p:nvPr/>
        </p:nvSpPr>
        <p:spPr>
          <a:xfrm>
            <a:off x="3260035" y="4870174"/>
            <a:ext cx="993913" cy="993913"/>
          </a:xfrm>
          <a:prstGeom prst="ellips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10" name="Oval 9"/>
          <p:cNvSpPr/>
          <p:nvPr/>
        </p:nvSpPr>
        <p:spPr>
          <a:xfrm>
            <a:off x="3253409" y="7050157"/>
            <a:ext cx="993913" cy="993913"/>
          </a:xfrm>
          <a:prstGeom prst="ellips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13" name="Oval 12"/>
          <p:cNvSpPr/>
          <p:nvPr/>
        </p:nvSpPr>
        <p:spPr>
          <a:xfrm>
            <a:off x="6235148" y="4870173"/>
            <a:ext cx="993913" cy="993913"/>
          </a:xfrm>
          <a:prstGeom prst="ellips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4" name="Straight Connector 3"/>
          <p:cNvCxnSpPr>
            <a:stCxn id="9" idx="6"/>
            <a:endCxn id="13" idx="2"/>
          </p:cNvCxnSpPr>
          <p:nvPr/>
        </p:nvCxnSpPr>
        <p:spPr>
          <a:xfrm flipV="1">
            <a:off x="4253948" y="5367130"/>
            <a:ext cx="1981200" cy="1"/>
          </a:xfrm>
          <a:prstGeom prst="lin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cxnSp>
      <p:cxnSp>
        <p:nvCxnSpPr>
          <p:cNvPr id="17" name="Straight Connector 16"/>
          <p:cNvCxnSpPr>
            <a:stCxn id="10" idx="6"/>
            <a:endCxn id="13" idx="2"/>
          </p:cNvCxnSpPr>
          <p:nvPr/>
        </p:nvCxnSpPr>
        <p:spPr>
          <a:xfrm flipV="1">
            <a:off x="4247322" y="5367130"/>
            <a:ext cx="1987826" cy="2179984"/>
          </a:xfrm>
          <a:prstGeom prst="lin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cxnSp>
      <p:sp>
        <p:nvSpPr>
          <p:cNvPr id="14" name="Oval 13"/>
          <p:cNvSpPr/>
          <p:nvPr/>
        </p:nvSpPr>
        <p:spPr>
          <a:xfrm>
            <a:off x="6235148" y="7050156"/>
            <a:ext cx="993913" cy="993913"/>
          </a:xfrm>
          <a:prstGeom prst="ellips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15" name="Straight Connector 14"/>
          <p:cNvCxnSpPr>
            <a:stCxn id="10" idx="6"/>
            <a:endCxn id="14" idx="2"/>
          </p:cNvCxnSpPr>
          <p:nvPr/>
        </p:nvCxnSpPr>
        <p:spPr>
          <a:xfrm flipV="1">
            <a:off x="4247322" y="7547113"/>
            <a:ext cx="1987826" cy="1"/>
          </a:xfrm>
          <a:prstGeom prst="lin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cxnSp>
      <p:cxnSp>
        <p:nvCxnSpPr>
          <p:cNvPr id="18" name="Straight Connector 17"/>
          <p:cNvCxnSpPr>
            <a:stCxn id="14" idx="2"/>
          </p:cNvCxnSpPr>
          <p:nvPr/>
        </p:nvCxnSpPr>
        <p:spPr>
          <a:xfrm flipH="1" flipV="1">
            <a:off x="4250636" y="5367130"/>
            <a:ext cx="1984512" cy="2179983"/>
          </a:xfrm>
          <a:prstGeom prst="lin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0813" y="3316668"/>
            <a:ext cx="5971700" cy="5971700"/>
          </a:xfrm>
          <a:prstGeom prst="rect">
            <a:avLst/>
          </a:prstGeom>
        </p:spPr>
      </p:pic>
      <p:pic>
        <p:nvPicPr>
          <p:cNvPr id="31" name="Picture 30"/>
          <p:cNvPicPr>
            <a:picLocks noChangeAspect="1"/>
          </p:cNvPicPr>
          <p:nvPr/>
        </p:nvPicPr>
        <p:blipFill>
          <a:blip r:embed="rId4"/>
          <a:stretch>
            <a:fillRect/>
          </a:stretch>
        </p:blipFill>
        <p:spPr>
          <a:xfrm>
            <a:off x="2032962" y="5030580"/>
            <a:ext cx="952500" cy="673100"/>
          </a:xfrm>
          <a:prstGeom prst="rect">
            <a:avLst/>
          </a:prstGeom>
        </p:spPr>
      </p:pic>
      <p:pic>
        <p:nvPicPr>
          <p:cNvPr id="32" name="Picture 31"/>
          <p:cNvPicPr>
            <a:picLocks noChangeAspect="1"/>
          </p:cNvPicPr>
          <p:nvPr/>
        </p:nvPicPr>
        <p:blipFill>
          <a:blip r:embed="rId5"/>
          <a:stretch>
            <a:fillRect/>
          </a:stretch>
        </p:blipFill>
        <p:spPr>
          <a:xfrm>
            <a:off x="2032962" y="7210563"/>
            <a:ext cx="952500" cy="673100"/>
          </a:xfrm>
          <a:prstGeom prst="rect">
            <a:avLst/>
          </a:prstGeom>
        </p:spPr>
      </p:pic>
      <p:pic>
        <p:nvPicPr>
          <p:cNvPr id="35" name="Picture 34"/>
          <p:cNvPicPr>
            <a:picLocks noChangeAspect="1"/>
          </p:cNvPicPr>
          <p:nvPr/>
        </p:nvPicPr>
        <p:blipFill>
          <a:blip r:embed="rId6"/>
          <a:stretch>
            <a:fillRect/>
          </a:stretch>
        </p:blipFill>
        <p:spPr>
          <a:xfrm>
            <a:off x="6255854" y="3433679"/>
            <a:ext cx="952500" cy="1244600"/>
          </a:xfrm>
          <a:prstGeom prst="rect">
            <a:avLst/>
          </a:prstGeom>
        </p:spPr>
      </p:pic>
      <p:pic>
        <p:nvPicPr>
          <p:cNvPr id="36" name="Picture 35"/>
          <p:cNvPicPr>
            <a:picLocks noChangeAspect="1"/>
          </p:cNvPicPr>
          <p:nvPr/>
        </p:nvPicPr>
        <p:blipFill>
          <a:blip r:embed="rId7"/>
          <a:stretch>
            <a:fillRect/>
          </a:stretch>
        </p:blipFill>
        <p:spPr>
          <a:xfrm>
            <a:off x="6276561" y="8183770"/>
            <a:ext cx="952500" cy="1244600"/>
          </a:xfrm>
          <a:prstGeom prst="rect">
            <a:avLst/>
          </a:prstGeom>
        </p:spPr>
      </p:pic>
      <p:pic>
        <p:nvPicPr>
          <p:cNvPr id="39" name="Picture 38"/>
          <p:cNvPicPr>
            <a:picLocks noChangeAspect="1"/>
          </p:cNvPicPr>
          <p:nvPr/>
        </p:nvPicPr>
        <p:blipFill>
          <a:blip r:embed="rId8"/>
          <a:stretch>
            <a:fillRect/>
          </a:stretch>
        </p:blipFill>
        <p:spPr>
          <a:xfrm>
            <a:off x="23304467" y="5469011"/>
            <a:ext cx="571500" cy="749300"/>
          </a:xfrm>
          <a:prstGeom prst="rect">
            <a:avLst/>
          </a:prstGeom>
        </p:spPr>
      </p:pic>
      <p:pic>
        <p:nvPicPr>
          <p:cNvPr id="40" name="Picture 39"/>
          <p:cNvPicPr>
            <a:picLocks noChangeAspect="1"/>
          </p:cNvPicPr>
          <p:nvPr/>
        </p:nvPicPr>
        <p:blipFill>
          <a:blip r:embed="rId9"/>
          <a:stretch>
            <a:fillRect/>
          </a:stretch>
        </p:blipFill>
        <p:spPr>
          <a:xfrm>
            <a:off x="20676635" y="2567368"/>
            <a:ext cx="571500" cy="749300"/>
          </a:xfrm>
          <a:prstGeom prst="rect">
            <a:avLst/>
          </a:prstGeom>
        </p:spPr>
      </p:pic>
      <p:pic>
        <p:nvPicPr>
          <p:cNvPr id="41" name="Picture 4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05524" y="3176665"/>
            <a:ext cx="6215252" cy="6251705"/>
          </a:xfrm>
          <a:prstGeom prst="rect">
            <a:avLst/>
          </a:prstGeom>
        </p:spPr>
      </p:pic>
      <p:pic>
        <p:nvPicPr>
          <p:cNvPr id="42" name="Picture 41"/>
          <p:cNvPicPr>
            <a:picLocks noChangeAspect="1"/>
          </p:cNvPicPr>
          <p:nvPr/>
        </p:nvPicPr>
        <p:blipFill>
          <a:blip r:embed="rId11"/>
          <a:stretch>
            <a:fillRect/>
          </a:stretch>
        </p:blipFill>
        <p:spPr>
          <a:xfrm>
            <a:off x="13140856" y="2999696"/>
            <a:ext cx="571500" cy="406400"/>
          </a:xfrm>
          <a:prstGeom prst="rect">
            <a:avLst/>
          </a:prstGeom>
        </p:spPr>
      </p:pic>
      <p:pic>
        <p:nvPicPr>
          <p:cNvPr id="43" name="Picture 42"/>
          <p:cNvPicPr>
            <a:picLocks noChangeAspect="1"/>
          </p:cNvPicPr>
          <p:nvPr/>
        </p:nvPicPr>
        <p:blipFill>
          <a:blip r:embed="rId12"/>
          <a:stretch>
            <a:fillRect/>
          </a:stretch>
        </p:blipFill>
        <p:spPr>
          <a:xfrm>
            <a:off x="15735026" y="5812573"/>
            <a:ext cx="571500" cy="406400"/>
          </a:xfrm>
          <a:prstGeom prst="rect">
            <a:avLst/>
          </a:prstGeom>
        </p:spPr>
      </p:pic>
      <p:pic>
        <p:nvPicPr>
          <p:cNvPr id="44" name="Picture 43"/>
          <p:cNvPicPr>
            <a:picLocks noChangeAspect="1"/>
          </p:cNvPicPr>
          <p:nvPr/>
        </p:nvPicPr>
        <p:blipFill>
          <a:blip r:embed="rId8"/>
          <a:stretch>
            <a:fillRect/>
          </a:stretch>
        </p:blipFill>
        <p:spPr>
          <a:xfrm>
            <a:off x="10901690" y="2338881"/>
            <a:ext cx="571500" cy="749300"/>
          </a:xfrm>
          <a:prstGeom prst="rect">
            <a:avLst/>
          </a:prstGeom>
        </p:spPr>
      </p:pic>
      <p:pic>
        <p:nvPicPr>
          <p:cNvPr id="45" name="Picture 44"/>
          <p:cNvPicPr>
            <a:picLocks noChangeAspect="1"/>
          </p:cNvPicPr>
          <p:nvPr/>
        </p:nvPicPr>
        <p:blipFill>
          <a:blip r:embed="rId9"/>
          <a:stretch>
            <a:fillRect/>
          </a:stretch>
        </p:blipFill>
        <p:spPr>
          <a:xfrm>
            <a:off x="9952550" y="3849765"/>
            <a:ext cx="571500" cy="749300"/>
          </a:xfrm>
          <a:prstGeom prst="rect">
            <a:avLst/>
          </a:prstGeom>
        </p:spPr>
      </p:pic>
      <p:cxnSp>
        <p:nvCxnSpPr>
          <p:cNvPr id="46" name="Straight Arrow Connector 45"/>
          <p:cNvCxnSpPr/>
          <p:nvPr/>
        </p:nvCxnSpPr>
        <p:spPr>
          <a:xfrm flipH="1">
            <a:off x="13279799" y="5562991"/>
            <a:ext cx="331644" cy="305813"/>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cxnSp>
        <p:nvCxnSpPr>
          <p:cNvPr id="48" name="Straight Arrow Connector 47"/>
          <p:cNvCxnSpPr/>
          <p:nvPr/>
        </p:nvCxnSpPr>
        <p:spPr>
          <a:xfrm flipV="1">
            <a:off x="12172311" y="6856183"/>
            <a:ext cx="362169" cy="298007"/>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33" name="Shape 1000"/>
          <p:cNvSpPr>
            <a:spLocks noGrp="1"/>
          </p:cNvSpPr>
          <p:nvPr>
            <p:ph type="body" idx="13"/>
          </p:nvPr>
        </p:nvSpPr>
        <p:spPr>
          <a:xfrm>
            <a:off x="1588159" y="1436724"/>
            <a:ext cx="6399509" cy="938719"/>
          </a:xfrm>
          <a:prstGeom prst="rect">
            <a:avLst/>
          </a:prstGeom>
        </p:spPr>
        <p:txBody>
          <a:bodyPr/>
          <a:lstStyle/>
          <a:p>
            <a:r>
              <a:rPr lang="en-US" dirty="0"/>
              <a:t>Why deep learning ?</a:t>
            </a:r>
            <a:endParaRPr dirty="0"/>
          </a:p>
        </p:txBody>
      </p:sp>
      <p:sp>
        <p:nvSpPr>
          <p:cNvPr id="34" name="Shape 1001"/>
          <p:cNvSpPr>
            <a:spLocks noGrp="1"/>
          </p:cNvSpPr>
          <p:nvPr>
            <p:ph type="body" idx="14"/>
          </p:nvPr>
        </p:nvSpPr>
        <p:spPr>
          <a:xfrm>
            <a:off x="1588159" y="2173482"/>
            <a:ext cx="4525598" cy="684803"/>
          </a:xfrm>
          <a:prstGeom prst="rect">
            <a:avLst/>
          </a:prstGeom>
        </p:spPr>
        <p:txBody>
          <a:bodyPr/>
          <a:lstStyle/>
          <a:p>
            <a:r>
              <a:rPr lang="en-US" dirty="0"/>
              <a:t>We need to go deeper</a:t>
            </a:r>
            <a:endParaRPr dirty="0"/>
          </a:p>
        </p:txBody>
      </p:sp>
    </p:spTree>
    <p:extLst>
      <p:ext uri="{BB962C8B-B14F-4D97-AF65-F5344CB8AC3E}">
        <p14:creationId xmlns:p14="http://schemas.microsoft.com/office/powerpoint/2010/main" val="2059961706"/>
      </p:ext>
    </p:extLst>
  </p:cSld>
  <p:clrMapOvr>
    <a:masterClrMapping/>
  </p:clrMapOvr>
  <p:transition spd="slow" advTm="55917"/>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Shape 967"/>
          <p:cNvSpPr>
            <a:spLocks noGrp="1"/>
          </p:cNvSpPr>
          <p:nvPr>
            <p:ph type="body" idx="16"/>
          </p:nvPr>
        </p:nvSpPr>
        <p:spPr>
          <a:xfrm>
            <a:off x="13061142" y="4753269"/>
            <a:ext cx="10315076" cy="3454728"/>
          </a:xfrm>
          <a:prstGeom prst="rect">
            <a:avLst/>
          </a:prstGeom>
        </p:spPr>
        <p:txBody>
          <a:bodyPr/>
          <a:lstStyle/>
          <a:p>
            <a:pPr marL="1807307" lvl="2" indent="-537307">
              <a:lnSpc>
                <a:spcPct val="170000"/>
              </a:lnSpc>
              <a:buSzPct val="75000"/>
              <a:buChar char="•"/>
              <a:defRPr sz="4500">
                <a:solidFill>
                  <a:schemeClr val="accent4">
                    <a:hueOff val="2021612"/>
                    <a:satOff val="-86562"/>
                    <a:lumOff val="52470"/>
                  </a:schemeClr>
                </a:solidFill>
                <a:latin typeface="Helvetica Neue Light"/>
                <a:ea typeface="Helvetica Neue Light"/>
                <a:cs typeface="Helvetica Neue Light"/>
                <a:sym typeface="Helvetica Neue Light"/>
              </a:defRPr>
            </a:pPr>
            <a:r>
              <a:rPr lang="en-US" dirty="0"/>
              <a:t>Artificial Neuron</a:t>
            </a:r>
          </a:p>
          <a:p>
            <a:pPr marL="1807307" lvl="2" indent="-537307">
              <a:lnSpc>
                <a:spcPct val="170000"/>
              </a:lnSpc>
              <a:buSzPct val="75000"/>
              <a:buChar char="•"/>
              <a:defRPr sz="4500">
                <a:solidFill>
                  <a:schemeClr val="accent4">
                    <a:hueOff val="2021612"/>
                    <a:satOff val="-86562"/>
                    <a:lumOff val="52470"/>
                  </a:schemeClr>
                </a:solidFill>
                <a:latin typeface="Helvetica Neue Light"/>
                <a:ea typeface="Helvetica Neue Light"/>
                <a:cs typeface="Helvetica Neue Light"/>
                <a:sym typeface="Helvetica Neue Light"/>
              </a:defRPr>
            </a:pPr>
            <a:r>
              <a:rPr lang="en-US" dirty="0"/>
              <a:t>Why go deep ?</a:t>
            </a:r>
          </a:p>
          <a:p>
            <a:pPr marL="1807307" lvl="2" indent="-537307">
              <a:lnSpc>
                <a:spcPct val="170000"/>
              </a:lnSpc>
              <a:buSzPct val="75000"/>
              <a:buChar char="•"/>
              <a:defRPr sz="4500">
                <a:solidFill>
                  <a:schemeClr val="accent4">
                    <a:hueOff val="2021612"/>
                    <a:satOff val="-86562"/>
                    <a:lumOff val="52470"/>
                  </a:schemeClr>
                </a:solidFill>
                <a:latin typeface="Helvetica Neue Light"/>
                <a:ea typeface="Helvetica Neue Light"/>
                <a:cs typeface="Helvetica Neue Light"/>
                <a:sym typeface="Helvetica Neue Light"/>
              </a:defRPr>
            </a:pPr>
            <a:r>
              <a:rPr lang="en-US" dirty="0"/>
              <a:t>Neural Networks</a:t>
            </a:r>
          </a:p>
        </p:txBody>
      </p:sp>
      <p:sp>
        <p:nvSpPr>
          <p:cNvPr id="968" name="Shape 968"/>
          <p:cNvSpPr>
            <a:spLocks noGrp="1"/>
          </p:cNvSpPr>
          <p:nvPr>
            <p:ph type="body" idx="17"/>
          </p:nvPr>
        </p:nvSpPr>
        <p:spPr>
          <a:xfrm>
            <a:off x="406400" y="8253262"/>
            <a:ext cx="11074399" cy="2377574"/>
          </a:xfrm>
          <a:prstGeom prst="rect">
            <a:avLst/>
          </a:prstGeom>
        </p:spPr>
        <p:txBody>
          <a:bodyPr/>
          <a:lstStyle/>
          <a:p>
            <a:pPr>
              <a:defRPr>
                <a:solidFill>
                  <a:srgbClr val="000000"/>
                </a:solidFill>
              </a:defRPr>
            </a:pPr>
            <a:r>
              <a:rPr lang="en-US" dirty="0">
                <a:solidFill>
                  <a:srgbClr val="4777D7"/>
                </a:solidFill>
              </a:rPr>
              <a:t>Introduction to Neural Networks</a:t>
            </a:r>
            <a:endParaRPr dirty="0">
              <a:solidFill>
                <a:srgbClr val="4777D7"/>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447" y="5150733"/>
            <a:ext cx="2123460" cy="2002422"/>
          </a:xfrm>
          <a:prstGeom prst="rect">
            <a:avLst/>
          </a:prstGeom>
        </p:spPr>
      </p:pic>
    </p:spTree>
    <p:extLst>
      <p:ext uri="{BB962C8B-B14F-4D97-AF65-F5344CB8AC3E}">
        <p14:creationId xmlns:p14="http://schemas.microsoft.com/office/powerpoint/2010/main" val="1461356050"/>
      </p:ext>
    </p:extLst>
  </p:cSld>
  <p:clrMapOvr>
    <a:masterClrMapping/>
  </p:clrMapOvr>
  <p:transition spd="slow" advTm="2660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9" name="Oval 8"/>
          <p:cNvSpPr/>
          <p:nvPr/>
        </p:nvSpPr>
        <p:spPr>
          <a:xfrm>
            <a:off x="3260035" y="4870174"/>
            <a:ext cx="993913" cy="993913"/>
          </a:xfrm>
          <a:prstGeom prst="ellips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10" name="Oval 9"/>
          <p:cNvSpPr/>
          <p:nvPr/>
        </p:nvSpPr>
        <p:spPr>
          <a:xfrm>
            <a:off x="3253409" y="7050157"/>
            <a:ext cx="993913" cy="993913"/>
          </a:xfrm>
          <a:prstGeom prst="ellips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13" name="Oval 12"/>
          <p:cNvSpPr/>
          <p:nvPr/>
        </p:nvSpPr>
        <p:spPr>
          <a:xfrm>
            <a:off x="6235148" y="4870173"/>
            <a:ext cx="993913" cy="993913"/>
          </a:xfrm>
          <a:prstGeom prst="ellips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4" name="Straight Connector 3"/>
          <p:cNvCxnSpPr>
            <a:stCxn id="9" idx="6"/>
            <a:endCxn id="13" idx="2"/>
          </p:cNvCxnSpPr>
          <p:nvPr/>
        </p:nvCxnSpPr>
        <p:spPr>
          <a:xfrm flipV="1">
            <a:off x="4253948" y="5367130"/>
            <a:ext cx="1981200" cy="1"/>
          </a:xfrm>
          <a:prstGeom prst="lin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cxnSp>
      <p:cxnSp>
        <p:nvCxnSpPr>
          <p:cNvPr id="17" name="Straight Connector 16"/>
          <p:cNvCxnSpPr>
            <a:stCxn id="10" idx="6"/>
            <a:endCxn id="13" idx="2"/>
          </p:cNvCxnSpPr>
          <p:nvPr/>
        </p:nvCxnSpPr>
        <p:spPr>
          <a:xfrm flipV="1">
            <a:off x="4247322" y="5367130"/>
            <a:ext cx="1987826" cy="2179984"/>
          </a:xfrm>
          <a:prstGeom prst="lin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cxnSp>
      <p:sp>
        <p:nvSpPr>
          <p:cNvPr id="14" name="Oval 13"/>
          <p:cNvSpPr/>
          <p:nvPr/>
        </p:nvSpPr>
        <p:spPr>
          <a:xfrm>
            <a:off x="6235148" y="7050156"/>
            <a:ext cx="993913" cy="993913"/>
          </a:xfrm>
          <a:prstGeom prst="ellips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15" name="Straight Connector 14"/>
          <p:cNvCxnSpPr>
            <a:stCxn id="10" idx="6"/>
            <a:endCxn id="14" idx="2"/>
          </p:cNvCxnSpPr>
          <p:nvPr/>
        </p:nvCxnSpPr>
        <p:spPr>
          <a:xfrm flipV="1">
            <a:off x="4247322" y="7547113"/>
            <a:ext cx="1987826" cy="1"/>
          </a:xfrm>
          <a:prstGeom prst="lin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cxnSp>
      <p:cxnSp>
        <p:nvCxnSpPr>
          <p:cNvPr id="18" name="Straight Connector 17"/>
          <p:cNvCxnSpPr>
            <a:stCxn id="14" idx="2"/>
          </p:cNvCxnSpPr>
          <p:nvPr/>
        </p:nvCxnSpPr>
        <p:spPr>
          <a:xfrm flipH="1" flipV="1">
            <a:off x="4250636" y="5367130"/>
            <a:ext cx="1984512" cy="2179983"/>
          </a:xfrm>
          <a:prstGeom prst="lin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cxn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0182" y="1906083"/>
            <a:ext cx="9144000" cy="9144000"/>
          </a:xfrm>
          <a:prstGeom prst="rect">
            <a:avLst/>
          </a:prstGeom>
        </p:spPr>
      </p:pic>
      <p:sp>
        <p:nvSpPr>
          <p:cNvPr id="20" name="Oval 19"/>
          <p:cNvSpPr/>
          <p:nvPr/>
        </p:nvSpPr>
        <p:spPr>
          <a:xfrm>
            <a:off x="8320756" y="5960164"/>
            <a:ext cx="993913" cy="993913"/>
          </a:xfrm>
          <a:prstGeom prst="ellips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22" name="Straight Connector 21"/>
          <p:cNvCxnSpPr>
            <a:endCxn id="20" idx="1"/>
          </p:cNvCxnSpPr>
          <p:nvPr/>
        </p:nvCxnSpPr>
        <p:spPr>
          <a:xfrm>
            <a:off x="7252002" y="5367130"/>
            <a:ext cx="1214309" cy="738589"/>
          </a:xfrm>
          <a:prstGeom prst="lin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cxnSp>
      <p:cxnSp>
        <p:nvCxnSpPr>
          <p:cNvPr id="23" name="Straight Connector 22"/>
          <p:cNvCxnSpPr>
            <a:endCxn id="20" idx="3"/>
          </p:cNvCxnSpPr>
          <p:nvPr/>
        </p:nvCxnSpPr>
        <p:spPr>
          <a:xfrm flipV="1">
            <a:off x="7222435" y="6808522"/>
            <a:ext cx="1243876" cy="738589"/>
          </a:xfrm>
          <a:prstGeom prst="lin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cxnSp>
      <p:pic>
        <p:nvPicPr>
          <p:cNvPr id="28" name="Picture 27"/>
          <p:cNvPicPr>
            <a:picLocks noChangeAspect="1"/>
          </p:cNvPicPr>
          <p:nvPr/>
        </p:nvPicPr>
        <p:blipFill>
          <a:blip r:embed="rId4"/>
          <a:stretch>
            <a:fillRect/>
          </a:stretch>
        </p:blipFill>
        <p:spPr>
          <a:xfrm>
            <a:off x="2032962" y="5030580"/>
            <a:ext cx="952500" cy="673100"/>
          </a:xfrm>
          <a:prstGeom prst="rect">
            <a:avLst/>
          </a:prstGeom>
        </p:spPr>
      </p:pic>
      <p:pic>
        <p:nvPicPr>
          <p:cNvPr id="29" name="Picture 28"/>
          <p:cNvPicPr>
            <a:picLocks noChangeAspect="1"/>
          </p:cNvPicPr>
          <p:nvPr/>
        </p:nvPicPr>
        <p:blipFill>
          <a:blip r:embed="rId5"/>
          <a:stretch>
            <a:fillRect/>
          </a:stretch>
        </p:blipFill>
        <p:spPr>
          <a:xfrm>
            <a:off x="2032962" y="7210563"/>
            <a:ext cx="952500" cy="673100"/>
          </a:xfrm>
          <a:prstGeom prst="rect">
            <a:avLst/>
          </a:prstGeom>
        </p:spPr>
      </p:pic>
      <p:pic>
        <p:nvPicPr>
          <p:cNvPr id="30" name="Picture 29"/>
          <p:cNvPicPr>
            <a:picLocks noChangeAspect="1"/>
          </p:cNvPicPr>
          <p:nvPr/>
        </p:nvPicPr>
        <p:blipFill>
          <a:blip r:embed="rId6"/>
          <a:stretch>
            <a:fillRect/>
          </a:stretch>
        </p:blipFill>
        <p:spPr>
          <a:xfrm>
            <a:off x="6255854" y="3433679"/>
            <a:ext cx="952500" cy="1244600"/>
          </a:xfrm>
          <a:prstGeom prst="rect">
            <a:avLst/>
          </a:prstGeom>
        </p:spPr>
      </p:pic>
      <p:pic>
        <p:nvPicPr>
          <p:cNvPr id="31" name="Picture 30"/>
          <p:cNvPicPr>
            <a:picLocks noChangeAspect="1"/>
          </p:cNvPicPr>
          <p:nvPr/>
        </p:nvPicPr>
        <p:blipFill>
          <a:blip r:embed="rId7"/>
          <a:stretch>
            <a:fillRect/>
          </a:stretch>
        </p:blipFill>
        <p:spPr>
          <a:xfrm>
            <a:off x="6276561" y="8183770"/>
            <a:ext cx="952500" cy="1244600"/>
          </a:xfrm>
          <a:prstGeom prst="rect">
            <a:avLst/>
          </a:prstGeom>
        </p:spPr>
      </p:pic>
      <p:pic>
        <p:nvPicPr>
          <p:cNvPr id="32" name="Picture 31"/>
          <p:cNvPicPr>
            <a:picLocks noChangeAspect="1"/>
          </p:cNvPicPr>
          <p:nvPr/>
        </p:nvPicPr>
        <p:blipFill>
          <a:blip r:embed="rId8"/>
          <a:stretch>
            <a:fillRect/>
          </a:stretch>
        </p:blipFill>
        <p:spPr>
          <a:xfrm>
            <a:off x="23523851" y="5521187"/>
            <a:ext cx="571500" cy="749300"/>
          </a:xfrm>
          <a:prstGeom prst="rect">
            <a:avLst/>
          </a:prstGeom>
        </p:spPr>
      </p:pic>
      <p:pic>
        <p:nvPicPr>
          <p:cNvPr id="33" name="Picture 32"/>
          <p:cNvPicPr>
            <a:picLocks noChangeAspect="1"/>
          </p:cNvPicPr>
          <p:nvPr/>
        </p:nvPicPr>
        <p:blipFill>
          <a:blip r:embed="rId9"/>
          <a:stretch>
            <a:fillRect/>
          </a:stretch>
        </p:blipFill>
        <p:spPr>
          <a:xfrm>
            <a:off x="19626885" y="1567322"/>
            <a:ext cx="571500" cy="749300"/>
          </a:xfrm>
          <a:prstGeom prst="rect">
            <a:avLst/>
          </a:prstGeom>
        </p:spPr>
      </p:pic>
      <p:pic>
        <p:nvPicPr>
          <p:cNvPr id="7" name="Picture 6"/>
          <p:cNvPicPr>
            <a:picLocks noChangeAspect="1"/>
          </p:cNvPicPr>
          <p:nvPr/>
        </p:nvPicPr>
        <p:blipFill>
          <a:blip r:embed="rId10"/>
          <a:stretch>
            <a:fillRect/>
          </a:stretch>
        </p:blipFill>
        <p:spPr>
          <a:xfrm>
            <a:off x="15957689" y="1906083"/>
            <a:ext cx="571500" cy="685800"/>
          </a:xfrm>
          <a:prstGeom prst="rect">
            <a:avLst/>
          </a:prstGeom>
        </p:spPr>
      </p:pic>
      <p:pic>
        <p:nvPicPr>
          <p:cNvPr id="8" name="Picture 7"/>
          <p:cNvPicPr>
            <a:picLocks noChangeAspect="1"/>
          </p:cNvPicPr>
          <p:nvPr/>
        </p:nvPicPr>
        <p:blipFill>
          <a:blip r:embed="rId11"/>
          <a:stretch>
            <a:fillRect/>
          </a:stretch>
        </p:blipFill>
        <p:spPr>
          <a:xfrm>
            <a:off x="9640200" y="5784572"/>
            <a:ext cx="952500" cy="1143000"/>
          </a:xfrm>
          <a:prstGeom prst="rect">
            <a:avLst/>
          </a:prstGeom>
        </p:spPr>
      </p:pic>
      <p:cxnSp>
        <p:nvCxnSpPr>
          <p:cNvPr id="35" name="Straight Arrow Connector 34"/>
          <p:cNvCxnSpPr/>
          <p:nvPr/>
        </p:nvCxnSpPr>
        <p:spPr>
          <a:xfrm flipV="1">
            <a:off x="19946915" y="5367129"/>
            <a:ext cx="560881" cy="537528"/>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34" name="Shape 1000"/>
          <p:cNvSpPr>
            <a:spLocks noGrp="1"/>
          </p:cNvSpPr>
          <p:nvPr>
            <p:ph type="body" idx="13"/>
          </p:nvPr>
        </p:nvSpPr>
        <p:spPr>
          <a:xfrm>
            <a:off x="1588159" y="1436724"/>
            <a:ext cx="6399509" cy="938719"/>
          </a:xfrm>
          <a:prstGeom prst="rect">
            <a:avLst/>
          </a:prstGeom>
        </p:spPr>
        <p:txBody>
          <a:bodyPr/>
          <a:lstStyle/>
          <a:p>
            <a:r>
              <a:rPr lang="en-US" dirty="0"/>
              <a:t>Why deep learning ?</a:t>
            </a:r>
            <a:endParaRPr dirty="0"/>
          </a:p>
        </p:txBody>
      </p:sp>
      <p:sp>
        <p:nvSpPr>
          <p:cNvPr id="36" name="Shape 1001"/>
          <p:cNvSpPr>
            <a:spLocks noGrp="1"/>
          </p:cNvSpPr>
          <p:nvPr>
            <p:ph type="body" idx="14"/>
          </p:nvPr>
        </p:nvSpPr>
        <p:spPr>
          <a:xfrm>
            <a:off x="1588159" y="2173482"/>
            <a:ext cx="4525598" cy="684803"/>
          </a:xfrm>
          <a:prstGeom prst="rect">
            <a:avLst/>
          </a:prstGeom>
        </p:spPr>
        <p:txBody>
          <a:bodyPr/>
          <a:lstStyle/>
          <a:p>
            <a:r>
              <a:rPr lang="en-US" dirty="0"/>
              <a:t>We need to go deeper</a:t>
            </a:r>
            <a:endParaRPr dirty="0"/>
          </a:p>
        </p:txBody>
      </p:sp>
    </p:spTree>
    <p:extLst>
      <p:ext uri="{BB962C8B-B14F-4D97-AF65-F5344CB8AC3E}">
        <p14:creationId xmlns:p14="http://schemas.microsoft.com/office/powerpoint/2010/main" val="1830209034"/>
      </p:ext>
    </p:extLst>
  </p:cSld>
  <p:clrMapOvr>
    <a:masterClrMapping/>
  </p:clrMapOvr>
  <p:transition spd="slow" advTm="7242"/>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11" name="Shape 1000"/>
          <p:cNvSpPr>
            <a:spLocks noGrp="1"/>
          </p:cNvSpPr>
          <p:nvPr>
            <p:ph type="body" idx="13"/>
          </p:nvPr>
        </p:nvSpPr>
        <p:spPr>
          <a:xfrm>
            <a:off x="3420507" y="7018604"/>
            <a:ext cx="838691" cy="705274"/>
          </a:xfrm>
          <a:prstGeom prst="rect">
            <a:avLst/>
          </a:prstGeom>
        </p:spPr>
        <p:txBody>
          <a:bodyPr/>
          <a:lstStyle/>
          <a:p>
            <a:r>
              <a:rPr lang="en-US" dirty="0"/>
              <a:t>IN</a:t>
            </a:r>
            <a:endParaRPr dirty="0"/>
          </a:p>
        </p:txBody>
      </p:sp>
      <p:sp>
        <p:nvSpPr>
          <p:cNvPr id="13" name="Shape 1000"/>
          <p:cNvSpPr>
            <a:spLocks noGrp="1"/>
          </p:cNvSpPr>
          <p:nvPr>
            <p:ph type="body" idx="13"/>
          </p:nvPr>
        </p:nvSpPr>
        <p:spPr>
          <a:xfrm>
            <a:off x="21307996" y="6947956"/>
            <a:ext cx="1582484" cy="938719"/>
          </a:xfrm>
          <a:prstGeom prst="rect">
            <a:avLst/>
          </a:prstGeom>
        </p:spPr>
        <p:txBody>
          <a:bodyPr/>
          <a:lstStyle/>
          <a:p>
            <a:r>
              <a:rPr lang="en-US" dirty="0"/>
              <a:t>OUT</a:t>
            </a:r>
            <a:endParaRPr dirty="0"/>
          </a:p>
        </p:txBody>
      </p:sp>
      <p:sp>
        <p:nvSpPr>
          <p:cNvPr id="14" name="Shape 1000"/>
          <p:cNvSpPr>
            <a:spLocks noGrp="1"/>
          </p:cNvSpPr>
          <p:nvPr>
            <p:ph type="body" idx="13"/>
          </p:nvPr>
        </p:nvSpPr>
        <p:spPr>
          <a:xfrm>
            <a:off x="1588159" y="1460170"/>
            <a:ext cx="4221027" cy="938719"/>
          </a:xfrm>
          <a:prstGeom prst="rect">
            <a:avLst/>
          </a:prstGeom>
        </p:spPr>
        <p:txBody>
          <a:bodyPr/>
          <a:lstStyle/>
          <a:p>
            <a:r>
              <a:rPr lang="en-US" dirty="0"/>
              <a:t>Hidden Layer</a:t>
            </a:r>
            <a:endParaRPr dirty="0"/>
          </a:p>
        </p:txBody>
      </p:sp>
      <p:sp>
        <p:nvSpPr>
          <p:cNvPr id="15" name="Shape 1001"/>
          <p:cNvSpPr>
            <a:spLocks noGrp="1"/>
          </p:cNvSpPr>
          <p:nvPr>
            <p:ph type="body" idx="14"/>
          </p:nvPr>
        </p:nvSpPr>
        <p:spPr>
          <a:xfrm>
            <a:off x="1588159" y="2116246"/>
            <a:ext cx="6101350" cy="684803"/>
          </a:xfrm>
          <a:prstGeom prst="rect">
            <a:avLst/>
          </a:prstGeom>
        </p:spPr>
        <p:txBody>
          <a:bodyPr/>
          <a:lstStyle/>
          <a:p>
            <a:r>
              <a:rPr lang="en-US" dirty="0"/>
              <a:t>And in the darkness bind them</a:t>
            </a:r>
            <a:endParaRPr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4070" y="3958668"/>
            <a:ext cx="16956156" cy="7008545"/>
          </a:xfrm>
          <a:prstGeom prst="rect">
            <a:avLst/>
          </a:prstGeom>
        </p:spPr>
      </p:pic>
    </p:spTree>
    <p:extLst>
      <p:ext uri="{BB962C8B-B14F-4D97-AF65-F5344CB8AC3E}">
        <p14:creationId xmlns:p14="http://schemas.microsoft.com/office/powerpoint/2010/main" val="1205918881"/>
      </p:ext>
    </p:extLst>
  </p:cSld>
  <p:clrMapOvr>
    <a:masterClrMapping/>
  </p:clrMapOvr>
  <p:transition spd="slow" advTm="11416"/>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grpSp>
        <p:nvGrpSpPr>
          <p:cNvPr id="26" name="Group 25"/>
          <p:cNvGrpSpPr/>
          <p:nvPr/>
        </p:nvGrpSpPr>
        <p:grpSpPr>
          <a:xfrm>
            <a:off x="571247" y="4239566"/>
            <a:ext cx="10026979" cy="8719457"/>
            <a:chOff x="430570" y="5341534"/>
            <a:chExt cx="10026979" cy="8719457"/>
          </a:xfrm>
        </p:grpSpPr>
        <p:grpSp>
          <p:nvGrpSpPr>
            <p:cNvPr id="17" name="Group 16"/>
            <p:cNvGrpSpPr/>
            <p:nvPr/>
          </p:nvGrpSpPr>
          <p:grpSpPr>
            <a:xfrm>
              <a:off x="430570" y="5341534"/>
              <a:ext cx="10026979" cy="8719457"/>
              <a:chOff x="10795000" y="2110432"/>
              <a:chExt cx="13345875" cy="11605568"/>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9325" y="2110432"/>
                <a:ext cx="7932721" cy="11605568"/>
              </a:xfrm>
              <a:prstGeom prst="rect">
                <a:avLst/>
              </a:prstGeom>
            </p:spPr>
          </p:pic>
          <p:pic>
            <p:nvPicPr>
              <p:cNvPr id="7" name="Picture 6"/>
              <p:cNvPicPr>
                <a:picLocks noChangeAspect="1"/>
              </p:cNvPicPr>
              <p:nvPr/>
            </p:nvPicPr>
            <p:blipFill>
              <a:blip r:embed="rId3"/>
              <a:stretch>
                <a:fillRect/>
              </a:stretch>
            </p:blipFill>
            <p:spPr>
              <a:xfrm>
                <a:off x="10922000" y="2344060"/>
                <a:ext cx="2540000" cy="1778000"/>
              </a:xfrm>
              <a:prstGeom prst="rect">
                <a:avLst/>
              </a:prstGeom>
            </p:spPr>
          </p:pic>
          <p:pic>
            <p:nvPicPr>
              <p:cNvPr id="8" name="Picture 7"/>
              <p:cNvPicPr>
                <a:picLocks noChangeAspect="1"/>
              </p:cNvPicPr>
              <p:nvPr/>
            </p:nvPicPr>
            <p:blipFill>
              <a:blip r:embed="rId4"/>
              <a:stretch>
                <a:fillRect/>
              </a:stretch>
            </p:blipFill>
            <p:spPr>
              <a:xfrm>
                <a:off x="10922000" y="5413831"/>
                <a:ext cx="2540000" cy="1778000"/>
              </a:xfrm>
              <a:prstGeom prst="rect">
                <a:avLst/>
              </a:prstGeom>
            </p:spPr>
          </p:pic>
          <p:pic>
            <p:nvPicPr>
              <p:cNvPr id="9" name="Picture 8"/>
              <p:cNvPicPr>
                <a:picLocks noChangeAspect="1"/>
              </p:cNvPicPr>
              <p:nvPr/>
            </p:nvPicPr>
            <p:blipFill>
              <a:blip r:embed="rId5"/>
              <a:stretch>
                <a:fillRect/>
              </a:stretch>
            </p:blipFill>
            <p:spPr>
              <a:xfrm>
                <a:off x="10795000" y="8421913"/>
                <a:ext cx="2794000" cy="2032000"/>
              </a:xfrm>
              <a:prstGeom prst="rect">
                <a:avLst/>
              </a:prstGeom>
            </p:spPr>
          </p:pic>
          <p:pic>
            <p:nvPicPr>
              <p:cNvPr id="10" name="Picture 9"/>
              <p:cNvPicPr>
                <a:picLocks noChangeAspect="1"/>
              </p:cNvPicPr>
              <p:nvPr/>
            </p:nvPicPr>
            <p:blipFill>
              <a:blip r:embed="rId6"/>
              <a:stretch>
                <a:fillRect/>
              </a:stretch>
            </p:blipFill>
            <p:spPr>
              <a:xfrm>
                <a:off x="10795000" y="11553367"/>
                <a:ext cx="2794000" cy="1778000"/>
              </a:xfrm>
              <a:prstGeom prst="rect">
                <a:avLst/>
              </a:prstGeom>
            </p:spPr>
          </p:pic>
          <p:pic>
            <p:nvPicPr>
              <p:cNvPr id="12" name="Picture 11"/>
              <p:cNvPicPr>
                <a:picLocks noChangeAspect="1"/>
              </p:cNvPicPr>
              <p:nvPr/>
            </p:nvPicPr>
            <p:blipFill>
              <a:blip r:embed="rId7"/>
              <a:stretch>
                <a:fillRect/>
              </a:stretch>
            </p:blipFill>
            <p:spPr>
              <a:xfrm>
                <a:off x="21600874" y="5319490"/>
                <a:ext cx="2540000" cy="2032000"/>
              </a:xfrm>
              <a:prstGeom prst="rect">
                <a:avLst/>
              </a:prstGeom>
            </p:spPr>
          </p:pic>
          <p:pic>
            <p:nvPicPr>
              <p:cNvPr id="13" name="Picture 12"/>
              <p:cNvPicPr>
                <a:picLocks noChangeAspect="1"/>
              </p:cNvPicPr>
              <p:nvPr/>
            </p:nvPicPr>
            <p:blipFill>
              <a:blip r:embed="rId8"/>
              <a:stretch>
                <a:fillRect/>
              </a:stretch>
            </p:blipFill>
            <p:spPr>
              <a:xfrm>
                <a:off x="21600875" y="8356600"/>
                <a:ext cx="2540000" cy="2032000"/>
              </a:xfrm>
              <a:prstGeom prst="rect">
                <a:avLst/>
              </a:prstGeom>
            </p:spPr>
          </p:pic>
          <p:pic>
            <p:nvPicPr>
              <p:cNvPr id="14" name="Picture 13"/>
              <p:cNvPicPr>
                <a:picLocks noChangeAspect="1"/>
              </p:cNvPicPr>
              <p:nvPr/>
            </p:nvPicPr>
            <p:blipFill>
              <a:blip r:embed="rId9"/>
              <a:stretch>
                <a:fillRect/>
              </a:stretch>
            </p:blipFill>
            <p:spPr>
              <a:xfrm>
                <a:off x="21600875" y="11361058"/>
                <a:ext cx="2540000" cy="2032000"/>
              </a:xfrm>
              <a:prstGeom prst="rect">
                <a:avLst/>
              </a:prstGeom>
            </p:spPr>
          </p:pic>
        </p:grpSp>
        <p:pic>
          <p:nvPicPr>
            <p:cNvPr id="19" name="Picture 18"/>
            <p:cNvPicPr>
              <a:picLocks noChangeAspect="1"/>
            </p:cNvPicPr>
            <p:nvPr/>
          </p:nvPicPr>
          <p:blipFill>
            <a:blip r:embed="rId10"/>
            <a:stretch>
              <a:fillRect/>
            </a:stretch>
          </p:blipFill>
          <p:spPr>
            <a:xfrm>
              <a:off x="8516547" y="5463279"/>
              <a:ext cx="1847427" cy="1642157"/>
            </a:xfrm>
            <a:prstGeom prst="rect">
              <a:avLst/>
            </a:prstGeom>
          </p:spPr>
        </p:pic>
      </p:grpSp>
      <p:sp>
        <p:nvSpPr>
          <p:cNvPr id="30" name="Shape 1000"/>
          <p:cNvSpPr>
            <a:spLocks noGrp="1"/>
          </p:cNvSpPr>
          <p:nvPr>
            <p:ph type="body" idx="13"/>
          </p:nvPr>
        </p:nvSpPr>
        <p:spPr>
          <a:xfrm>
            <a:off x="1588159" y="1436724"/>
            <a:ext cx="4221027" cy="938719"/>
          </a:xfrm>
          <a:prstGeom prst="rect">
            <a:avLst/>
          </a:prstGeom>
        </p:spPr>
        <p:txBody>
          <a:bodyPr/>
          <a:lstStyle/>
          <a:p>
            <a:r>
              <a:rPr lang="en-US" dirty="0"/>
              <a:t>Hidden Layer</a:t>
            </a:r>
            <a:endParaRPr dirty="0"/>
          </a:p>
        </p:txBody>
      </p:sp>
      <p:sp>
        <p:nvSpPr>
          <p:cNvPr id="31" name="Shape 1001"/>
          <p:cNvSpPr>
            <a:spLocks noGrp="1"/>
          </p:cNvSpPr>
          <p:nvPr>
            <p:ph type="body" idx="14"/>
          </p:nvPr>
        </p:nvSpPr>
        <p:spPr>
          <a:xfrm>
            <a:off x="1588159" y="2118256"/>
            <a:ext cx="6667210" cy="633891"/>
          </a:xfrm>
          <a:prstGeom prst="rect">
            <a:avLst/>
          </a:prstGeom>
        </p:spPr>
        <p:txBody>
          <a:bodyPr/>
          <a:lstStyle/>
          <a:p>
            <a:r>
              <a:rPr lang="en-US" dirty="0"/>
              <a:t>Set of neurons with shared inputs</a:t>
            </a:r>
          </a:p>
        </p:txBody>
      </p:sp>
    </p:spTree>
    <p:extLst>
      <p:ext uri="{BB962C8B-B14F-4D97-AF65-F5344CB8AC3E}">
        <p14:creationId xmlns:p14="http://schemas.microsoft.com/office/powerpoint/2010/main" val="799823373"/>
      </p:ext>
    </p:extLst>
  </p:cSld>
  <p:clrMapOvr>
    <a:masterClrMapping/>
  </p:clrMapOvr>
  <p:transition spd="slow" advTm="14935"/>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pic>
        <p:nvPicPr>
          <p:cNvPr id="2" name="Picture 1"/>
          <p:cNvPicPr>
            <a:picLocks noChangeAspect="1"/>
          </p:cNvPicPr>
          <p:nvPr/>
        </p:nvPicPr>
        <p:blipFill>
          <a:blip r:embed="rId2"/>
          <a:stretch>
            <a:fillRect/>
          </a:stretch>
        </p:blipFill>
        <p:spPr>
          <a:xfrm>
            <a:off x="8800725" y="4064717"/>
            <a:ext cx="13156323" cy="8667695"/>
          </a:xfrm>
          <a:prstGeom prst="rect">
            <a:avLst/>
          </a:prstGeom>
        </p:spPr>
      </p:pic>
      <p:grpSp>
        <p:nvGrpSpPr>
          <p:cNvPr id="21" name="Group 20"/>
          <p:cNvGrpSpPr/>
          <p:nvPr/>
        </p:nvGrpSpPr>
        <p:grpSpPr>
          <a:xfrm>
            <a:off x="571247" y="4239566"/>
            <a:ext cx="7999304" cy="8719457"/>
            <a:chOff x="10795000" y="2110432"/>
            <a:chExt cx="10647046" cy="11605568"/>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9325" y="2110432"/>
              <a:ext cx="7932721" cy="11605568"/>
            </a:xfrm>
            <a:prstGeom prst="rect">
              <a:avLst/>
            </a:prstGeom>
          </p:spPr>
        </p:pic>
        <p:pic>
          <p:nvPicPr>
            <p:cNvPr id="24" name="Picture 23"/>
            <p:cNvPicPr>
              <a:picLocks noChangeAspect="1"/>
            </p:cNvPicPr>
            <p:nvPr/>
          </p:nvPicPr>
          <p:blipFill>
            <a:blip r:embed="rId4"/>
            <a:stretch>
              <a:fillRect/>
            </a:stretch>
          </p:blipFill>
          <p:spPr>
            <a:xfrm>
              <a:off x="10922000" y="2344060"/>
              <a:ext cx="2540000" cy="1778000"/>
            </a:xfrm>
            <a:prstGeom prst="rect">
              <a:avLst/>
            </a:prstGeom>
          </p:spPr>
        </p:pic>
        <p:pic>
          <p:nvPicPr>
            <p:cNvPr id="25" name="Picture 24"/>
            <p:cNvPicPr>
              <a:picLocks noChangeAspect="1"/>
            </p:cNvPicPr>
            <p:nvPr/>
          </p:nvPicPr>
          <p:blipFill>
            <a:blip r:embed="rId5"/>
            <a:stretch>
              <a:fillRect/>
            </a:stretch>
          </p:blipFill>
          <p:spPr>
            <a:xfrm>
              <a:off x="10922000" y="5413831"/>
              <a:ext cx="2540000" cy="1778000"/>
            </a:xfrm>
            <a:prstGeom prst="rect">
              <a:avLst/>
            </a:prstGeom>
          </p:spPr>
        </p:pic>
        <p:pic>
          <p:nvPicPr>
            <p:cNvPr id="26" name="Picture 25"/>
            <p:cNvPicPr>
              <a:picLocks noChangeAspect="1"/>
            </p:cNvPicPr>
            <p:nvPr/>
          </p:nvPicPr>
          <p:blipFill>
            <a:blip r:embed="rId6"/>
            <a:stretch>
              <a:fillRect/>
            </a:stretch>
          </p:blipFill>
          <p:spPr>
            <a:xfrm>
              <a:off x="10795000" y="8421913"/>
              <a:ext cx="2794000" cy="2032000"/>
            </a:xfrm>
            <a:prstGeom prst="rect">
              <a:avLst/>
            </a:prstGeom>
          </p:spPr>
        </p:pic>
        <p:pic>
          <p:nvPicPr>
            <p:cNvPr id="27" name="Picture 26"/>
            <p:cNvPicPr>
              <a:picLocks noChangeAspect="1"/>
            </p:cNvPicPr>
            <p:nvPr/>
          </p:nvPicPr>
          <p:blipFill>
            <a:blip r:embed="rId7"/>
            <a:stretch>
              <a:fillRect/>
            </a:stretch>
          </p:blipFill>
          <p:spPr>
            <a:xfrm>
              <a:off x="10795000" y="11553367"/>
              <a:ext cx="2794000" cy="1778000"/>
            </a:xfrm>
            <a:prstGeom prst="rect">
              <a:avLst/>
            </a:prstGeom>
          </p:spPr>
        </p:pic>
      </p:grpSp>
      <p:sp>
        <p:nvSpPr>
          <p:cNvPr id="33" name="Shape 1000"/>
          <p:cNvSpPr>
            <a:spLocks noGrp="1"/>
          </p:cNvSpPr>
          <p:nvPr>
            <p:ph type="body" idx="13"/>
          </p:nvPr>
        </p:nvSpPr>
        <p:spPr>
          <a:xfrm>
            <a:off x="1588159" y="1436724"/>
            <a:ext cx="4221027" cy="938719"/>
          </a:xfrm>
          <a:prstGeom prst="rect">
            <a:avLst/>
          </a:prstGeom>
        </p:spPr>
        <p:txBody>
          <a:bodyPr/>
          <a:lstStyle/>
          <a:p>
            <a:r>
              <a:rPr lang="en-US" dirty="0"/>
              <a:t>Hidden Layer</a:t>
            </a:r>
            <a:endParaRPr dirty="0"/>
          </a:p>
        </p:txBody>
      </p:sp>
      <p:sp>
        <p:nvSpPr>
          <p:cNvPr id="34" name="Shape 1001"/>
          <p:cNvSpPr>
            <a:spLocks noGrp="1"/>
          </p:cNvSpPr>
          <p:nvPr>
            <p:ph type="body" idx="14"/>
          </p:nvPr>
        </p:nvSpPr>
        <p:spPr>
          <a:xfrm>
            <a:off x="1588159" y="2118256"/>
            <a:ext cx="6667210" cy="633891"/>
          </a:xfrm>
          <a:prstGeom prst="rect">
            <a:avLst/>
          </a:prstGeom>
        </p:spPr>
        <p:txBody>
          <a:bodyPr/>
          <a:lstStyle/>
          <a:p>
            <a:r>
              <a:rPr lang="en-US" dirty="0"/>
              <a:t>Set of neurons with shared inputs</a:t>
            </a:r>
          </a:p>
        </p:txBody>
      </p:sp>
    </p:spTree>
    <p:extLst>
      <p:ext uri="{BB962C8B-B14F-4D97-AF65-F5344CB8AC3E}">
        <p14:creationId xmlns:p14="http://schemas.microsoft.com/office/powerpoint/2010/main" val="225489005"/>
      </p:ext>
    </p:extLst>
  </p:cSld>
  <p:clrMapOvr>
    <a:masterClrMapping/>
  </p:clrMapOvr>
  <p:transition spd="slow" advTm="21083"/>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4" name="Left Bracket 3"/>
          <p:cNvSpPr/>
          <p:nvPr/>
        </p:nvSpPr>
        <p:spPr>
          <a:xfrm>
            <a:off x="14749974" y="3894783"/>
            <a:ext cx="493776" cy="9237324"/>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4" name="Left Bracket 13"/>
          <p:cNvSpPr/>
          <p:nvPr/>
        </p:nvSpPr>
        <p:spPr>
          <a:xfrm flipH="1">
            <a:off x="15886878" y="3894783"/>
            <a:ext cx="542544" cy="9237324"/>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5" name="Picture 4"/>
          <p:cNvPicPr>
            <a:picLocks noChangeAspect="1"/>
          </p:cNvPicPr>
          <p:nvPr/>
        </p:nvPicPr>
        <p:blipFill>
          <a:blip r:embed="rId2"/>
          <a:stretch>
            <a:fillRect/>
          </a:stretch>
        </p:blipFill>
        <p:spPr>
          <a:xfrm>
            <a:off x="8786172" y="4055231"/>
            <a:ext cx="14486010" cy="8629963"/>
          </a:xfrm>
          <a:prstGeom prst="rect">
            <a:avLst/>
          </a:prstGeom>
        </p:spPr>
      </p:pic>
      <p:pic>
        <p:nvPicPr>
          <p:cNvPr id="11" name="Picture 10"/>
          <p:cNvPicPr>
            <a:picLocks noChangeAspect="1"/>
          </p:cNvPicPr>
          <p:nvPr/>
        </p:nvPicPr>
        <p:blipFill>
          <a:blip r:embed="rId3"/>
          <a:stretch>
            <a:fillRect/>
          </a:stretch>
        </p:blipFill>
        <p:spPr>
          <a:xfrm>
            <a:off x="15097446" y="2290987"/>
            <a:ext cx="1016000" cy="1143000"/>
          </a:xfrm>
          <a:prstGeom prst="rect">
            <a:avLst/>
          </a:prstGeom>
        </p:spPr>
      </p:pic>
      <p:pic>
        <p:nvPicPr>
          <p:cNvPr id="12" name="Picture 11"/>
          <p:cNvPicPr>
            <a:picLocks noChangeAspect="1"/>
          </p:cNvPicPr>
          <p:nvPr/>
        </p:nvPicPr>
        <p:blipFill>
          <a:blip r:embed="rId4"/>
          <a:stretch>
            <a:fillRect/>
          </a:stretch>
        </p:blipFill>
        <p:spPr>
          <a:xfrm>
            <a:off x="21098958" y="2290987"/>
            <a:ext cx="635000" cy="1143000"/>
          </a:xfrm>
          <a:prstGeom prst="rect">
            <a:avLst/>
          </a:prstGeom>
        </p:spPr>
      </p:pic>
      <p:sp>
        <p:nvSpPr>
          <p:cNvPr id="21" name="Left Bracket 20"/>
          <p:cNvSpPr/>
          <p:nvPr/>
        </p:nvSpPr>
        <p:spPr>
          <a:xfrm>
            <a:off x="20681382" y="3900879"/>
            <a:ext cx="493776" cy="9237324"/>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2" name="Left Bracket 21"/>
          <p:cNvSpPr/>
          <p:nvPr/>
        </p:nvSpPr>
        <p:spPr>
          <a:xfrm flipH="1">
            <a:off x="21818286" y="3900879"/>
            <a:ext cx="542544" cy="9237324"/>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nvGrpSpPr>
          <p:cNvPr id="25" name="Group 24"/>
          <p:cNvGrpSpPr/>
          <p:nvPr/>
        </p:nvGrpSpPr>
        <p:grpSpPr>
          <a:xfrm>
            <a:off x="571247" y="4239566"/>
            <a:ext cx="7999304" cy="8719457"/>
            <a:chOff x="10795000" y="2110432"/>
            <a:chExt cx="10647046" cy="11605568"/>
          </a:xfrm>
        </p:grpSpPr>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09325" y="2110432"/>
              <a:ext cx="7932721" cy="11605568"/>
            </a:xfrm>
            <a:prstGeom prst="rect">
              <a:avLst/>
            </a:prstGeom>
          </p:spPr>
        </p:pic>
        <p:pic>
          <p:nvPicPr>
            <p:cNvPr id="27" name="Picture 26"/>
            <p:cNvPicPr>
              <a:picLocks noChangeAspect="1"/>
            </p:cNvPicPr>
            <p:nvPr/>
          </p:nvPicPr>
          <p:blipFill>
            <a:blip r:embed="rId6"/>
            <a:stretch>
              <a:fillRect/>
            </a:stretch>
          </p:blipFill>
          <p:spPr>
            <a:xfrm>
              <a:off x="10922000" y="2344060"/>
              <a:ext cx="2540000" cy="1778000"/>
            </a:xfrm>
            <a:prstGeom prst="rect">
              <a:avLst/>
            </a:prstGeom>
          </p:spPr>
        </p:pic>
        <p:pic>
          <p:nvPicPr>
            <p:cNvPr id="30" name="Picture 29"/>
            <p:cNvPicPr>
              <a:picLocks noChangeAspect="1"/>
            </p:cNvPicPr>
            <p:nvPr/>
          </p:nvPicPr>
          <p:blipFill>
            <a:blip r:embed="rId7"/>
            <a:stretch>
              <a:fillRect/>
            </a:stretch>
          </p:blipFill>
          <p:spPr>
            <a:xfrm>
              <a:off x="10922000" y="5413831"/>
              <a:ext cx="2540000" cy="1778000"/>
            </a:xfrm>
            <a:prstGeom prst="rect">
              <a:avLst/>
            </a:prstGeom>
          </p:spPr>
        </p:pic>
        <p:pic>
          <p:nvPicPr>
            <p:cNvPr id="31" name="Picture 30"/>
            <p:cNvPicPr>
              <a:picLocks noChangeAspect="1"/>
            </p:cNvPicPr>
            <p:nvPr/>
          </p:nvPicPr>
          <p:blipFill>
            <a:blip r:embed="rId8"/>
            <a:stretch>
              <a:fillRect/>
            </a:stretch>
          </p:blipFill>
          <p:spPr>
            <a:xfrm>
              <a:off x="10795000" y="8421913"/>
              <a:ext cx="2794000" cy="2032000"/>
            </a:xfrm>
            <a:prstGeom prst="rect">
              <a:avLst/>
            </a:prstGeom>
          </p:spPr>
        </p:pic>
        <p:pic>
          <p:nvPicPr>
            <p:cNvPr id="32" name="Picture 31"/>
            <p:cNvPicPr>
              <a:picLocks noChangeAspect="1"/>
            </p:cNvPicPr>
            <p:nvPr/>
          </p:nvPicPr>
          <p:blipFill>
            <a:blip r:embed="rId9"/>
            <a:stretch>
              <a:fillRect/>
            </a:stretch>
          </p:blipFill>
          <p:spPr>
            <a:xfrm>
              <a:off x="10795000" y="11553367"/>
              <a:ext cx="2794000" cy="1778000"/>
            </a:xfrm>
            <a:prstGeom prst="rect">
              <a:avLst/>
            </a:prstGeom>
          </p:spPr>
        </p:pic>
      </p:grpSp>
      <p:sp>
        <p:nvSpPr>
          <p:cNvPr id="33" name="Shape 1000"/>
          <p:cNvSpPr>
            <a:spLocks noGrp="1"/>
          </p:cNvSpPr>
          <p:nvPr>
            <p:ph type="body" idx="13"/>
          </p:nvPr>
        </p:nvSpPr>
        <p:spPr>
          <a:xfrm>
            <a:off x="1588159" y="1436724"/>
            <a:ext cx="4221027" cy="938719"/>
          </a:xfrm>
          <a:prstGeom prst="rect">
            <a:avLst/>
          </a:prstGeom>
        </p:spPr>
        <p:txBody>
          <a:bodyPr/>
          <a:lstStyle/>
          <a:p>
            <a:r>
              <a:rPr lang="en-US" dirty="0"/>
              <a:t>Hidden Layer</a:t>
            </a:r>
            <a:endParaRPr dirty="0"/>
          </a:p>
        </p:txBody>
      </p:sp>
      <p:sp>
        <p:nvSpPr>
          <p:cNvPr id="34" name="Shape 1001"/>
          <p:cNvSpPr>
            <a:spLocks noGrp="1"/>
          </p:cNvSpPr>
          <p:nvPr>
            <p:ph type="body" idx="14"/>
          </p:nvPr>
        </p:nvSpPr>
        <p:spPr>
          <a:xfrm>
            <a:off x="1588159" y="2118256"/>
            <a:ext cx="6667210" cy="633891"/>
          </a:xfrm>
          <a:prstGeom prst="rect">
            <a:avLst/>
          </a:prstGeom>
        </p:spPr>
        <p:txBody>
          <a:bodyPr/>
          <a:lstStyle/>
          <a:p>
            <a:r>
              <a:rPr lang="en-US" dirty="0"/>
              <a:t>Set of neurons with shared inputs</a:t>
            </a:r>
          </a:p>
        </p:txBody>
      </p:sp>
    </p:spTree>
    <p:extLst>
      <p:ext uri="{BB962C8B-B14F-4D97-AF65-F5344CB8AC3E}">
        <p14:creationId xmlns:p14="http://schemas.microsoft.com/office/powerpoint/2010/main" val="1915261465"/>
      </p:ext>
    </p:extLst>
  </p:cSld>
  <p:clrMapOvr>
    <a:masterClrMapping/>
  </p:clrMapOvr>
  <p:transition spd="slow" advTm="28964"/>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pic>
        <p:nvPicPr>
          <p:cNvPr id="2" name="Picture 1"/>
          <p:cNvPicPr>
            <a:picLocks noChangeAspect="1"/>
          </p:cNvPicPr>
          <p:nvPr/>
        </p:nvPicPr>
        <p:blipFill>
          <a:blip r:embed="rId3"/>
          <a:stretch>
            <a:fillRect/>
          </a:stretch>
        </p:blipFill>
        <p:spPr>
          <a:xfrm>
            <a:off x="9576020" y="7041496"/>
            <a:ext cx="13100748" cy="2703329"/>
          </a:xfrm>
          <a:prstGeom prst="rect">
            <a:avLst/>
          </a:prstGeom>
        </p:spPr>
      </p:pic>
      <p:grpSp>
        <p:nvGrpSpPr>
          <p:cNvPr id="22" name="Group 21"/>
          <p:cNvGrpSpPr/>
          <p:nvPr/>
        </p:nvGrpSpPr>
        <p:grpSpPr>
          <a:xfrm>
            <a:off x="571247" y="4239566"/>
            <a:ext cx="7999304" cy="8719457"/>
            <a:chOff x="10795000" y="2110432"/>
            <a:chExt cx="10647046" cy="11605568"/>
          </a:xfrm>
        </p:grpSpPr>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09325" y="2110432"/>
              <a:ext cx="7932721" cy="11605568"/>
            </a:xfrm>
            <a:prstGeom prst="rect">
              <a:avLst/>
            </a:prstGeom>
          </p:spPr>
        </p:pic>
        <p:pic>
          <p:nvPicPr>
            <p:cNvPr id="24" name="Picture 23"/>
            <p:cNvPicPr>
              <a:picLocks noChangeAspect="1"/>
            </p:cNvPicPr>
            <p:nvPr/>
          </p:nvPicPr>
          <p:blipFill>
            <a:blip r:embed="rId5"/>
            <a:stretch>
              <a:fillRect/>
            </a:stretch>
          </p:blipFill>
          <p:spPr>
            <a:xfrm>
              <a:off x="10922000" y="2344060"/>
              <a:ext cx="2540000" cy="1778000"/>
            </a:xfrm>
            <a:prstGeom prst="rect">
              <a:avLst/>
            </a:prstGeom>
          </p:spPr>
        </p:pic>
        <p:pic>
          <p:nvPicPr>
            <p:cNvPr id="25" name="Picture 24"/>
            <p:cNvPicPr>
              <a:picLocks noChangeAspect="1"/>
            </p:cNvPicPr>
            <p:nvPr/>
          </p:nvPicPr>
          <p:blipFill>
            <a:blip r:embed="rId6"/>
            <a:stretch>
              <a:fillRect/>
            </a:stretch>
          </p:blipFill>
          <p:spPr>
            <a:xfrm>
              <a:off x="10922000" y="5413831"/>
              <a:ext cx="2540000" cy="1778000"/>
            </a:xfrm>
            <a:prstGeom prst="rect">
              <a:avLst/>
            </a:prstGeom>
          </p:spPr>
        </p:pic>
        <p:pic>
          <p:nvPicPr>
            <p:cNvPr id="26" name="Picture 25"/>
            <p:cNvPicPr>
              <a:picLocks noChangeAspect="1"/>
            </p:cNvPicPr>
            <p:nvPr/>
          </p:nvPicPr>
          <p:blipFill>
            <a:blip r:embed="rId7"/>
            <a:stretch>
              <a:fillRect/>
            </a:stretch>
          </p:blipFill>
          <p:spPr>
            <a:xfrm>
              <a:off x="10795000" y="8421913"/>
              <a:ext cx="2794000" cy="2032000"/>
            </a:xfrm>
            <a:prstGeom prst="rect">
              <a:avLst/>
            </a:prstGeom>
          </p:spPr>
        </p:pic>
        <p:pic>
          <p:nvPicPr>
            <p:cNvPr id="27" name="Picture 26"/>
            <p:cNvPicPr>
              <a:picLocks noChangeAspect="1"/>
            </p:cNvPicPr>
            <p:nvPr/>
          </p:nvPicPr>
          <p:blipFill>
            <a:blip r:embed="rId8"/>
            <a:stretch>
              <a:fillRect/>
            </a:stretch>
          </p:blipFill>
          <p:spPr>
            <a:xfrm>
              <a:off x="10795000" y="11553367"/>
              <a:ext cx="2794000" cy="1778000"/>
            </a:xfrm>
            <a:prstGeom prst="rect">
              <a:avLst/>
            </a:prstGeom>
          </p:spPr>
        </p:pic>
      </p:grpSp>
      <p:sp>
        <p:nvSpPr>
          <p:cNvPr id="30" name="Shape 1000"/>
          <p:cNvSpPr>
            <a:spLocks noGrp="1"/>
          </p:cNvSpPr>
          <p:nvPr>
            <p:ph type="body" idx="13"/>
          </p:nvPr>
        </p:nvSpPr>
        <p:spPr>
          <a:xfrm>
            <a:off x="1588159" y="1436724"/>
            <a:ext cx="4221027" cy="938719"/>
          </a:xfrm>
          <a:prstGeom prst="rect">
            <a:avLst/>
          </a:prstGeom>
        </p:spPr>
        <p:txBody>
          <a:bodyPr/>
          <a:lstStyle/>
          <a:p>
            <a:r>
              <a:rPr lang="en-US" dirty="0"/>
              <a:t>Hidden Layer</a:t>
            </a:r>
            <a:endParaRPr dirty="0"/>
          </a:p>
        </p:txBody>
      </p:sp>
      <p:sp>
        <p:nvSpPr>
          <p:cNvPr id="31" name="Shape 1001"/>
          <p:cNvSpPr>
            <a:spLocks noGrp="1"/>
          </p:cNvSpPr>
          <p:nvPr>
            <p:ph type="body" idx="14"/>
          </p:nvPr>
        </p:nvSpPr>
        <p:spPr>
          <a:xfrm>
            <a:off x="1588159" y="2118256"/>
            <a:ext cx="6667210" cy="633891"/>
          </a:xfrm>
          <a:prstGeom prst="rect">
            <a:avLst/>
          </a:prstGeom>
        </p:spPr>
        <p:txBody>
          <a:bodyPr/>
          <a:lstStyle/>
          <a:p>
            <a:r>
              <a:rPr lang="en-US" dirty="0"/>
              <a:t>Set of neurons with shared inputs</a:t>
            </a:r>
          </a:p>
        </p:txBody>
      </p:sp>
    </p:spTree>
    <p:extLst>
      <p:ext uri="{BB962C8B-B14F-4D97-AF65-F5344CB8AC3E}">
        <p14:creationId xmlns:p14="http://schemas.microsoft.com/office/powerpoint/2010/main" val="739721584"/>
      </p:ext>
    </p:extLst>
  </p:cSld>
  <p:clrMapOvr>
    <a:masterClrMapping/>
  </p:clrMapOvr>
  <p:transition spd="slow" advTm="39462"/>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pic>
        <p:nvPicPr>
          <p:cNvPr id="2" name="Picture 1"/>
          <p:cNvPicPr>
            <a:picLocks noChangeAspect="1"/>
          </p:cNvPicPr>
          <p:nvPr/>
        </p:nvPicPr>
        <p:blipFill>
          <a:blip r:embed="rId3"/>
          <a:stretch>
            <a:fillRect/>
          </a:stretch>
        </p:blipFill>
        <p:spPr>
          <a:xfrm>
            <a:off x="9576020" y="7041496"/>
            <a:ext cx="13100748" cy="2703329"/>
          </a:xfrm>
          <a:prstGeom prst="rect">
            <a:avLst/>
          </a:prstGeom>
        </p:spPr>
      </p:pic>
      <p:grpSp>
        <p:nvGrpSpPr>
          <p:cNvPr id="22" name="Group 21"/>
          <p:cNvGrpSpPr/>
          <p:nvPr/>
        </p:nvGrpSpPr>
        <p:grpSpPr>
          <a:xfrm>
            <a:off x="571247" y="4239566"/>
            <a:ext cx="7999304" cy="8719457"/>
            <a:chOff x="10795000" y="2110432"/>
            <a:chExt cx="10647046" cy="11605568"/>
          </a:xfrm>
        </p:grpSpPr>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09325" y="2110432"/>
              <a:ext cx="7932721" cy="11605568"/>
            </a:xfrm>
            <a:prstGeom prst="rect">
              <a:avLst/>
            </a:prstGeom>
          </p:spPr>
        </p:pic>
        <p:pic>
          <p:nvPicPr>
            <p:cNvPr id="24" name="Picture 23"/>
            <p:cNvPicPr>
              <a:picLocks noChangeAspect="1"/>
            </p:cNvPicPr>
            <p:nvPr/>
          </p:nvPicPr>
          <p:blipFill>
            <a:blip r:embed="rId5"/>
            <a:stretch>
              <a:fillRect/>
            </a:stretch>
          </p:blipFill>
          <p:spPr>
            <a:xfrm>
              <a:off x="10922000" y="2344060"/>
              <a:ext cx="2540000" cy="1778000"/>
            </a:xfrm>
            <a:prstGeom prst="rect">
              <a:avLst/>
            </a:prstGeom>
          </p:spPr>
        </p:pic>
        <p:pic>
          <p:nvPicPr>
            <p:cNvPr id="25" name="Picture 24"/>
            <p:cNvPicPr>
              <a:picLocks noChangeAspect="1"/>
            </p:cNvPicPr>
            <p:nvPr/>
          </p:nvPicPr>
          <p:blipFill>
            <a:blip r:embed="rId6"/>
            <a:stretch>
              <a:fillRect/>
            </a:stretch>
          </p:blipFill>
          <p:spPr>
            <a:xfrm>
              <a:off x="10922000" y="5413831"/>
              <a:ext cx="2540000" cy="1778000"/>
            </a:xfrm>
            <a:prstGeom prst="rect">
              <a:avLst/>
            </a:prstGeom>
          </p:spPr>
        </p:pic>
        <p:pic>
          <p:nvPicPr>
            <p:cNvPr id="26" name="Picture 25"/>
            <p:cNvPicPr>
              <a:picLocks noChangeAspect="1"/>
            </p:cNvPicPr>
            <p:nvPr/>
          </p:nvPicPr>
          <p:blipFill>
            <a:blip r:embed="rId7"/>
            <a:stretch>
              <a:fillRect/>
            </a:stretch>
          </p:blipFill>
          <p:spPr>
            <a:xfrm>
              <a:off x="10795000" y="8421913"/>
              <a:ext cx="2794000" cy="2032000"/>
            </a:xfrm>
            <a:prstGeom prst="rect">
              <a:avLst/>
            </a:prstGeom>
          </p:spPr>
        </p:pic>
        <p:pic>
          <p:nvPicPr>
            <p:cNvPr id="27" name="Picture 26"/>
            <p:cNvPicPr>
              <a:picLocks noChangeAspect="1"/>
            </p:cNvPicPr>
            <p:nvPr/>
          </p:nvPicPr>
          <p:blipFill>
            <a:blip r:embed="rId8"/>
            <a:stretch>
              <a:fillRect/>
            </a:stretch>
          </p:blipFill>
          <p:spPr>
            <a:xfrm>
              <a:off x="10795000" y="11553367"/>
              <a:ext cx="2794000" cy="1778000"/>
            </a:xfrm>
            <a:prstGeom prst="rect">
              <a:avLst/>
            </a:prstGeom>
          </p:spPr>
        </p:pic>
      </p:grpSp>
      <p:sp>
        <p:nvSpPr>
          <p:cNvPr id="30" name="Shape 1000"/>
          <p:cNvSpPr>
            <a:spLocks noGrp="1"/>
          </p:cNvSpPr>
          <p:nvPr>
            <p:ph type="body" idx="13"/>
          </p:nvPr>
        </p:nvSpPr>
        <p:spPr>
          <a:xfrm>
            <a:off x="1588159" y="1436724"/>
            <a:ext cx="4221027" cy="938719"/>
          </a:xfrm>
          <a:prstGeom prst="rect">
            <a:avLst/>
          </a:prstGeom>
        </p:spPr>
        <p:txBody>
          <a:bodyPr/>
          <a:lstStyle/>
          <a:p>
            <a:r>
              <a:rPr lang="en-US" dirty="0"/>
              <a:t>Hidden Layer</a:t>
            </a:r>
            <a:endParaRPr dirty="0"/>
          </a:p>
        </p:txBody>
      </p:sp>
      <p:sp>
        <p:nvSpPr>
          <p:cNvPr id="31" name="Shape 1001"/>
          <p:cNvSpPr>
            <a:spLocks noGrp="1"/>
          </p:cNvSpPr>
          <p:nvPr>
            <p:ph type="body" idx="14"/>
          </p:nvPr>
        </p:nvSpPr>
        <p:spPr>
          <a:xfrm>
            <a:off x="1588159" y="2118256"/>
            <a:ext cx="6667210" cy="633891"/>
          </a:xfrm>
          <a:prstGeom prst="rect">
            <a:avLst/>
          </a:prstGeom>
        </p:spPr>
        <p:txBody>
          <a:bodyPr/>
          <a:lstStyle/>
          <a:p>
            <a:r>
              <a:rPr lang="en-US" dirty="0"/>
              <a:t>Set of neurons with shared inputs</a:t>
            </a:r>
          </a:p>
        </p:txBody>
      </p:sp>
      <p:sp>
        <p:nvSpPr>
          <p:cNvPr id="13" name="Left Bracket 12"/>
          <p:cNvSpPr/>
          <p:nvPr/>
        </p:nvSpPr>
        <p:spPr>
          <a:xfrm>
            <a:off x="15597139" y="6721464"/>
            <a:ext cx="493776" cy="3296595"/>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4" name="Left Bracket 13"/>
          <p:cNvSpPr/>
          <p:nvPr/>
        </p:nvSpPr>
        <p:spPr>
          <a:xfrm flipH="1">
            <a:off x="21238808" y="6721464"/>
            <a:ext cx="542544" cy="3296595"/>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3" name="Picture 2"/>
          <p:cNvPicPr>
            <a:picLocks noChangeAspect="1"/>
          </p:cNvPicPr>
          <p:nvPr/>
        </p:nvPicPr>
        <p:blipFill>
          <a:blip r:embed="rId9"/>
          <a:stretch>
            <a:fillRect/>
          </a:stretch>
        </p:blipFill>
        <p:spPr>
          <a:xfrm>
            <a:off x="16831908" y="3235130"/>
            <a:ext cx="4406900" cy="3213100"/>
          </a:xfrm>
          <a:prstGeom prst="rect">
            <a:avLst/>
          </a:prstGeom>
        </p:spPr>
      </p:pic>
    </p:spTree>
    <p:extLst>
      <p:ext uri="{BB962C8B-B14F-4D97-AF65-F5344CB8AC3E}">
        <p14:creationId xmlns:p14="http://schemas.microsoft.com/office/powerpoint/2010/main" val="766851023"/>
      </p:ext>
    </p:extLst>
  </p:cSld>
  <p:clrMapOvr>
    <a:masterClrMapping/>
  </p:clrMapOvr>
  <p:transition spd="slow" advTm="39462"/>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pic>
        <p:nvPicPr>
          <p:cNvPr id="2" name="Picture 1"/>
          <p:cNvPicPr>
            <a:picLocks noChangeAspect="1"/>
          </p:cNvPicPr>
          <p:nvPr/>
        </p:nvPicPr>
        <p:blipFill>
          <a:blip r:embed="rId3"/>
          <a:stretch>
            <a:fillRect/>
          </a:stretch>
        </p:blipFill>
        <p:spPr>
          <a:xfrm>
            <a:off x="9576020" y="7041496"/>
            <a:ext cx="13100748" cy="2703329"/>
          </a:xfrm>
          <a:prstGeom prst="rect">
            <a:avLst/>
          </a:prstGeom>
        </p:spPr>
      </p:pic>
      <p:grpSp>
        <p:nvGrpSpPr>
          <p:cNvPr id="22" name="Group 21"/>
          <p:cNvGrpSpPr/>
          <p:nvPr/>
        </p:nvGrpSpPr>
        <p:grpSpPr>
          <a:xfrm>
            <a:off x="571247" y="4239566"/>
            <a:ext cx="7999304" cy="8719457"/>
            <a:chOff x="10795000" y="2110432"/>
            <a:chExt cx="10647046" cy="11605568"/>
          </a:xfrm>
        </p:grpSpPr>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09325" y="2110432"/>
              <a:ext cx="7932721" cy="11605568"/>
            </a:xfrm>
            <a:prstGeom prst="rect">
              <a:avLst/>
            </a:prstGeom>
          </p:spPr>
        </p:pic>
        <p:pic>
          <p:nvPicPr>
            <p:cNvPr id="24" name="Picture 23"/>
            <p:cNvPicPr>
              <a:picLocks noChangeAspect="1"/>
            </p:cNvPicPr>
            <p:nvPr/>
          </p:nvPicPr>
          <p:blipFill>
            <a:blip r:embed="rId5"/>
            <a:stretch>
              <a:fillRect/>
            </a:stretch>
          </p:blipFill>
          <p:spPr>
            <a:xfrm>
              <a:off x="10922000" y="2344060"/>
              <a:ext cx="2540000" cy="1778000"/>
            </a:xfrm>
            <a:prstGeom prst="rect">
              <a:avLst/>
            </a:prstGeom>
          </p:spPr>
        </p:pic>
        <p:pic>
          <p:nvPicPr>
            <p:cNvPr id="25" name="Picture 24"/>
            <p:cNvPicPr>
              <a:picLocks noChangeAspect="1"/>
            </p:cNvPicPr>
            <p:nvPr/>
          </p:nvPicPr>
          <p:blipFill>
            <a:blip r:embed="rId6"/>
            <a:stretch>
              <a:fillRect/>
            </a:stretch>
          </p:blipFill>
          <p:spPr>
            <a:xfrm>
              <a:off x="10922000" y="5413831"/>
              <a:ext cx="2540000" cy="1778000"/>
            </a:xfrm>
            <a:prstGeom prst="rect">
              <a:avLst/>
            </a:prstGeom>
          </p:spPr>
        </p:pic>
        <p:pic>
          <p:nvPicPr>
            <p:cNvPr id="26" name="Picture 25"/>
            <p:cNvPicPr>
              <a:picLocks noChangeAspect="1"/>
            </p:cNvPicPr>
            <p:nvPr/>
          </p:nvPicPr>
          <p:blipFill>
            <a:blip r:embed="rId7"/>
            <a:stretch>
              <a:fillRect/>
            </a:stretch>
          </p:blipFill>
          <p:spPr>
            <a:xfrm>
              <a:off x="10795000" y="8421913"/>
              <a:ext cx="2794000" cy="2032000"/>
            </a:xfrm>
            <a:prstGeom prst="rect">
              <a:avLst/>
            </a:prstGeom>
          </p:spPr>
        </p:pic>
        <p:pic>
          <p:nvPicPr>
            <p:cNvPr id="27" name="Picture 26"/>
            <p:cNvPicPr>
              <a:picLocks noChangeAspect="1"/>
            </p:cNvPicPr>
            <p:nvPr/>
          </p:nvPicPr>
          <p:blipFill>
            <a:blip r:embed="rId8"/>
            <a:stretch>
              <a:fillRect/>
            </a:stretch>
          </p:blipFill>
          <p:spPr>
            <a:xfrm>
              <a:off x="10795000" y="11553367"/>
              <a:ext cx="2794000" cy="1778000"/>
            </a:xfrm>
            <a:prstGeom prst="rect">
              <a:avLst/>
            </a:prstGeom>
          </p:spPr>
        </p:pic>
      </p:grpSp>
      <p:sp>
        <p:nvSpPr>
          <p:cNvPr id="30" name="Shape 1000"/>
          <p:cNvSpPr>
            <a:spLocks noGrp="1"/>
          </p:cNvSpPr>
          <p:nvPr>
            <p:ph type="body" idx="13"/>
          </p:nvPr>
        </p:nvSpPr>
        <p:spPr>
          <a:xfrm>
            <a:off x="1588159" y="1436724"/>
            <a:ext cx="4221027" cy="938719"/>
          </a:xfrm>
          <a:prstGeom prst="rect">
            <a:avLst/>
          </a:prstGeom>
        </p:spPr>
        <p:txBody>
          <a:bodyPr/>
          <a:lstStyle/>
          <a:p>
            <a:r>
              <a:rPr lang="en-US" dirty="0"/>
              <a:t>Hidden Layer</a:t>
            </a:r>
            <a:endParaRPr dirty="0"/>
          </a:p>
        </p:txBody>
      </p:sp>
      <p:sp>
        <p:nvSpPr>
          <p:cNvPr id="31" name="Shape 1001"/>
          <p:cNvSpPr>
            <a:spLocks noGrp="1"/>
          </p:cNvSpPr>
          <p:nvPr>
            <p:ph type="body" idx="14"/>
          </p:nvPr>
        </p:nvSpPr>
        <p:spPr>
          <a:xfrm>
            <a:off x="1588159" y="2118256"/>
            <a:ext cx="6667210" cy="633891"/>
          </a:xfrm>
          <a:prstGeom prst="rect">
            <a:avLst/>
          </a:prstGeom>
        </p:spPr>
        <p:txBody>
          <a:bodyPr/>
          <a:lstStyle/>
          <a:p>
            <a:r>
              <a:rPr lang="en-US" dirty="0"/>
              <a:t>Set of neurons with shared inputs</a:t>
            </a:r>
          </a:p>
        </p:txBody>
      </p:sp>
      <p:sp>
        <p:nvSpPr>
          <p:cNvPr id="13" name="Left Bracket 12"/>
          <p:cNvSpPr/>
          <p:nvPr/>
        </p:nvSpPr>
        <p:spPr>
          <a:xfrm>
            <a:off x="15597139" y="6721464"/>
            <a:ext cx="493776" cy="3296595"/>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4" name="Left Bracket 13"/>
          <p:cNvSpPr/>
          <p:nvPr/>
        </p:nvSpPr>
        <p:spPr>
          <a:xfrm flipH="1">
            <a:off x="21238808" y="6721464"/>
            <a:ext cx="542544" cy="3296595"/>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3" name="Picture 2"/>
          <p:cNvPicPr>
            <a:picLocks noChangeAspect="1"/>
          </p:cNvPicPr>
          <p:nvPr/>
        </p:nvPicPr>
        <p:blipFill>
          <a:blip r:embed="rId9"/>
          <a:stretch>
            <a:fillRect/>
          </a:stretch>
        </p:blipFill>
        <p:spPr>
          <a:xfrm>
            <a:off x="16831908" y="3235130"/>
            <a:ext cx="4406900" cy="3213100"/>
          </a:xfrm>
          <a:prstGeom prst="rect">
            <a:avLst/>
          </a:prstGeom>
        </p:spPr>
      </p:pic>
      <p:sp>
        <p:nvSpPr>
          <p:cNvPr id="4" name="TextBox 3"/>
          <p:cNvSpPr txBox="1"/>
          <p:nvPr/>
        </p:nvSpPr>
        <p:spPr>
          <a:xfrm>
            <a:off x="16732766" y="2319977"/>
            <a:ext cx="4506042"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&gt; 100x</a:t>
            </a:r>
            <a:r>
              <a:rPr kumimoji="0" lang="en-US" sz="4500" b="0" i="0" u="none" strike="noStrike" cap="none" spc="0" normalizeH="0" dirty="0">
                <a:ln>
                  <a:noFill/>
                </a:ln>
                <a:solidFill>
                  <a:schemeClr val="accent4">
                    <a:hueOff val="2021612"/>
                    <a:satOff val="-86562"/>
                    <a:lumOff val="52470"/>
                  </a:schemeClr>
                </a:solidFill>
                <a:effectLst/>
                <a:uFillTx/>
                <a:latin typeface="+mn-lt"/>
                <a:ea typeface="+mn-ea"/>
                <a:cs typeface="+mn-cs"/>
                <a:sym typeface="Helvetica Neue"/>
              </a:rPr>
              <a:t> speed-up</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2085771200"/>
      </p:ext>
    </p:extLst>
  </p:cSld>
  <p:clrMapOvr>
    <a:masterClrMapping/>
  </p:clrMapOvr>
  <p:transition spd="slow" advTm="39462"/>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11" name="Shape 1000"/>
          <p:cNvSpPr>
            <a:spLocks noGrp="1"/>
          </p:cNvSpPr>
          <p:nvPr>
            <p:ph type="body" idx="13"/>
          </p:nvPr>
        </p:nvSpPr>
        <p:spPr>
          <a:xfrm>
            <a:off x="3420507" y="6901882"/>
            <a:ext cx="838691" cy="938719"/>
          </a:xfrm>
          <a:prstGeom prst="rect">
            <a:avLst/>
          </a:prstGeom>
        </p:spPr>
        <p:txBody>
          <a:bodyPr/>
          <a:lstStyle/>
          <a:p>
            <a:r>
              <a:rPr lang="en-US" dirty="0">
                <a:solidFill>
                  <a:srgbClr val="00F2FF"/>
                </a:solidFill>
              </a:rPr>
              <a:t>IN</a:t>
            </a:r>
            <a:endParaRPr dirty="0">
              <a:solidFill>
                <a:srgbClr val="00F2FF"/>
              </a:solidFill>
            </a:endParaRPr>
          </a:p>
        </p:txBody>
      </p:sp>
      <p:sp>
        <p:nvSpPr>
          <p:cNvPr id="13" name="Shape 1000"/>
          <p:cNvSpPr>
            <a:spLocks noGrp="1"/>
          </p:cNvSpPr>
          <p:nvPr>
            <p:ph type="body" idx="13"/>
          </p:nvPr>
        </p:nvSpPr>
        <p:spPr>
          <a:xfrm>
            <a:off x="21307996" y="6947956"/>
            <a:ext cx="1582484" cy="938719"/>
          </a:xfrm>
          <a:prstGeom prst="rect">
            <a:avLst/>
          </a:prstGeom>
        </p:spPr>
        <p:txBody>
          <a:bodyPr/>
          <a:lstStyle/>
          <a:p>
            <a:r>
              <a:rPr lang="en-US" dirty="0"/>
              <a:t>OUT</a:t>
            </a:r>
            <a:endParaRPr dirty="0"/>
          </a:p>
        </p:txBody>
      </p:sp>
      <p:sp>
        <p:nvSpPr>
          <p:cNvPr id="14" name="Shape 1000"/>
          <p:cNvSpPr>
            <a:spLocks noGrp="1"/>
          </p:cNvSpPr>
          <p:nvPr>
            <p:ph type="body" idx="13"/>
          </p:nvPr>
        </p:nvSpPr>
        <p:spPr>
          <a:xfrm>
            <a:off x="1588159" y="1460170"/>
            <a:ext cx="4379725" cy="938719"/>
          </a:xfrm>
          <a:prstGeom prst="rect">
            <a:avLst/>
          </a:prstGeom>
        </p:spPr>
        <p:txBody>
          <a:bodyPr/>
          <a:lstStyle/>
          <a:p>
            <a:r>
              <a:rPr lang="en-US" dirty="0"/>
              <a:t>Forward Pass</a:t>
            </a:r>
            <a:endParaRPr dirty="0"/>
          </a:p>
        </p:txBody>
      </p:sp>
      <p:sp>
        <p:nvSpPr>
          <p:cNvPr id="15" name="Shape 1001"/>
          <p:cNvSpPr>
            <a:spLocks noGrp="1"/>
          </p:cNvSpPr>
          <p:nvPr>
            <p:ph type="body" idx="14"/>
          </p:nvPr>
        </p:nvSpPr>
        <p:spPr>
          <a:xfrm>
            <a:off x="1588159" y="2116246"/>
            <a:ext cx="5469767" cy="684803"/>
          </a:xfrm>
          <a:prstGeom prst="rect">
            <a:avLst/>
          </a:prstGeom>
        </p:spPr>
        <p:txBody>
          <a:bodyPr/>
          <a:lstStyle/>
          <a:p>
            <a:r>
              <a:rPr lang="en-US" dirty="0"/>
              <a:t>Hmm what’s this picture </a:t>
            </a:r>
            <a:r>
              <a:rPr lang="mr-IN" dirty="0"/>
              <a:t>…</a:t>
            </a:r>
            <a:endParaRPr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075" y="3948602"/>
            <a:ext cx="16941775" cy="700430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457" y="5784063"/>
            <a:ext cx="3640045" cy="3266503"/>
          </a:xfrm>
          <a:prstGeom prst="rect">
            <a:avLst/>
          </a:prstGeom>
        </p:spPr>
      </p:pic>
    </p:spTree>
    <p:extLst>
      <p:ext uri="{BB962C8B-B14F-4D97-AF65-F5344CB8AC3E}">
        <p14:creationId xmlns:p14="http://schemas.microsoft.com/office/powerpoint/2010/main" val="1172872337"/>
      </p:ext>
    </p:extLst>
  </p:cSld>
  <p:clrMapOvr>
    <a:masterClrMapping/>
  </p:clrMapOvr>
  <p:transition spd="slow" advTm="13574"/>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11" name="Shape 1000"/>
          <p:cNvSpPr>
            <a:spLocks noGrp="1"/>
          </p:cNvSpPr>
          <p:nvPr>
            <p:ph type="body" idx="13"/>
          </p:nvPr>
        </p:nvSpPr>
        <p:spPr>
          <a:xfrm>
            <a:off x="3420507" y="7018604"/>
            <a:ext cx="838691" cy="705274"/>
          </a:xfrm>
          <a:prstGeom prst="rect">
            <a:avLst/>
          </a:prstGeom>
        </p:spPr>
        <p:txBody>
          <a:bodyPr/>
          <a:lstStyle/>
          <a:p>
            <a:r>
              <a:rPr lang="en-US" dirty="0"/>
              <a:t>IN</a:t>
            </a:r>
            <a:endParaRPr dirty="0"/>
          </a:p>
        </p:txBody>
      </p:sp>
      <p:sp>
        <p:nvSpPr>
          <p:cNvPr id="13" name="Shape 1000"/>
          <p:cNvSpPr>
            <a:spLocks noGrp="1"/>
          </p:cNvSpPr>
          <p:nvPr>
            <p:ph type="body" idx="13"/>
          </p:nvPr>
        </p:nvSpPr>
        <p:spPr>
          <a:xfrm>
            <a:off x="21307996" y="6947956"/>
            <a:ext cx="1582484" cy="938719"/>
          </a:xfrm>
          <a:prstGeom prst="rect">
            <a:avLst/>
          </a:prstGeom>
        </p:spPr>
        <p:txBody>
          <a:bodyPr/>
          <a:lstStyle/>
          <a:p>
            <a:r>
              <a:rPr lang="en-US" dirty="0"/>
              <a:t>OUT</a:t>
            </a:r>
            <a:endParaRPr dirty="0"/>
          </a:p>
        </p:txBody>
      </p:sp>
      <p:sp>
        <p:nvSpPr>
          <p:cNvPr id="14" name="Shape 1000"/>
          <p:cNvSpPr>
            <a:spLocks noGrp="1"/>
          </p:cNvSpPr>
          <p:nvPr>
            <p:ph type="body" idx="13"/>
          </p:nvPr>
        </p:nvSpPr>
        <p:spPr>
          <a:xfrm>
            <a:off x="1588159" y="1460170"/>
            <a:ext cx="4379725" cy="938719"/>
          </a:xfrm>
          <a:prstGeom prst="rect">
            <a:avLst/>
          </a:prstGeom>
        </p:spPr>
        <p:txBody>
          <a:bodyPr/>
          <a:lstStyle/>
          <a:p>
            <a:r>
              <a:rPr lang="en-US" dirty="0"/>
              <a:t>Forward Pass</a:t>
            </a:r>
            <a:endParaRPr dirty="0"/>
          </a:p>
        </p:txBody>
      </p:sp>
      <p:sp>
        <p:nvSpPr>
          <p:cNvPr id="15" name="Shape 1001"/>
          <p:cNvSpPr>
            <a:spLocks noGrp="1"/>
          </p:cNvSpPr>
          <p:nvPr>
            <p:ph type="body" idx="14"/>
          </p:nvPr>
        </p:nvSpPr>
        <p:spPr>
          <a:xfrm>
            <a:off x="1588159" y="2116246"/>
            <a:ext cx="2589170" cy="684803"/>
          </a:xfrm>
          <a:prstGeom prst="rect">
            <a:avLst/>
          </a:prstGeom>
        </p:spPr>
        <p:txBody>
          <a:bodyPr/>
          <a:lstStyle/>
          <a:p>
            <a:r>
              <a:rPr lang="en-US" dirty="0"/>
              <a:t>Wait for it </a:t>
            </a:r>
            <a:r>
              <a:rPr lang="mr-IN" dirty="0"/>
              <a:t>…</a:t>
            </a:r>
            <a:endParaRPr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7015" y="3948602"/>
            <a:ext cx="16941774" cy="7004304"/>
          </a:xfrm>
          <a:prstGeom prst="rect">
            <a:avLst/>
          </a:prstGeom>
        </p:spPr>
      </p:pic>
    </p:spTree>
    <p:extLst>
      <p:ext uri="{BB962C8B-B14F-4D97-AF65-F5344CB8AC3E}">
        <p14:creationId xmlns:p14="http://schemas.microsoft.com/office/powerpoint/2010/main" val="456563304"/>
      </p:ext>
    </p:extLst>
  </p:cSld>
  <p:clrMapOvr>
    <a:masterClrMapping/>
  </p:clrMapOvr>
  <p:transition spd="slow" advTm="5711"/>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418" y="5009166"/>
            <a:ext cx="5816600" cy="5219700"/>
          </a:xfrm>
          <a:prstGeom prst="rect">
            <a:avLst/>
          </a:prstGeom>
        </p:spPr>
      </p:pic>
      <p:sp>
        <p:nvSpPr>
          <p:cNvPr id="3" name="TextBox 2"/>
          <p:cNvSpPr txBox="1"/>
          <p:nvPr/>
        </p:nvSpPr>
        <p:spPr>
          <a:xfrm flipH="1">
            <a:off x="18597215" y="6845575"/>
            <a:ext cx="2514602"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6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Poodle</a:t>
            </a:r>
          </a:p>
        </p:txBody>
      </p:sp>
      <p:sp>
        <p:nvSpPr>
          <p:cNvPr id="10" name="Shape 1000"/>
          <p:cNvSpPr>
            <a:spLocks noGrp="1"/>
          </p:cNvSpPr>
          <p:nvPr>
            <p:ph type="body" idx="13"/>
          </p:nvPr>
        </p:nvSpPr>
        <p:spPr>
          <a:xfrm>
            <a:off x="1588159" y="1460170"/>
            <a:ext cx="9039654" cy="938719"/>
          </a:xfrm>
          <a:prstGeom prst="rect">
            <a:avLst/>
          </a:prstGeom>
        </p:spPr>
        <p:txBody>
          <a:bodyPr/>
          <a:lstStyle/>
          <a:p>
            <a:r>
              <a:rPr lang="en-US" dirty="0"/>
              <a:t>Examples of Inputs / Outputs</a:t>
            </a:r>
          </a:p>
        </p:txBody>
      </p:sp>
      <p:sp>
        <p:nvSpPr>
          <p:cNvPr id="11" name="Shape 1001"/>
          <p:cNvSpPr>
            <a:spLocks noGrp="1"/>
          </p:cNvSpPr>
          <p:nvPr>
            <p:ph type="body" idx="14"/>
          </p:nvPr>
        </p:nvSpPr>
        <p:spPr>
          <a:xfrm>
            <a:off x="1588159" y="2141702"/>
            <a:ext cx="3900427" cy="633891"/>
          </a:xfrm>
          <a:prstGeom prst="rect">
            <a:avLst/>
          </a:prstGeom>
        </p:spPr>
        <p:txBody>
          <a:bodyPr/>
          <a:lstStyle/>
          <a:p>
            <a:r>
              <a:rPr lang="en-US" dirty="0"/>
              <a:t>Image In, Class out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2133" y="5779371"/>
            <a:ext cx="7867542" cy="3250661"/>
          </a:xfrm>
          <a:prstGeom prst="rect">
            <a:avLst/>
          </a:prstGeom>
        </p:spPr>
      </p:pic>
    </p:spTree>
    <p:extLst>
      <p:ext uri="{BB962C8B-B14F-4D97-AF65-F5344CB8AC3E}">
        <p14:creationId xmlns:p14="http://schemas.microsoft.com/office/powerpoint/2010/main" val="1800136656"/>
      </p:ext>
    </p:extLst>
  </p:cSld>
  <p:clrMapOvr>
    <a:masterClrMapping/>
  </p:clrMapOvr>
  <p:transition spd="slow" advTm="13856"/>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11" name="Shape 1000"/>
          <p:cNvSpPr>
            <a:spLocks noGrp="1"/>
          </p:cNvSpPr>
          <p:nvPr>
            <p:ph type="body" idx="13"/>
          </p:nvPr>
        </p:nvSpPr>
        <p:spPr>
          <a:xfrm>
            <a:off x="3420507" y="7018604"/>
            <a:ext cx="838691" cy="705274"/>
          </a:xfrm>
          <a:prstGeom prst="rect">
            <a:avLst/>
          </a:prstGeom>
        </p:spPr>
        <p:txBody>
          <a:bodyPr/>
          <a:lstStyle/>
          <a:p>
            <a:r>
              <a:rPr lang="en-US" dirty="0"/>
              <a:t>IN</a:t>
            </a:r>
            <a:endParaRPr dirty="0"/>
          </a:p>
        </p:txBody>
      </p:sp>
      <p:sp>
        <p:nvSpPr>
          <p:cNvPr id="13" name="Shape 1000"/>
          <p:cNvSpPr>
            <a:spLocks noGrp="1"/>
          </p:cNvSpPr>
          <p:nvPr>
            <p:ph type="body" idx="13"/>
          </p:nvPr>
        </p:nvSpPr>
        <p:spPr>
          <a:xfrm>
            <a:off x="21307996" y="6947956"/>
            <a:ext cx="1582484" cy="938719"/>
          </a:xfrm>
          <a:prstGeom prst="rect">
            <a:avLst/>
          </a:prstGeom>
        </p:spPr>
        <p:txBody>
          <a:bodyPr/>
          <a:lstStyle/>
          <a:p>
            <a:r>
              <a:rPr lang="en-US" dirty="0"/>
              <a:t>OUT</a:t>
            </a:r>
            <a:endParaRPr dirty="0"/>
          </a:p>
        </p:txBody>
      </p:sp>
      <p:sp>
        <p:nvSpPr>
          <p:cNvPr id="14" name="Shape 1000"/>
          <p:cNvSpPr>
            <a:spLocks noGrp="1"/>
          </p:cNvSpPr>
          <p:nvPr>
            <p:ph type="body" idx="13"/>
          </p:nvPr>
        </p:nvSpPr>
        <p:spPr>
          <a:xfrm>
            <a:off x="1588159" y="1460170"/>
            <a:ext cx="4379725" cy="938719"/>
          </a:xfrm>
          <a:prstGeom prst="rect">
            <a:avLst/>
          </a:prstGeom>
        </p:spPr>
        <p:txBody>
          <a:bodyPr/>
          <a:lstStyle/>
          <a:p>
            <a:r>
              <a:rPr lang="en-US" dirty="0"/>
              <a:t>Forward Pass</a:t>
            </a:r>
            <a:endParaRPr dirty="0"/>
          </a:p>
        </p:txBody>
      </p:sp>
      <p:sp>
        <p:nvSpPr>
          <p:cNvPr id="15" name="Shape 1001"/>
          <p:cNvSpPr>
            <a:spLocks noGrp="1"/>
          </p:cNvSpPr>
          <p:nvPr>
            <p:ph type="body" idx="14"/>
          </p:nvPr>
        </p:nvSpPr>
        <p:spPr>
          <a:xfrm>
            <a:off x="1588159" y="2141702"/>
            <a:ext cx="633507" cy="633891"/>
          </a:xfrm>
          <a:prstGeom prst="rect">
            <a:avLst/>
          </a:prstGeom>
        </p:spPr>
        <p:txBody>
          <a:bodyPr/>
          <a:lstStyle/>
          <a:p>
            <a:r>
              <a:rPr lang="mr-IN" dirty="0"/>
              <a:t>…</a:t>
            </a:r>
            <a:endParaRPr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9378" y="3947202"/>
            <a:ext cx="16941774" cy="7004304"/>
          </a:xfrm>
          <a:prstGeom prst="rect">
            <a:avLst/>
          </a:prstGeom>
        </p:spPr>
      </p:pic>
    </p:spTree>
    <p:extLst>
      <p:ext uri="{BB962C8B-B14F-4D97-AF65-F5344CB8AC3E}">
        <p14:creationId xmlns:p14="http://schemas.microsoft.com/office/powerpoint/2010/main" val="1400910330"/>
      </p:ext>
    </p:extLst>
  </p:cSld>
  <p:clrMapOvr>
    <a:masterClrMapping/>
  </p:clrMapOvr>
  <p:transition spd="slow" advTm="3842"/>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11" name="Shape 1000"/>
          <p:cNvSpPr>
            <a:spLocks noGrp="1"/>
          </p:cNvSpPr>
          <p:nvPr>
            <p:ph type="body" idx="13"/>
          </p:nvPr>
        </p:nvSpPr>
        <p:spPr>
          <a:xfrm>
            <a:off x="3420507" y="7018604"/>
            <a:ext cx="838691" cy="705274"/>
          </a:xfrm>
          <a:prstGeom prst="rect">
            <a:avLst/>
          </a:prstGeom>
        </p:spPr>
        <p:txBody>
          <a:bodyPr/>
          <a:lstStyle/>
          <a:p>
            <a:r>
              <a:rPr lang="en-US" dirty="0"/>
              <a:t>IN</a:t>
            </a:r>
            <a:endParaRPr dirty="0"/>
          </a:p>
        </p:txBody>
      </p:sp>
      <p:sp>
        <p:nvSpPr>
          <p:cNvPr id="13" name="Shape 1000"/>
          <p:cNvSpPr>
            <a:spLocks noGrp="1"/>
          </p:cNvSpPr>
          <p:nvPr>
            <p:ph type="body" idx="13"/>
          </p:nvPr>
        </p:nvSpPr>
        <p:spPr>
          <a:xfrm>
            <a:off x="21307996" y="6947956"/>
            <a:ext cx="1582484" cy="938719"/>
          </a:xfrm>
          <a:prstGeom prst="rect">
            <a:avLst/>
          </a:prstGeom>
        </p:spPr>
        <p:txBody>
          <a:bodyPr/>
          <a:lstStyle/>
          <a:p>
            <a:r>
              <a:rPr lang="en-US" dirty="0"/>
              <a:t>OUT</a:t>
            </a:r>
            <a:endParaRPr dirty="0"/>
          </a:p>
        </p:txBody>
      </p:sp>
      <p:sp>
        <p:nvSpPr>
          <p:cNvPr id="14" name="Shape 1000"/>
          <p:cNvSpPr>
            <a:spLocks noGrp="1"/>
          </p:cNvSpPr>
          <p:nvPr>
            <p:ph type="body" idx="13"/>
          </p:nvPr>
        </p:nvSpPr>
        <p:spPr>
          <a:xfrm>
            <a:off x="1588159" y="1460170"/>
            <a:ext cx="4379725" cy="938719"/>
          </a:xfrm>
          <a:prstGeom prst="rect">
            <a:avLst/>
          </a:prstGeom>
        </p:spPr>
        <p:txBody>
          <a:bodyPr/>
          <a:lstStyle/>
          <a:p>
            <a:r>
              <a:rPr lang="en-US" dirty="0"/>
              <a:t>Forward Pass</a:t>
            </a:r>
            <a:endParaRPr dirty="0"/>
          </a:p>
        </p:txBody>
      </p:sp>
      <p:sp>
        <p:nvSpPr>
          <p:cNvPr id="15" name="Shape 1001"/>
          <p:cNvSpPr>
            <a:spLocks noGrp="1"/>
          </p:cNvSpPr>
          <p:nvPr>
            <p:ph type="body" idx="14"/>
          </p:nvPr>
        </p:nvSpPr>
        <p:spPr>
          <a:xfrm>
            <a:off x="1588159" y="2141702"/>
            <a:ext cx="633507" cy="633891"/>
          </a:xfrm>
          <a:prstGeom prst="rect">
            <a:avLst/>
          </a:prstGeom>
        </p:spPr>
        <p:txBody>
          <a:bodyPr/>
          <a:lstStyle/>
          <a:p>
            <a:r>
              <a:rPr lang="mr-IN" dirty="0"/>
              <a:t>…</a:t>
            </a:r>
            <a:endParaRPr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7076" y="3948601"/>
            <a:ext cx="16941774" cy="7004304"/>
          </a:xfrm>
          <a:prstGeom prst="rect">
            <a:avLst/>
          </a:prstGeom>
        </p:spPr>
      </p:pic>
    </p:spTree>
    <p:extLst>
      <p:ext uri="{BB962C8B-B14F-4D97-AF65-F5344CB8AC3E}">
        <p14:creationId xmlns:p14="http://schemas.microsoft.com/office/powerpoint/2010/main" val="195252766"/>
      </p:ext>
    </p:extLst>
  </p:cSld>
  <p:clrMapOvr>
    <a:masterClrMapping/>
  </p:clrMapOvr>
  <p:transition spd="slow" advTm="1981"/>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11" name="Shape 1000"/>
          <p:cNvSpPr>
            <a:spLocks noGrp="1"/>
          </p:cNvSpPr>
          <p:nvPr>
            <p:ph type="body" idx="13"/>
          </p:nvPr>
        </p:nvSpPr>
        <p:spPr>
          <a:xfrm>
            <a:off x="3420507" y="7018604"/>
            <a:ext cx="838691" cy="705274"/>
          </a:xfrm>
          <a:prstGeom prst="rect">
            <a:avLst/>
          </a:prstGeom>
        </p:spPr>
        <p:txBody>
          <a:bodyPr/>
          <a:lstStyle/>
          <a:p>
            <a:r>
              <a:rPr lang="en-US" dirty="0"/>
              <a:t>IN</a:t>
            </a:r>
            <a:endParaRPr dirty="0"/>
          </a:p>
        </p:txBody>
      </p:sp>
      <p:sp>
        <p:nvSpPr>
          <p:cNvPr id="13" name="Shape 1000"/>
          <p:cNvSpPr>
            <a:spLocks noGrp="1"/>
          </p:cNvSpPr>
          <p:nvPr>
            <p:ph type="body" idx="13"/>
          </p:nvPr>
        </p:nvSpPr>
        <p:spPr>
          <a:xfrm>
            <a:off x="21307996" y="6947956"/>
            <a:ext cx="1582484" cy="938719"/>
          </a:xfrm>
          <a:prstGeom prst="rect">
            <a:avLst/>
          </a:prstGeom>
        </p:spPr>
        <p:txBody>
          <a:bodyPr/>
          <a:lstStyle/>
          <a:p>
            <a:r>
              <a:rPr lang="en-US" dirty="0"/>
              <a:t>OUT</a:t>
            </a:r>
            <a:endParaRPr dirty="0"/>
          </a:p>
        </p:txBody>
      </p:sp>
      <p:sp>
        <p:nvSpPr>
          <p:cNvPr id="14" name="Shape 1000"/>
          <p:cNvSpPr>
            <a:spLocks noGrp="1"/>
          </p:cNvSpPr>
          <p:nvPr>
            <p:ph type="body" idx="13"/>
          </p:nvPr>
        </p:nvSpPr>
        <p:spPr>
          <a:xfrm>
            <a:off x="1588159" y="1460170"/>
            <a:ext cx="4379725" cy="938719"/>
          </a:xfrm>
          <a:prstGeom prst="rect">
            <a:avLst/>
          </a:prstGeom>
        </p:spPr>
        <p:txBody>
          <a:bodyPr/>
          <a:lstStyle/>
          <a:p>
            <a:r>
              <a:rPr lang="en-US" dirty="0"/>
              <a:t>Forward Pass</a:t>
            </a:r>
            <a:endParaRPr dirty="0"/>
          </a:p>
        </p:txBody>
      </p:sp>
      <p:sp>
        <p:nvSpPr>
          <p:cNvPr id="15" name="Shape 1001"/>
          <p:cNvSpPr>
            <a:spLocks noGrp="1"/>
          </p:cNvSpPr>
          <p:nvPr>
            <p:ph type="body" idx="14"/>
          </p:nvPr>
        </p:nvSpPr>
        <p:spPr>
          <a:xfrm>
            <a:off x="1588159" y="2141702"/>
            <a:ext cx="633507" cy="633891"/>
          </a:xfrm>
          <a:prstGeom prst="rect">
            <a:avLst/>
          </a:prstGeom>
        </p:spPr>
        <p:txBody>
          <a:bodyPr/>
          <a:lstStyle/>
          <a:p>
            <a:r>
              <a:rPr lang="mr-IN" dirty="0"/>
              <a:t>…</a:t>
            </a:r>
            <a:endParaRPr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7075" y="3948601"/>
            <a:ext cx="16941775" cy="7004304"/>
          </a:xfrm>
          <a:prstGeom prst="rect">
            <a:avLst/>
          </a:prstGeom>
        </p:spPr>
      </p:pic>
    </p:spTree>
    <p:extLst>
      <p:ext uri="{BB962C8B-B14F-4D97-AF65-F5344CB8AC3E}">
        <p14:creationId xmlns:p14="http://schemas.microsoft.com/office/powerpoint/2010/main" val="1213760748"/>
      </p:ext>
    </p:extLst>
  </p:cSld>
  <p:clrMapOvr>
    <a:masterClrMapping/>
  </p:clrMapOvr>
  <p:transition spd="slow" advTm="1573"/>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11" name="Shape 1000"/>
          <p:cNvSpPr>
            <a:spLocks noGrp="1"/>
          </p:cNvSpPr>
          <p:nvPr>
            <p:ph type="body" idx="13"/>
          </p:nvPr>
        </p:nvSpPr>
        <p:spPr>
          <a:xfrm>
            <a:off x="3420507" y="7018604"/>
            <a:ext cx="838691" cy="705274"/>
          </a:xfrm>
          <a:prstGeom prst="rect">
            <a:avLst/>
          </a:prstGeom>
        </p:spPr>
        <p:txBody>
          <a:bodyPr/>
          <a:lstStyle/>
          <a:p>
            <a:r>
              <a:rPr lang="en-US" dirty="0"/>
              <a:t>IN</a:t>
            </a:r>
            <a:endParaRPr dirty="0"/>
          </a:p>
        </p:txBody>
      </p:sp>
      <p:sp>
        <p:nvSpPr>
          <p:cNvPr id="13" name="Shape 1000"/>
          <p:cNvSpPr>
            <a:spLocks noGrp="1"/>
          </p:cNvSpPr>
          <p:nvPr>
            <p:ph type="body" idx="13"/>
          </p:nvPr>
        </p:nvSpPr>
        <p:spPr>
          <a:xfrm>
            <a:off x="21307996" y="6947956"/>
            <a:ext cx="1582484" cy="938719"/>
          </a:xfrm>
          <a:prstGeom prst="rect">
            <a:avLst/>
          </a:prstGeom>
        </p:spPr>
        <p:txBody>
          <a:bodyPr/>
          <a:lstStyle/>
          <a:p>
            <a:r>
              <a:rPr lang="en-US" dirty="0"/>
              <a:t>OUT</a:t>
            </a:r>
            <a:endParaRPr dirty="0"/>
          </a:p>
        </p:txBody>
      </p:sp>
      <p:sp>
        <p:nvSpPr>
          <p:cNvPr id="14" name="Shape 1000"/>
          <p:cNvSpPr>
            <a:spLocks noGrp="1"/>
          </p:cNvSpPr>
          <p:nvPr>
            <p:ph type="body" idx="13"/>
          </p:nvPr>
        </p:nvSpPr>
        <p:spPr>
          <a:xfrm>
            <a:off x="1588159" y="1460170"/>
            <a:ext cx="4379725" cy="938719"/>
          </a:xfrm>
          <a:prstGeom prst="rect">
            <a:avLst/>
          </a:prstGeom>
        </p:spPr>
        <p:txBody>
          <a:bodyPr/>
          <a:lstStyle/>
          <a:p>
            <a:r>
              <a:rPr lang="en-US" dirty="0"/>
              <a:t>Forward Pass</a:t>
            </a:r>
            <a:endParaRPr dirty="0"/>
          </a:p>
        </p:txBody>
      </p:sp>
      <p:sp>
        <p:nvSpPr>
          <p:cNvPr id="15" name="Shape 1001"/>
          <p:cNvSpPr>
            <a:spLocks noGrp="1"/>
          </p:cNvSpPr>
          <p:nvPr>
            <p:ph type="body" idx="14"/>
          </p:nvPr>
        </p:nvSpPr>
        <p:spPr>
          <a:xfrm>
            <a:off x="1588159" y="2141702"/>
            <a:ext cx="633507" cy="633891"/>
          </a:xfrm>
          <a:prstGeom prst="rect">
            <a:avLst/>
          </a:prstGeom>
        </p:spPr>
        <p:txBody>
          <a:bodyPr/>
          <a:lstStyle/>
          <a:p>
            <a:r>
              <a:rPr lang="mr-IN" dirty="0"/>
              <a:t>…</a:t>
            </a:r>
            <a:endParaRPr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7075" y="3948601"/>
            <a:ext cx="16941774" cy="7004304"/>
          </a:xfrm>
          <a:prstGeom prst="rect">
            <a:avLst/>
          </a:prstGeom>
        </p:spPr>
      </p:pic>
    </p:spTree>
    <p:extLst>
      <p:ext uri="{BB962C8B-B14F-4D97-AF65-F5344CB8AC3E}">
        <p14:creationId xmlns:p14="http://schemas.microsoft.com/office/powerpoint/2010/main" val="1885987850"/>
      </p:ext>
    </p:extLst>
  </p:cSld>
  <p:clrMapOvr>
    <a:masterClrMapping/>
  </p:clrMapOvr>
  <p:transition spd="slow" advTm="1697"/>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11" name="Shape 1000"/>
          <p:cNvSpPr>
            <a:spLocks noGrp="1"/>
          </p:cNvSpPr>
          <p:nvPr>
            <p:ph type="body" idx="13"/>
          </p:nvPr>
        </p:nvSpPr>
        <p:spPr>
          <a:xfrm>
            <a:off x="3420507" y="7018604"/>
            <a:ext cx="838691" cy="705274"/>
          </a:xfrm>
          <a:prstGeom prst="rect">
            <a:avLst/>
          </a:prstGeom>
        </p:spPr>
        <p:txBody>
          <a:bodyPr/>
          <a:lstStyle/>
          <a:p>
            <a:r>
              <a:rPr lang="en-US" dirty="0"/>
              <a:t>IN</a:t>
            </a:r>
            <a:endParaRPr dirty="0"/>
          </a:p>
        </p:txBody>
      </p:sp>
      <p:sp>
        <p:nvSpPr>
          <p:cNvPr id="13" name="Shape 1000"/>
          <p:cNvSpPr>
            <a:spLocks noGrp="1"/>
          </p:cNvSpPr>
          <p:nvPr>
            <p:ph type="body" idx="13"/>
          </p:nvPr>
        </p:nvSpPr>
        <p:spPr>
          <a:xfrm>
            <a:off x="21307996" y="6947956"/>
            <a:ext cx="1582484" cy="938719"/>
          </a:xfrm>
          <a:prstGeom prst="rect">
            <a:avLst/>
          </a:prstGeom>
        </p:spPr>
        <p:txBody>
          <a:bodyPr/>
          <a:lstStyle/>
          <a:p>
            <a:r>
              <a:rPr lang="en-US" dirty="0"/>
              <a:t>OUT</a:t>
            </a:r>
            <a:endParaRPr dirty="0"/>
          </a:p>
        </p:txBody>
      </p:sp>
      <p:sp>
        <p:nvSpPr>
          <p:cNvPr id="14" name="Shape 1000"/>
          <p:cNvSpPr>
            <a:spLocks noGrp="1"/>
          </p:cNvSpPr>
          <p:nvPr>
            <p:ph type="body" idx="13"/>
          </p:nvPr>
        </p:nvSpPr>
        <p:spPr>
          <a:xfrm>
            <a:off x="1588159" y="1460170"/>
            <a:ext cx="4379725" cy="938719"/>
          </a:xfrm>
          <a:prstGeom prst="rect">
            <a:avLst/>
          </a:prstGeom>
        </p:spPr>
        <p:txBody>
          <a:bodyPr/>
          <a:lstStyle/>
          <a:p>
            <a:r>
              <a:rPr lang="en-US" dirty="0"/>
              <a:t>Forward Pass</a:t>
            </a:r>
            <a:endParaRPr dirty="0"/>
          </a:p>
        </p:txBody>
      </p:sp>
      <p:sp>
        <p:nvSpPr>
          <p:cNvPr id="15" name="Shape 1001"/>
          <p:cNvSpPr>
            <a:spLocks noGrp="1"/>
          </p:cNvSpPr>
          <p:nvPr>
            <p:ph type="body" idx="14"/>
          </p:nvPr>
        </p:nvSpPr>
        <p:spPr>
          <a:xfrm>
            <a:off x="1588159" y="2141702"/>
            <a:ext cx="633507" cy="633891"/>
          </a:xfrm>
          <a:prstGeom prst="rect">
            <a:avLst/>
          </a:prstGeom>
        </p:spPr>
        <p:txBody>
          <a:bodyPr/>
          <a:lstStyle/>
          <a:p>
            <a:r>
              <a:rPr lang="mr-IN" dirty="0"/>
              <a:t>…</a:t>
            </a:r>
            <a:endParaRPr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259" y="3948601"/>
            <a:ext cx="16941774" cy="7004304"/>
          </a:xfrm>
          <a:prstGeom prst="rect">
            <a:avLst/>
          </a:prstGeom>
        </p:spPr>
      </p:pic>
    </p:spTree>
    <p:extLst>
      <p:ext uri="{BB962C8B-B14F-4D97-AF65-F5344CB8AC3E}">
        <p14:creationId xmlns:p14="http://schemas.microsoft.com/office/powerpoint/2010/main" val="1742128248"/>
      </p:ext>
    </p:extLst>
  </p:cSld>
  <p:clrMapOvr>
    <a:masterClrMapping/>
  </p:clrMapOvr>
  <p:transition spd="slow" advTm="984"/>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11" name="Shape 1000"/>
          <p:cNvSpPr>
            <a:spLocks noGrp="1"/>
          </p:cNvSpPr>
          <p:nvPr>
            <p:ph type="body" idx="13"/>
          </p:nvPr>
        </p:nvSpPr>
        <p:spPr>
          <a:xfrm>
            <a:off x="3420507" y="7018604"/>
            <a:ext cx="838691" cy="705274"/>
          </a:xfrm>
          <a:prstGeom prst="rect">
            <a:avLst/>
          </a:prstGeom>
        </p:spPr>
        <p:txBody>
          <a:bodyPr/>
          <a:lstStyle/>
          <a:p>
            <a:r>
              <a:rPr lang="en-US" dirty="0"/>
              <a:t>IN</a:t>
            </a:r>
            <a:endParaRPr dirty="0"/>
          </a:p>
        </p:txBody>
      </p:sp>
      <p:sp>
        <p:nvSpPr>
          <p:cNvPr id="13" name="Shape 1000"/>
          <p:cNvSpPr>
            <a:spLocks noGrp="1"/>
          </p:cNvSpPr>
          <p:nvPr>
            <p:ph type="body" idx="13"/>
          </p:nvPr>
        </p:nvSpPr>
        <p:spPr>
          <a:xfrm>
            <a:off x="21307996" y="6947956"/>
            <a:ext cx="1582484" cy="938719"/>
          </a:xfrm>
          <a:prstGeom prst="rect">
            <a:avLst/>
          </a:prstGeom>
        </p:spPr>
        <p:txBody>
          <a:bodyPr/>
          <a:lstStyle/>
          <a:p>
            <a:r>
              <a:rPr lang="en-US" dirty="0"/>
              <a:t>OUT</a:t>
            </a:r>
            <a:endParaRPr dirty="0"/>
          </a:p>
        </p:txBody>
      </p:sp>
      <p:sp>
        <p:nvSpPr>
          <p:cNvPr id="14" name="Shape 1000"/>
          <p:cNvSpPr>
            <a:spLocks noGrp="1"/>
          </p:cNvSpPr>
          <p:nvPr>
            <p:ph type="body" idx="13"/>
          </p:nvPr>
        </p:nvSpPr>
        <p:spPr>
          <a:xfrm>
            <a:off x="1588159" y="1460170"/>
            <a:ext cx="4379725" cy="938719"/>
          </a:xfrm>
          <a:prstGeom prst="rect">
            <a:avLst/>
          </a:prstGeom>
        </p:spPr>
        <p:txBody>
          <a:bodyPr/>
          <a:lstStyle/>
          <a:p>
            <a:r>
              <a:rPr lang="en-US" dirty="0"/>
              <a:t>Forward Pass</a:t>
            </a:r>
            <a:endParaRPr dirty="0"/>
          </a:p>
        </p:txBody>
      </p:sp>
      <p:sp>
        <p:nvSpPr>
          <p:cNvPr id="15" name="Shape 1001"/>
          <p:cNvSpPr>
            <a:spLocks noGrp="1"/>
          </p:cNvSpPr>
          <p:nvPr>
            <p:ph type="body" idx="14"/>
          </p:nvPr>
        </p:nvSpPr>
        <p:spPr>
          <a:xfrm>
            <a:off x="1588159" y="2141702"/>
            <a:ext cx="633507" cy="633891"/>
          </a:xfrm>
          <a:prstGeom prst="rect">
            <a:avLst/>
          </a:prstGeom>
        </p:spPr>
        <p:txBody>
          <a:bodyPr/>
          <a:lstStyle/>
          <a:p>
            <a:r>
              <a:rPr lang="mr-IN" dirty="0"/>
              <a:t>…</a:t>
            </a:r>
            <a:endParaRPr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259" y="3948601"/>
            <a:ext cx="16941774" cy="7004304"/>
          </a:xfrm>
          <a:prstGeom prst="rect">
            <a:avLst/>
          </a:prstGeom>
        </p:spPr>
      </p:pic>
    </p:spTree>
    <p:extLst>
      <p:ext uri="{BB962C8B-B14F-4D97-AF65-F5344CB8AC3E}">
        <p14:creationId xmlns:p14="http://schemas.microsoft.com/office/powerpoint/2010/main" val="1371767153"/>
      </p:ext>
    </p:extLst>
  </p:cSld>
  <p:clrMapOvr>
    <a:masterClrMapping/>
  </p:clrMapOvr>
  <p:transition spd="slow" advTm="230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11" name="Shape 1000"/>
          <p:cNvSpPr>
            <a:spLocks noGrp="1"/>
          </p:cNvSpPr>
          <p:nvPr>
            <p:ph type="body" idx="13"/>
          </p:nvPr>
        </p:nvSpPr>
        <p:spPr>
          <a:xfrm>
            <a:off x="3420507" y="7018604"/>
            <a:ext cx="838691" cy="705274"/>
          </a:xfrm>
          <a:prstGeom prst="rect">
            <a:avLst/>
          </a:prstGeom>
        </p:spPr>
        <p:txBody>
          <a:bodyPr/>
          <a:lstStyle/>
          <a:p>
            <a:r>
              <a:rPr lang="en-US" dirty="0"/>
              <a:t>IN</a:t>
            </a:r>
            <a:endParaRPr dirty="0"/>
          </a:p>
        </p:txBody>
      </p:sp>
      <p:sp>
        <p:nvSpPr>
          <p:cNvPr id="13" name="Shape 1000"/>
          <p:cNvSpPr>
            <a:spLocks noGrp="1"/>
          </p:cNvSpPr>
          <p:nvPr>
            <p:ph type="body" idx="13"/>
          </p:nvPr>
        </p:nvSpPr>
        <p:spPr>
          <a:xfrm>
            <a:off x="21307996" y="6947956"/>
            <a:ext cx="2315057" cy="938719"/>
          </a:xfrm>
          <a:prstGeom prst="rect">
            <a:avLst/>
          </a:prstGeom>
        </p:spPr>
        <p:txBody>
          <a:bodyPr/>
          <a:lstStyle/>
          <a:p>
            <a:r>
              <a:rPr lang="en-US" dirty="0">
                <a:solidFill>
                  <a:srgbClr val="00F2FF"/>
                </a:solidFill>
              </a:rPr>
              <a:t>Poodle</a:t>
            </a:r>
            <a:endParaRPr dirty="0">
              <a:solidFill>
                <a:srgbClr val="00F2FF"/>
              </a:solidFill>
            </a:endParaRPr>
          </a:p>
        </p:txBody>
      </p:sp>
      <p:sp>
        <p:nvSpPr>
          <p:cNvPr id="14" name="Shape 1000"/>
          <p:cNvSpPr>
            <a:spLocks noGrp="1"/>
          </p:cNvSpPr>
          <p:nvPr>
            <p:ph type="body" idx="13"/>
          </p:nvPr>
        </p:nvSpPr>
        <p:spPr>
          <a:xfrm>
            <a:off x="1588159" y="1460170"/>
            <a:ext cx="4379725" cy="938719"/>
          </a:xfrm>
          <a:prstGeom prst="rect">
            <a:avLst/>
          </a:prstGeom>
        </p:spPr>
        <p:txBody>
          <a:bodyPr/>
          <a:lstStyle/>
          <a:p>
            <a:r>
              <a:rPr lang="en-US" dirty="0"/>
              <a:t>Forward Pass</a:t>
            </a:r>
            <a:endParaRPr dirty="0"/>
          </a:p>
        </p:txBody>
      </p:sp>
      <p:sp>
        <p:nvSpPr>
          <p:cNvPr id="15" name="Shape 1001"/>
          <p:cNvSpPr>
            <a:spLocks noGrp="1"/>
          </p:cNvSpPr>
          <p:nvPr>
            <p:ph type="body" idx="14"/>
          </p:nvPr>
        </p:nvSpPr>
        <p:spPr>
          <a:xfrm>
            <a:off x="1588159" y="2116246"/>
            <a:ext cx="2829621" cy="684803"/>
          </a:xfrm>
          <a:prstGeom prst="rect">
            <a:avLst/>
          </a:prstGeom>
        </p:spPr>
        <p:txBody>
          <a:bodyPr/>
          <a:lstStyle/>
          <a:p>
            <a:r>
              <a:rPr lang="en-US" dirty="0"/>
              <a:t>It’s a Poodle !</a:t>
            </a:r>
            <a:endParaRPr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229" y="3948601"/>
            <a:ext cx="16941774" cy="7004304"/>
          </a:xfrm>
          <a:prstGeom prst="rect">
            <a:avLst/>
          </a:prstGeom>
        </p:spPr>
      </p:pic>
    </p:spTree>
    <p:extLst>
      <p:ext uri="{BB962C8B-B14F-4D97-AF65-F5344CB8AC3E}">
        <p14:creationId xmlns:p14="http://schemas.microsoft.com/office/powerpoint/2010/main" val="2004132146"/>
      </p:ext>
    </p:extLst>
  </p:cSld>
  <p:clrMapOvr>
    <a:masterClrMapping/>
  </p:clrMapOvr>
  <p:transition spd="slow" advTm="8477"/>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14" name="Shape 1000"/>
          <p:cNvSpPr>
            <a:spLocks noGrp="1"/>
          </p:cNvSpPr>
          <p:nvPr>
            <p:ph type="body" idx="13"/>
          </p:nvPr>
        </p:nvSpPr>
        <p:spPr>
          <a:xfrm>
            <a:off x="1588159" y="1460170"/>
            <a:ext cx="2156360" cy="938719"/>
          </a:xfrm>
          <a:prstGeom prst="rect">
            <a:avLst/>
          </a:prstGeom>
        </p:spPr>
        <p:txBody>
          <a:bodyPr/>
          <a:lstStyle/>
          <a:p>
            <a:r>
              <a:rPr lang="en-US" dirty="0"/>
              <a:t>Recap</a:t>
            </a:r>
            <a:endParaRPr dirty="0"/>
          </a:p>
        </p:txBody>
      </p:sp>
      <p:sp>
        <p:nvSpPr>
          <p:cNvPr id="15" name="Shape 1001"/>
          <p:cNvSpPr>
            <a:spLocks noGrp="1"/>
          </p:cNvSpPr>
          <p:nvPr>
            <p:ph type="body" idx="14"/>
          </p:nvPr>
        </p:nvSpPr>
        <p:spPr>
          <a:xfrm>
            <a:off x="1588159" y="2116246"/>
            <a:ext cx="3188693" cy="684803"/>
          </a:xfrm>
          <a:prstGeom prst="rect">
            <a:avLst/>
          </a:prstGeom>
        </p:spPr>
        <p:txBody>
          <a:bodyPr/>
          <a:lstStyle/>
          <a:p>
            <a:r>
              <a:rPr lang="en-US" dirty="0"/>
              <a:t>The story so far</a:t>
            </a:r>
            <a:endParaRPr dirty="0"/>
          </a:p>
        </p:txBody>
      </p:sp>
      <p:sp>
        <p:nvSpPr>
          <p:cNvPr id="7" name="TextBox 6">
            <a:extLst>
              <a:ext uri="{FF2B5EF4-FFF2-40B4-BE49-F238E27FC236}">
                <a16:creationId xmlns:a16="http://schemas.microsoft.com/office/drawing/2014/main" id="{AC532254-0E0C-1C41-B782-991B5489BA9E}"/>
              </a:ext>
            </a:extLst>
          </p:cNvPr>
          <p:cNvSpPr txBox="1"/>
          <p:nvPr/>
        </p:nvSpPr>
        <p:spPr>
          <a:xfrm>
            <a:off x="1917565" y="4426956"/>
            <a:ext cx="20323870" cy="23878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dirty="0"/>
              <a:t>Artificial Neuron</a:t>
            </a:r>
            <a:endParaRPr lang="en-US" sz="4500" dirty="0">
              <a:solidFill>
                <a:srgbClr val="00F2FF"/>
              </a:solidFill>
            </a:endParaRPr>
          </a:p>
          <a:p>
            <a:pPr marR="0" algn="l" defTabSz="825500" rtl="0" fontAlgn="auto" latinLnBrk="0" hangingPunct="0">
              <a:lnSpc>
                <a:spcPct val="110000"/>
              </a:lnSpc>
              <a:spcBef>
                <a:spcPts val="0"/>
              </a:spcBef>
              <a:spcAft>
                <a:spcPts val="0"/>
              </a:spcAft>
              <a:buClrTx/>
              <a:buSzTx/>
              <a:tabLst/>
            </a:pPr>
            <a:endParaRPr lang="en-US" sz="4500" dirty="0">
              <a:solidFill>
                <a:srgbClr val="00F2FF"/>
              </a:solidFill>
            </a:endParaRP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dirty="0"/>
              <a:t>Neural Network</a:t>
            </a:r>
            <a:endParaRPr lang="en-US" sz="4500" dirty="0">
              <a:solidFill>
                <a:srgbClr val="00F2FF"/>
              </a:solidFill>
            </a:endParaRPr>
          </a:p>
        </p:txBody>
      </p:sp>
    </p:spTree>
    <p:extLst>
      <p:ext uri="{BB962C8B-B14F-4D97-AF65-F5344CB8AC3E}">
        <p14:creationId xmlns:p14="http://schemas.microsoft.com/office/powerpoint/2010/main" val="565627372"/>
      </p:ext>
    </p:extLst>
  </p:cSld>
  <p:clrMapOvr>
    <a:masterClrMapping/>
  </p:clrMapOvr>
  <p:transition spd="slow" advTm="8477"/>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14" name="Shape 1000"/>
          <p:cNvSpPr>
            <a:spLocks noGrp="1"/>
          </p:cNvSpPr>
          <p:nvPr>
            <p:ph type="body" idx="13"/>
          </p:nvPr>
        </p:nvSpPr>
        <p:spPr>
          <a:xfrm>
            <a:off x="1588159" y="1460170"/>
            <a:ext cx="2156360" cy="938719"/>
          </a:xfrm>
          <a:prstGeom prst="rect">
            <a:avLst/>
          </a:prstGeom>
        </p:spPr>
        <p:txBody>
          <a:bodyPr/>
          <a:lstStyle/>
          <a:p>
            <a:r>
              <a:rPr lang="en-US" dirty="0"/>
              <a:t>Recap</a:t>
            </a:r>
            <a:endParaRPr dirty="0"/>
          </a:p>
        </p:txBody>
      </p:sp>
      <p:sp>
        <p:nvSpPr>
          <p:cNvPr id="15" name="Shape 1001"/>
          <p:cNvSpPr>
            <a:spLocks noGrp="1"/>
          </p:cNvSpPr>
          <p:nvPr>
            <p:ph type="body" idx="14"/>
          </p:nvPr>
        </p:nvSpPr>
        <p:spPr>
          <a:xfrm>
            <a:off x="1588159" y="2116246"/>
            <a:ext cx="3188693" cy="684803"/>
          </a:xfrm>
          <a:prstGeom prst="rect">
            <a:avLst/>
          </a:prstGeom>
        </p:spPr>
        <p:txBody>
          <a:bodyPr/>
          <a:lstStyle/>
          <a:p>
            <a:r>
              <a:rPr lang="en-US" dirty="0"/>
              <a:t>The story so far</a:t>
            </a:r>
            <a:endParaRPr dirty="0"/>
          </a:p>
        </p:txBody>
      </p:sp>
      <p:sp>
        <p:nvSpPr>
          <p:cNvPr id="7" name="TextBox 6">
            <a:extLst>
              <a:ext uri="{FF2B5EF4-FFF2-40B4-BE49-F238E27FC236}">
                <a16:creationId xmlns:a16="http://schemas.microsoft.com/office/drawing/2014/main" id="{F9FD3F45-3C4A-6C42-B927-7C62F19D46DB}"/>
              </a:ext>
            </a:extLst>
          </p:cNvPr>
          <p:cNvSpPr txBox="1"/>
          <p:nvPr/>
        </p:nvSpPr>
        <p:spPr>
          <a:xfrm>
            <a:off x="1917565" y="4426956"/>
            <a:ext cx="20323870" cy="23878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dirty="0"/>
              <a:t>Artificial Neuron </a:t>
            </a:r>
            <a:r>
              <a:rPr lang="en-US" sz="4500" dirty="0">
                <a:solidFill>
                  <a:srgbClr val="00F2FF"/>
                </a:solidFill>
              </a:rPr>
              <a:t>-&gt; Thresholds its input, one is not enough</a:t>
            </a:r>
          </a:p>
          <a:p>
            <a:pPr marR="0" algn="l" defTabSz="825500" rtl="0" fontAlgn="auto" latinLnBrk="0" hangingPunct="0">
              <a:lnSpc>
                <a:spcPct val="110000"/>
              </a:lnSpc>
              <a:spcBef>
                <a:spcPts val="0"/>
              </a:spcBef>
              <a:spcAft>
                <a:spcPts val="0"/>
              </a:spcAft>
              <a:buClrTx/>
              <a:buSzTx/>
              <a:tabLst/>
            </a:pPr>
            <a:endParaRPr lang="en-US" sz="4500" dirty="0">
              <a:solidFill>
                <a:srgbClr val="00F2FF"/>
              </a:solidFill>
            </a:endParaRP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dirty="0"/>
              <a:t>Neural Network</a:t>
            </a:r>
            <a:endParaRPr lang="en-US" sz="4500" dirty="0">
              <a:solidFill>
                <a:srgbClr val="00F2FF"/>
              </a:solidFill>
            </a:endParaRPr>
          </a:p>
        </p:txBody>
      </p:sp>
    </p:spTree>
    <p:extLst>
      <p:ext uri="{BB962C8B-B14F-4D97-AF65-F5344CB8AC3E}">
        <p14:creationId xmlns:p14="http://schemas.microsoft.com/office/powerpoint/2010/main" val="1514615152"/>
      </p:ext>
    </p:extLst>
  </p:cSld>
  <p:clrMapOvr>
    <a:masterClrMapping/>
  </p:clrMapOvr>
  <p:transition spd="slow" advTm="8477"/>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14" name="Shape 1000"/>
          <p:cNvSpPr>
            <a:spLocks noGrp="1"/>
          </p:cNvSpPr>
          <p:nvPr>
            <p:ph type="body" idx="13"/>
          </p:nvPr>
        </p:nvSpPr>
        <p:spPr>
          <a:xfrm>
            <a:off x="1588159" y="1460170"/>
            <a:ext cx="2156360" cy="938719"/>
          </a:xfrm>
          <a:prstGeom prst="rect">
            <a:avLst/>
          </a:prstGeom>
        </p:spPr>
        <p:txBody>
          <a:bodyPr/>
          <a:lstStyle/>
          <a:p>
            <a:r>
              <a:rPr lang="en-US" dirty="0"/>
              <a:t>Recap</a:t>
            </a:r>
            <a:endParaRPr dirty="0"/>
          </a:p>
        </p:txBody>
      </p:sp>
      <p:sp>
        <p:nvSpPr>
          <p:cNvPr id="15" name="Shape 1001"/>
          <p:cNvSpPr>
            <a:spLocks noGrp="1"/>
          </p:cNvSpPr>
          <p:nvPr>
            <p:ph type="body" idx="14"/>
          </p:nvPr>
        </p:nvSpPr>
        <p:spPr>
          <a:xfrm>
            <a:off x="1588159" y="2116246"/>
            <a:ext cx="3188693" cy="684803"/>
          </a:xfrm>
          <a:prstGeom prst="rect">
            <a:avLst/>
          </a:prstGeom>
        </p:spPr>
        <p:txBody>
          <a:bodyPr/>
          <a:lstStyle/>
          <a:p>
            <a:r>
              <a:rPr lang="en-US" dirty="0"/>
              <a:t>The story so far</a:t>
            </a:r>
            <a:endParaRPr dirty="0"/>
          </a:p>
        </p:txBody>
      </p:sp>
      <p:sp>
        <p:nvSpPr>
          <p:cNvPr id="7" name="TextBox 6">
            <a:extLst>
              <a:ext uri="{FF2B5EF4-FFF2-40B4-BE49-F238E27FC236}">
                <a16:creationId xmlns:a16="http://schemas.microsoft.com/office/drawing/2014/main" id="{20BF3365-C316-8A43-B47F-512D3B7F0DBD}"/>
              </a:ext>
            </a:extLst>
          </p:cNvPr>
          <p:cNvSpPr txBox="1"/>
          <p:nvPr/>
        </p:nvSpPr>
        <p:spPr>
          <a:xfrm>
            <a:off x="1917565" y="4426956"/>
            <a:ext cx="20323870" cy="23878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dirty="0"/>
              <a:t>Artificial Neuron </a:t>
            </a:r>
            <a:r>
              <a:rPr lang="en-US" sz="4500" dirty="0">
                <a:solidFill>
                  <a:srgbClr val="00F2FF"/>
                </a:solidFill>
              </a:rPr>
              <a:t>-&gt; Thresholds its input, one is not enough</a:t>
            </a:r>
          </a:p>
          <a:p>
            <a:pPr marR="0" algn="l" defTabSz="825500" rtl="0" fontAlgn="auto" latinLnBrk="0" hangingPunct="0">
              <a:lnSpc>
                <a:spcPct val="110000"/>
              </a:lnSpc>
              <a:spcBef>
                <a:spcPts val="0"/>
              </a:spcBef>
              <a:spcAft>
                <a:spcPts val="0"/>
              </a:spcAft>
              <a:buClrTx/>
              <a:buSzTx/>
              <a:tabLst/>
            </a:pPr>
            <a:endParaRPr lang="en-US" sz="4500" dirty="0">
              <a:solidFill>
                <a:srgbClr val="00F2FF"/>
              </a:solidFill>
            </a:endParaRPr>
          </a:p>
          <a:p>
            <a:pPr marL="685800" marR="0" indent="-685800" algn="l" defTabSz="825500" rtl="0" fontAlgn="auto" latinLnBrk="0" hangingPunct="0">
              <a:lnSpc>
                <a:spcPct val="110000"/>
              </a:lnSpc>
              <a:spcBef>
                <a:spcPts val="0"/>
              </a:spcBef>
              <a:spcAft>
                <a:spcPts val="0"/>
              </a:spcAft>
              <a:buClrTx/>
              <a:buSzTx/>
              <a:buFont typeface="Arial" charset="0"/>
              <a:buChar char="•"/>
              <a:tabLst/>
            </a:pPr>
            <a:r>
              <a:rPr lang="en-US" sz="4500" dirty="0"/>
              <a:t>Neural Network </a:t>
            </a:r>
            <a:r>
              <a:rPr lang="en-US" sz="4500" dirty="0">
                <a:solidFill>
                  <a:srgbClr val="00F2FF"/>
                </a:solidFill>
              </a:rPr>
              <a:t>-&gt; Computes its output with the Forward pass</a:t>
            </a:r>
          </a:p>
        </p:txBody>
      </p:sp>
    </p:spTree>
    <p:extLst>
      <p:ext uri="{BB962C8B-B14F-4D97-AF65-F5344CB8AC3E}">
        <p14:creationId xmlns:p14="http://schemas.microsoft.com/office/powerpoint/2010/main" val="2013191773"/>
      </p:ext>
    </p:extLst>
  </p:cSld>
  <p:clrMapOvr>
    <a:masterClrMapping/>
  </p:clrMapOvr>
  <p:transition spd="slow" advTm="8477"/>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6" name="Shape 1000"/>
          <p:cNvSpPr>
            <a:spLocks noGrp="1"/>
          </p:cNvSpPr>
          <p:nvPr>
            <p:ph type="body" idx="13"/>
          </p:nvPr>
        </p:nvSpPr>
        <p:spPr>
          <a:xfrm>
            <a:off x="1588159" y="1460170"/>
            <a:ext cx="9039654" cy="938719"/>
          </a:xfrm>
          <a:prstGeom prst="rect">
            <a:avLst/>
          </a:prstGeom>
        </p:spPr>
        <p:txBody>
          <a:bodyPr/>
          <a:lstStyle/>
          <a:p>
            <a:r>
              <a:rPr lang="en-US" dirty="0"/>
              <a:t>Examples of Inputs / Outputs</a:t>
            </a:r>
          </a:p>
        </p:txBody>
      </p:sp>
      <p:sp>
        <p:nvSpPr>
          <p:cNvPr id="7" name="Shape 1001"/>
          <p:cNvSpPr>
            <a:spLocks noGrp="1"/>
          </p:cNvSpPr>
          <p:nvPr>
            <p:ph type="body" idx="14"/>
          </p:nvPr>
        </p:nvSpPr>
        <p:spPr>
          <a:xfrm>
            <a:off x="1588159" y="2141702"/>
            <a:ext cx="3667992" cy="633891"/>
          </a:xfrm>
          <a:prstGeom prst="rect">
            <a:avLst/>
          </a:prstGeom>
        </p:spPr>
        <p:txBody>
          <a:bodyPr/>
          <a:lstStyle/>
          <a:p>
            <a:r>
              <a:rPr lang="en-US" dirty="0"/>
              <a:t>Image In, Text out</a:t>
            </a:r>
          </a:p>
        </p:txBody>
      </p:sp>
      <p:pic>
        <p:nvPicPr>
          <p:cNvPr id="5" name="Picture 4"/>
          <p:cNvPicPr>
            <a:picLocks noChangeAspect="1"/>
          </p:cNvPicPr>
          <p:nvPr/>
        </p:nvPicPr>
        <p:blipFill>
          <a:blip r:embed="rId3"/>
          <a:stretch>
            <a:fillRect/>
          </a:stretch>
        </p:blipFill>
        <p:spPr>
          <a:xfrm>
            <a:off x="2605725" y="5779371"/>
            <a:ext cx="5457638" cy="3069921"/>
          </a:xfrm>
          <a:prstGeom prst="rect">
            <a:avLst/>
          </a:prstGeom>
        </p:spPr>
      </p:pic>
      <p:sp>
        <p:nvSpPr>
          <p:cNvPr id="14" name="TextBox 13"/>
          <p:cNvSpPr txBox="1"/>
          <p:nvPr/>
        </p:nvSpPr>
        <p:spPr>
          <a:xfrm flipH="1">
            <a:off x="17292860" y="5829913"/>
            <a:ext cx="6168770" cy="3149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6000" dirty="0"/>
              <a:t>a person on skis jumping down part of a hill</a:t>
            </a:r>
            <a:endParaRPr kumimoji="0" lang="en-US" sz="6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2133" y="5779371"/>
            <a:ext cx="7867542" cy="3250661"/>
          </a:xfrm>
          <a:prstGeom prst="rect">
            <a:avLst/>
          </a:prstGeom>
        </p:spPr>
      </p:pic>
    </p:spTree>
    <p:extLst>
      <p:ext uri="{BB962C8B-B14F-4D97-AF65-F5344CB8AC3E}">
        <p14:creationId xmlns:p14="http://schemas.microsoft.com/office/powerpoint/2010/main" val="274107140"/>
      </p:ext>
    </p:extLst>
  </p:cSld>
  <p:clrMapOvr>
    <a:masterClrMapping/>
  </p:clrMapOvr>
  <p:transition spd="slow" advTm="1017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Shape 967"/>
          <p:cNvSpPr>
            <a:spLocks noGrp="1"/>
          </p:cNvSpPr>
          <p:nvPr>
            <p:ph type="body" idx="16"/>
          </p:nvPr>
        </p:nvSpPr>
        <p:spPr>
          <a:xfrm>
            <a:off x="13061142" y="4753269"/>
            <a:ext cx="10941858" cy="3624069"/>
          </a:xfrm>
          <a:prstGeom prst="rect">
            <a:avLst/>
          </a:prstGeom>
        </p:spPr>
        <p:txBody>
          <a:bodyPr/>
          <a:lstStyle/>
          <a:p>
            <a:pPr marL="1807307" lvl="2" indent="-537307">
              <a:lnSpc>
                <a:spcPct val="170000"/>
              </a:lnSpc>
              <a:buSzPct val="75000"/>
              <a:buChar char="•"/>
              <a:defRPr sz="4500">
                <a:solidFill>
                  <a:schemeClr val="accent4">
                    <a:hueOff val="2021612"/>
                    <a:satOff val="-86562"/>
                    <a:lumOff val="52470"/>
                  </a:schemeClr>
                </a:solidFill>
                <a:latin typeface="Helvetica Neue Light"/>
                <a:ea typeface="Helvetica Neue Light"/>
                <a:cs typeface="Helvetica Neue Light"/>
                <a:sym typeface="Helvetica Neue Light"/>
              </a:defRPr>
            </a:pPr>
            <a:r>
              <a:rPr lang="en-US" dirty="0"/>
              <a:t>Learning from data</a:t>
            </a:r>
          </a:p>
          <a:p>
            <a:pPr marL="1807307" lvl="2" indent="-537307">
              <a:lnSpc>
                <a:spcPct val="170000"/>
              </a:lnSpc>
              <a:buSzPct val="75000"/>
              <a:buChar char="•"/>
              <a:defRPr sz="4500">
                <a:solidFill>
                  <a:schemeClr val="accent4">
                    <a:hueOff val="2021612"/>
                    <a:satOff val="-86562"/>
                    <a:lumOff val="52470"/>
                  </a:schemeClr>
                </a:solidFill>
                <a:latin typeface="Helvetica Neue Light"/>
                <a:ea typeface="Helvetica Neue Light"/>
                <a:cs typeface="Helvetica Neue Light"/>
                <a:sym typeface="Helvetica Neue Light"/>
              </a:defRPr>
            </a:pPr>
            <a:r>
              <a:rPr lang="en-US" dirty="0"/>
              <a:t>Stochastic Gradient Descent</a:t>
            </a:r>
            <a:endParaRPr dirty="0"/>
          </a:p>
          <a:p>
            <a:pPr marL="1807307" lvl="2" indent="-537307">
              <a:lnSpc>
                <a:spcPct val="170000"/>
              </a:lnSpc>
              <a:buSzPct val="75000"/>
              <a:buChar char="•"/>
              <a:defRPr sz="4500">
                <a:solidFill>
                  <a:schemeClr val="accent4">
                    <a:hueOff val="2021612"/>
                    <a:satOff val="-86562"/>
                    <a:lumOff val="52470"/>
                  </a:schemeClr>
                </a:solidFill>
                <a:latin typeface="Helvetica Neue Light"/>
                <a:ea typeface="Helvetica Neue Light"/>
                <a:cs typeface="Helvetica Neue Light"/>
                <a:sym typeface="Helvetica Neue Light"/>
              </a:defRPr>
            </a:pPr>
            <a:r>
              <a:rPr lang="en-US" dirty="0"/>
              <a:t>Back Propagation</a:t>
            </a:r>
          </a:p>
        </p:txBody>
      </p:sp>
      <p:sp>
        <p:nvSpPr>
          <p:cNvPr id="968" name="Shape 968"/>
          <p:cNvSpPr>
            <a:spLocks noGrp="1"/>
          </p:cNvSpPr>
          <p:nvPr>
            <p:ph type="body" idx="17"/>
          </p:nvPr>
        </p:nvSpPr>
        <p:spPr>
          <a:xfrm>
            <a:off x="406400" y="8253262"/>
            <a:ext cx="11074399" cy="854080"/>
          </a:xfrm>
          <a:prstGeom prst="rect">
            <a:avLst/>
          </a:prstGeom>
        </p:spPr>
        <p:txBody>
          <a:bodyPr/>
          <a:lstStyle/>
          <a:p>
            <a:pPr>
              <a:defRPr>
                <a:solidFill>
                  <a:srgbClr val="000000"/>
                </a:solidFill>
              </a:defRPr>
            </a:pPr>
            <a:r>
              <a:rPr lang="en-US" dirty="0">
                <a:solidFill>
                  <a:srgbClr val="4777D7"/>
                </a:solidFill>
              </a:rPr>
              <a:t>Learning</a:t>
            </a:r>
            <a:endParaRPr dirty="0">
              <a:solidFill>
                <a:srgbClr val="4777D7"/>
              </a:solidFill>
            </a:endParaRPr>
          </a:p>
        </p:txBody>
      </p:sp>
      <p:sp>
        <p:nvSpPr>
          <p:cNvPr id="3" name="Rectangle 2"/>
          <p:cNvSpPr/>
          <p:nvPr/>
        </p:nvSpPr>
        <p:spPr>
          <a:xfrm>
            <a:off x="3812782" y="9205576"/>
            <a:ext cx="4516209" cy="566309"/>
          </a:xfrm>
          <a:prstGeom prst="rect">
            <a:avLst/>
          </a:prstGeom>
        </p:spPr>
        <p:txBody>
          <a:bodyPr wrap="square">
            <a:spAutoFit/>
          </a:bodyPr>
          <a:lstStyle/>
          <a:p>
            <a:r>
              <a:rPr lang="en-US" dirty="0">
                <a:solidFill>
                  <a:schemeClr val="bg2"/>
                </a:solidFill>
              </a:rPr>
              <a:t>”It’s all downhill from </a:t>
            </a:r>
            <a:r>
              <a:rPr lang="en-US">
                <a:solidFill>
                  <a:schemeClr val="bg2"/>
                </a:solidFill>
              </a:rPr>
              <a:t>here”</a:t>
            </a:r>
            <a:endParaRPr lang="en-US" dirty="0">
              <a:solidFill>
                <a:schemeClr val="bg2"/>
              </a:solidFill>
            </a:endParaRPr>
          </a:p>
        </p:txBody>
      </p:sp>
      <p:sp>
        <p:nvSpPr>
          <p:cNvPr id="6" name="Freeform 5"/>
          <p:cNvSpPr/>
          <p:nvPr/>
        </p:nvSpPr>
        <p:spPr>
          <a:xfrm>
            <a:off x="4492487" y="5402183"/>
            <a:ext cx="2524539" cy="1455817"/>
          </a:xfrm>
          <a:custGeom>
            <a:avLst/>
            <a:gdLst>
              <a:gd name="connsiteX0" fmla="*/ 0 w 2524539"/>
              <a:gd name="connsiteY0" fmla="*/ 481782 h 1455817"/>
              <a:gd name="connsiteX1" fmla="*/ 496956 w 2524539"/>
              <a:gd name="connsiteY1" fmla="*/ 4704 h 1455817"/>
              <a:gd name="connsiteX2" fmla="*/ 1033670 w 2524539"/>
              <a:gd name="connsiteY2" fmla="*/ 740200 h 1455817"/>
              <a:gd name="connsiteX3" fmla="*/ 1411356 w 2524539"/>
              <a:gd name="connsiteY3" fmla="*/ 819713 h 1455817"/>
              <a:gd name="connsiteX4" fmla="*/ 1808922 w 2524539"/>
              <a:gd name="connsiteY4" fmla="*/ 541417 h 1455817"/>
              <a:gd name="connsiteX5" fmla="*/ 2524539 w 2524539"/>
              <a:gd name="connsiteY5" fmla="*/ 1455817 h 145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4539" h="1455817">
                <a:moveTo>
                  <a:pt x="0" y="481782"/>
                </a:moveTo>
                <a:cubicBezTo>
                  <a:pt x="162339" y="221708"/>
                  <a:pt x="324678" y="-38366"/>
                  <a:pt x="496956" y="4704"/>
                </a:cubicBezTo>
                <a:cubicBezTo>
                  <a:pt x="669234" y="47774"/>
                  <a:pt x="881270" y="604365"/>
                  <a:pt x="1033670" y="740200"/>
                </a:cubicBezTo>
                <a:cubicBezTo>
                  <a:pt x="1186070" y="876035"/>
                  <a:pt x="1282147" y="852843"/>
                  <a:pt x="1411356" y="819713"/>
                </a:cubicBezTo>
                <a:cubicBezTo>
                  <a:pt x="1540565" y="786583"/>
                  <a:pt x="1623391" y="435400"/>
                  <a:pt x="1808922" y="541417"/>
                </a:cubicBezTo>
                <a:cubicBezTo>
                  <a:pt x="1994453" y="647434"/>
                  <a:pt x="1991139" y="1442565"/>
                  <a:pt x="2524539" y="1455817"/>
                </a:cubicBezTo>
              </a:path>
            </a:pathLst>
          </a:custGeom>
          <a:noFill/>
          <a:ln w="63500" cap="flat">
            <a:solidFill>
              <a:srgbClr val="00F2FF"/>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1043584360"/>
      </p:ext>
    </p:extLst>
  </p:cSld>
  <p:clrMapOvr>
    <a:masterClrMapping/>
  </p:clrMapOvr>
  <p:transition spd="slow" advTm="28253"/>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30" name="Shape 1000"/>
          <p:cNvSpPr>
            <a:spLocks noGrp="1"/>
          </p:cNvSpPr>
          <p:nvPr>
            <p:ph type="body" idx="13"/>
          </p:nvPr>
        </p:nvSpPr>
        <p:spPr>
          <a:xfrm>
            <a:off x="1588159" y="1436724"/>
            <a:ext cx="6191118" cy="938719"/>
          </a:xfrm>
          <a:prstGeom prst="rect">
            <a:avLst/>
          </a:prstGeom>
        </p:spPr>
        <p:txBody>
          <a:bodyPr/>
          <a:lstStyle/>
          <a:p>
            <a:r>
              <a:rPr lang="en-US" dirty="0"/>
              <a:t>Learning From Data</a:t>
            </a:r>
            <a:endParaRPr dirty="0"/>
          </a:p>
        </p:txBody>
      </p:sp>
      <p:sp>
        <p:nvSpPr>
          <p:cNvPr id="31" name="Shape 1001"/>
          <p:cNvSpPr>
            <a:spLocks noGrp="1"/>
          </p:cNvSpPr>
          <p:nvPr>
            <p:ph type="body" idx="14"/>
          </p:nvPr>
        </p:nvSpPr>
        <p:spPr>
          <a:xfrm>
            <a:off x="1588159" y="2119694"/>
            <a:ext cx="3667992" cy="684803"/>
          </a:xfrm>
          <a:prstGeom prst="rect">
            <a:avLst/>
          </a:prstGeom>
        </p:spPr>
        <p:txBody>
          <a:bodyPr/>
          <a:lstStyle/>
          <a:p>
            <a:r>
              <a:rPr lang="en-US" dirty="0"/>
              <a:t>Step 1 </a:t>
            </a:r>
            <a:r>
              <a:rPr lang="mr-IN" dirty="0"/>
              <a:t>–</a:t>
            </a:r>
            <a:r>
              <a:rPr lang="en-US" dirty="0"/>
              <a:t> Get Data</a:t>
            </a:r>
          </a:p>
        </p:txBody>
      </p:sp>
      <p:sp>
        <p:nvSpPr>
          <p:cNvPr id="3" name="TextBox 2"/>
          <p:cNvSpPr txBox="1"/>
          <p:nvPr/>
        </p:nvSpPr>
        <p:spPr>
          <a:xfrm>
            <a:off x="1371600" y="4787268"/>
            <a:ext cx="798616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 dataset is a set of (input, output)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6220824"/>
            <a:ext cx="3078441" cy="2762531"/>
          </a:xfrm>
          <a:prstGeom prst="rect">
            <a:avLst/>
          </a:prstGeom>
        </p:spPr>
      </p:pic>
      <p:sp>
        <p:nvSpPr>
          <p:cNvPr id="4" name="TextBox 3"/>
          <p:cNvSpPr txBox="1"/>
          <p:nvPr/>
        </p:nvSpPr>
        <p:spPr>
          <a:xfrm>
            <a:off x="5983941" y="7313805"/>
            <a:ext cx="1234312"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rPr>
              <a:t>Poodle</a:t>
            </a:r>
          </a:p>
        </p:txBody>
      </p:sp>
      <p:pic>
        <p:nvPicPr>
          <p:cNvPr id="5" name="Picture 4"/>
          <p:cNvPicPr>
            <a:picLocks noChangeAspect="1"/>
          </p:cNvPicPr>
          <p:nvPr/>
        </p:nvPicPr>
        <p:blipFill>
          <a:blip r:embed="rId4"/>
          <a:stretch>
            <a:fillRect/>
          </a:stretch>
        </p:blipFill>
        <p:spPr>
          <a:xfrm>
            <a:off x="1371600" y="9358007"/>
            <a:ext cx="3078441" cy="3078441"/>
          </a:xfrm>
          <a:prstGeom prst="rect">
            <a:avLst/>
          </a:prstGeom>
        </p:spPr>
      </p:pic>
      <p:sp>
        <p:nvSpPr>
          <p:cNvPr id="12" name="TextBox 11"/>
          <p:cNvSpPr txBox="1"/>
          <p:nvPr/>
        </p:nvSpPr>
        <p:spPr>
          <a:xfrm>
            <a:off x="5983941" y="10720394"/>
            <a:ext cx="1614224"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2800" b="0" i="0" u="none" strike="noStrike" cap="none" spc="0" normalizeH="0" baseline="0" dirty="0" err="1">
                <a:ln>
                  <a:noFill/>
                </a:ln>
                <a:solidFill>
                  <a:schemeClr val="accent4">
                    <a:hueOff val="2021612"/>
                    <a:satOff val="-86562"/>
                    <a:lumOff val="52470"/>
                  </a:schemeClr>
                </a:solidFill>
                <a:effectLst/>
                <a:uFillTx/>
                <a:latin typeface="+mn-lt"/>
                <a:ea typeface="+mn-ea"/>
                <a:cs typeface="+mn-cs"/>
                <a:sym typeface="Helvetica Neue"/>
              </a:rPr>
              <a:t>Shiba</a:t>
            </a:r>
            <a:r>
              <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 </a:t>
            </a:r>
            <a:r>
              <a:rPr kumimoji="0" lang="en-US" sz="2800" b="0" i="0" u="none" strike="noStrike" cap="none" spc="0" normalizeH="0" baseline="0" dirty="0" err="1">
                <a:ln>
                  <a:noFill/>
                </a:ln>
                <a:solidFill>
                  <a:schemeClr val="accent4">
                    <a:hueOff val="2021612"/>
                    <a:satOff val="-86562"/>
                    <a:lumOff val="52470"/>
                  </a:schemeClr>
                </a:solidFill>
                <a:effectLst/>
                <a:uFillTx/>
                <a:latin typeface="+mn-lt"/>
                <a:ea typeface="+mn-ea"/>
                <a:cs typeface="+mn-cs"/>
                <a:sym typeface="Helvetica Neue"/>
              </a:rPr>
              <a:t>Inu</a:t>
            </a:r>
            <a:endPar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pic>
        <p:nvPicPr>
          <p:cNvPr id="6" name="Picture 5"/>
          <p:cNvPicPr>
            <a:picLocks noChangeAspect="1"/>
          </p:cNvPicPr>
          <p:nvPr/>
        </p:nvPicPr>
        <p:blipFill>
          <a:blip r:embed="rId5"/>
          <a:stretch>
            <a:fillRect/>
          </a:stretch>
        </p:blipFill>
        <p:spPr>
          <a:xfrm>
            <a:off x="10222014" y="6220824"/>
            <a:ext cx="3683374" cy="2762531"/>
          </a:xfrm>
          <a:prstGeom prst="rect">
            <a:avLst/>
          </a:prstGeom>
        </p:spPr>
      </p:pic>
      <p:sp>
        <p:nvSpPr>
          <p:cNvPr id="14" name="TextBox 13"/>
          <p:cNvSpPr txBox="1"/>
          <p:nvPr/>
        </p:nvSpPr>
        <p:spPr>
          <a:xfrm>
            <a:off x="15594106" y="10502433"/>
            <a:ext cx="1449115"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dirty="0"/>
              <a:t>Not Dog</a:t>
            </a:r>
            <a:endPar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pic>
        <p:nvPicPr>
          <p:cNvPr id="8" name="Picture 7"/>
          <p:cNvPicPr>
            <a:picLocks noChangeAspect="1"/>
          </p:cNvPicPr>
          <p:nvPr/>
        </p:nvPicPr>
        <p:blipFill>
          <a:blip r:embed="rId6"/>
          <a:stretch>
            <a:fillRect/>
          </a:stretch>
        </p:blipFill>
        <p:spPr>
          <a:xfrm>
            <a:off x="10005373" y="9555883"/>
            <a:ext cx="4116655" cy="2682687"/>
          </a:xfrm>
          <a:prstGeom prst="rect">
            <a:avLst/>
          </a:prstGeom>
        </p:spPr>
      </p:pic>
      <p:sp>
        <p:nvSpPr>
          <p:cNvPr id="17" name="TextBox 16"/>
          <p:cNvSpPr txBox="1"/>
          <p:nvPr/>
        </p:nvSpPr>
        <p:spPr>
          <a:xfrm>
            <a:off x="15594106" y="7466205"/>
            <a:ext cx="1614224"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2800" b="0" i="0" u="none" strike="noStrike" cap="none" spc="0" normalizeH="0" baseline="0" dirty="0" err="1">
                <a:ln>
                  <a:noFill/>
                </a:ln>
                <a:solidFill>
                  <a:schemeClr val="accent4">
                    <a:hueOff val="2021612"/>
                    <a:satOff val="-86562"/>
                    <a:lumOff val="52470"/>
                  </a:schemeClr>
                </a:solidFill>
                <a:effectLst/>
                <a:uFillTx/>
                <a:latin typeface="+mn-lt"/>
                <a:ea typeface="+mn-ea"/>
                <a:cs typeface="+mn-cs"/>
                <a:sym typeface="Helvetica Neue"/>
              </a:rPr>
              <a:t>Shiba</a:t>
            </a:r>
            <a:r>
              <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 </a:t>
            </a:r>
            <a:r>
              <a:rPr kumimoji="0" lang="en-US" sz="2800" b="0" i="0" u="none" strike="noStrike" cap="none" spc="0" normalizeH="0" baseline="0" dirty="0" err="1">
                <a:ln>
                  <a:noFill/>
                </a:ln>
                <a:solidFill>
                  <a:schemeClr val="accent4">
                    <a:hueOff val="2021612"/>
                    <a:satOff val="-86562"/>
                    <a:lumOff val="52470"/>
                  </a:schemeClr>
                </a:solidFill>
                <a:effectLst/>
                <a:uFillTx/>
                <a:latin typeface="+mn-lt"/>
                <a:ea typeface="+mn-ea"/>
                <a:cs typeface="+mn-cs"/>
                <a:sym typeface="Helvetica Neue"/>
              </a:rPr>
              <a:t>Inu</a:t>
            </a:r>
            <a:endPar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1959175144"/>
      </p:ext>
    </p:extLst>
  </p:cSld>
  <p:clrMapOvr>
    <a:masterClrMapping/>
  </p:clrMapOvr>
  <p:transition spd="slow" advTm="40111"/>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30" name="Shape 1000"/>
          <p:cNvSpPr>
            <a:spLocks noGrp="1"/>
          </p:cNvSpPr>
          <p:nvPr>
            <p:ph type="body" idx="13"/>
          </p:nvPr>
        </p:nvSpPr>
        <p:spPr>
          <a:xfrm>
            <a:off x="1588159" y="1436724"/>
            <a:ext cx="6191118" cy="938719"/>
          </a:xfrm>
          <a:prstGeom prst="rect">
            <a:avLst/>
          </a:prstGeom>
        </p:spPr>
        <p:txBody>
          <a:bodyPr/>
          <a:lstStyle/>
          <a:p>
            <a:r>
              <a:rPr lang="en-US" dirty="0"/>
              <a:t>Learning From Data</a:t>
            </a:r>
            <a:endParaRPr dirty="0"/>
          </a:p>
        </p:txBody>
      </p:sp>
      <p:sp>
        <p:nvSpPr>
          <p:cNvPr id="3" name="TextBox 2"/>
          <p:cNvSpPr txBox="1"/>
          <p:nvPr/>
        </p:nvSpPr>
        <p:spPr>
          <a:xfrm>
            <a:off x="1371600" y="4787268"/>
            <a:ext cx="10991792"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 dataset is a set of (input, output), lots of them</a:t>
            </a:r>
          </a:p>
        </p:txBody>
      </p:sp>
      <p:pic>
        <p:nvPicPr>
          <p:cNvPr id="7" name="Picture 6"/>
          <p:cNvPicPr>
            <a:picLocks noChangeAspect="1"/>
          </p:cNvPicPr>
          <p:nvPr/>
        </p:nvPicPr>
        <p:blipFill>
          <a:blip r:embed="rId3"/>
          <a:stretch>
            <a:fillRect/>
          </a:stretch>
        </p:blipFill>
        <p:spPr>
          <a:xfrm>
            <a:off x="14119411" y="2752147"/>
            <a:ext cx="8887543" cy="8887543"/>
          </a:xfrm>
          <a:prstGeom prst="rect">
            <a:avLst/>
          </a:prstGeom>
        </p:spPr>
      </p:pic>
      <p:sp>
        <p:nvSpPr>
          <p:cNvPr id="18" name="Shape 1001"/>
          <p:cNvSpPr>
            <a:spLocks noGrp="1"/>
          </p:cNvSpPr>
          <p:nvPr>
            <p:ph type="body" idx="14"/>
          </p:nvPr>
        </p:nvSpPr>
        <p:spPr>
          <a:xfrm>
            <a:off x="1588159" y="2133141"/>
            <a:ext cx="3754554" cy="684803"/>
          </a:xfrm>
          <a:prstGeom prst="rect">
            <a:avLst/>
          </a:prstGeom>
        </p:spPr>
        <p:txBody>
          <a:bodyPr/>
          <a:lstStyle/>
          <a:p>
            <a:r>
              <a:rPr lang="en-US" dirty="0"/>
              <a:t>Step 2 </a:t>
            </a:r>
            <a:r>
              <a:rPr lang="mr-IN" dirty="0"/>
              <a:t>–</a:t>
            </a:r>
            <a:r>
              <a:rPr lang="en-US" dirty="0"/>
              <a:t> Get More</a:t>
            </a:r>
          </a:p>
        </p:txBody>
      </p:sp>
    </p:spTree>
    <p:extLst>
      <p:ext uri="{BB962C8B-B14F-4D97-AF65-F5344CB8AC3E}">
        <p14:creationId xmlns:p14="http://schemas.microsoft.com/office/powerpoint/2010/main" val="1689506901"/>
      </p:ext>
    </p:extLst>
  </p:cSld>
  <p:clrMapOvr>
    <a:masterClrMapping/>
  </p:clrMapOvr>
  <p:transition spd="slow" advTm="40111"/>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4440639" cy="938719"/>
          </a:xfrm>
          <a:prstGeom prst="rect">
            <a:avLst/>
          </a:prstGeom>
        </p:spPr>
        <p:txBody>
          <a:bodyPr/>
          <a:lstStyle/>
          <a:p>
            <a:r>
              <a:rPr lang="en-US" dirty="0"/>
              <a:t>Loss Function</a:t>
            </a:r>
            <a:endParaRPr dirty="0"/>
          </a:p>
        </p:txBody>
      </p:sp>
      <p:sp>
        <p:nvSpPr>
          <p:cNvPr id="31" name="Shape 1001"/>
          <p:cNvSpPr>
            <a:spLocks noGrp="1"/>
          </p:cNvSpPr>
          <p:nvPr>
            <p:ph type="body" idx="14"/>
          </p:nvPr>
        </p:nvSpPr>
        <p:spPr>
          <a:xfrm>
            <a:off x="1588159" y="2092800"/>
            <a:ext cx="3304110" cy="684803"/>
          </a:xfrm>
          <a:prstGeom prst="rect">
            <a:avLst/>
          </a:prstGeom>
        </p:spPr>
        <p:txBody>
          <a:bodyPr/>
          <a:lstStyle/>
          <a:p>
            <a:r>
              <a:rPr lang="en-US" dirty="0"/>
              <a:t>Define your goal</a:t>
            </a:r>
          </a:p>
        </p:txBody>
      </p:sp>
      <p:sp>
        <p:nvSpPr>
          <p:cNvPr id="42"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pic>
        <p:nvPicPr>
          <p:cNvPr id="41" name="Picture 40"/>
          <p:cNvPicPr>
            <a:picLocks noChangeAspect="1"/>
          </p:cNvPicPr>
          <p:nvPr/>
        </p:nvPicPr>
        <p:blipFill>
          <a:blip r:embed="rId2"/>
          <a:stretch>
            <a:fillRect/>
          </a:stretch>
        </p:blipFill>
        <p:spPr>
          <a:xfrm>
            <a:off x="9777417" y="5759829"/>
            <a:ext cx="5207000" cy="1524000"/>
          </a:xfrm>
          <a:prstGeom prst="rect">
            <a:avLst/>
          </a:prstGeom>
        </p:spPr>
      </p:pic>
      <p:cxnSp>
        <p:nvCxnSpPr>
          <p:cNvPr id="43" name="Straight Arrow Connector 42"/>
          <p:cNvCxnSpPr/>
          <p:nvPr/>
        </p:nvCxnSpPr>
        <p:spPr>
          <a:xfrm>
            <a:off x="9094667" y="4286676"/>
            <a:ext cx="1097182" cy="1338683"/>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44" name="TextBox 43"/>
          <p:cNvSpPr txBox="1"/>
          <p:nvPr/>
        </p:nvSpPr>
        <p:spPr>
          <a:xfrm>
            <a:off x="8002379" y="2660590"/>
            <a:ext cx="2184575" cy="16260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Loss function</a:t>
            </a:r>
          </a:p>
        </p:txBody>
      </p:sp>
    </p:spTree>
    <p:extLst>
      <p:ext uri="{BB962C8B-B14F-4D97-AF65-F5344CB8AC3E}">
        <p14:creationId xmlns:p14="http://schemas.microsoft.com/office/powerpoint/2010/main" val="1323300814"/>
      </p:ext>
    </p:extLst>
  </p:cSld>
  <p:clrMapOvr>
    <a:masterClrMapping/>
  </p:clrMapOvr>
  <p:transition spd="slow" advTm="19800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4440639" cy="938719"/>
          </a:xfrm>
          <a:prstGeom prst="rect">
            <a:avLst/>
          </a:prstGeom>
        </p:spPr>
        <p:txBody>
          <a:bodyPr/>
          <a:lstStyle/>
          <a:p>
            <a:r>
              <a:rPr lang="en-US" dirty="0"/>
              <a:t>Loss Function</a:t>
            </a:r>
            <a:endParaRPr dirty="0"/>
          </a:p>
        </p:txBody>
      </p:sp>
      <p:sp>
        <p:nvSpPr>
          <p:cNvPr id="31" name="Shape 1001"/>
          <p:cNvSpPr>
            <a:spLocks noGrp="1"/>
          </p:cNvSpPr>
          <p:nvPr>
            <p:ph type="body" idx="14"/>
          </p:nvPr>
        </p:nvSpPr>
        <p:spPr>
          <a:xfrm>
            <a:off x="1588159" y="2092800"/>
            <a:ext cx="3304110" cy="684803"/>
          </a:xfrm>
          <a:prstGeom prst="rect">
            <a:avLst/>
          </a:prstGeom>
        </p:spPr>
        <p:txBody>
          <a:bodyPr/>
          <a:lstStyle/>
          <a:p>
            <a:r>
              <a:rPr lang="en-US" dirty="0"/>
              <a:t>Define your goal</a:t>
            </a:r>
          </a:p>
        </p:txBody>
      </p:sp>
      <p:sp>
        <p:nvSpPr>
          <p:cNvPr id="42"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pic>
        <p:nvPicPr>
          <p:cNvPr id="14" name="Picture 13"/>
          <p:cNvPicPr>
            <a:picLocks noChangeAspect="1"/>
          </p:cNvPicPr>
          <p:nvPr/>
        </p:nvPicPr>
        <p:blipFill>
          <a:blip r:embed="rId2"/>
          <a:stretch>
            <a:fillRect/>
          </a:stretch>
        </p:blipFill>
        <p:spPr>
          <a:xfrm>
            <a:off x="9777417" y="5759829"/>
            <a:ext cx="5207000" cy="1524000"/>
          </a:xfrm>
          <a:prstGeom prst="rect">
            <a:avLst/>
          </a:prstGeom>
        </p:spPr>
      </p:pic>
      <p:cxnSp>
        <p:nvCxnSpPr>
          <p:cNvPr id="16" name="Straight Arrow Connector 15"/>
          <p:cNvCxnSpPr/>
          <p:nvPr/>
        </p:nvCxnSpPr>
        <p:spPr>
          <a:xfrm>
            <a:off x="9094667" y="4286676"/>
            <a:ext cx="1097182" cy="1338683"/>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17" name="TextBox 16"/>
          <p:cNvSpPr txBox="1"/>
          <p:nvPr/>
        </p:nvSpPr>
        <p:spPr>
          <a:xfrm>
            <a:off x="8002379" y="2660590"/>
            <a:ext cx="2184575" cy="16260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Loss function</a:t>
            </a:r>
          </a:p>
        </p:txBody>
      </p:sp>
      <p:cxnSp>
        <p:nvCxnSpPr>
          <p:cNvPr id="18" name="Straight Arrow Connector 17"/>
          <p:cNvCxnSpPr/>
          <p:nvPr/>
        </p:nvCxnSpPr>
        <p:spPr>
          <a:xfrm flipH="1">
            <a:off x="11887199" y="4286676"/>
            <a:ext cx="484330" cy="1473153"/>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19" name="TextBox 18"/>
          <p:cNvSpPr txBox="1"/>
          <p:nvPr/>
        </p:nvSpPr>
        <p:spPr>
          <a:xfrm>
            <a:off x="11376211" y="2593355"/>
            <a:ext cx="2662517" cy="16260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rPr>
              <a:t>Model prediction</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441244846"/>
      </p:ext>
    </p:extLst>
  </p:cSld>
  <p:clrMapOvr>
    <a:masterClrMapping/>
  </p:clrMapOvr>
  <p:transition spd="slow" advTm="19800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4440639" cy="938719"/>
          </a:xfrm>
          <a:prstGeom prst="rect">
            <a:avLst/>
          </a:prstGeom>
        </p:spPr>
        <p:txBody>
          <a:bodyPr/>
          <a:lstStyle/>
          <a:p>
            <a:r>
              <a:rPr lang="en-US" dirty="0"/>
              <a:t>Loss Function</a:t>
            </a:r>
            <a:endParaRPr dirty="0"/>
          </a:p>
        </p:txBody>
      </p:sp>
      <p:sp>
        <p:nvSpPr>
          <p:cNvPr id="31" name="Shape 1001"/>
          <p:cNvSpPr>
            <a:spLocks noGrp="1"/>
          </p:cNvSpPr>
          <p:nvPr>
            <p:ph type="body" idx="14"/>
          </p:nvPr>
        </p:nvSpPr>
        <p:spPr>
          <a:xfrm>
            <a:off x="1588159" y="2092800"/>
            <a:ext cx="3304110" cy="684803"/>
          </a:xfrm>
          <a:prstGeom prst="rect">
            <a:avLst/>
          </a:prstGeom>
        </p:spPr>
        <p:txBody>
          <a:bodyPr/>
          <a:lstStyle/>
          <a:p>
            <a:r>
              <a:rPr lang="en-US" dirty="0"/>
              <a:t>Define your goal</a:t>
            </a:r>
          </a:p>
        </p:txBody>
      </p:sp>
      <p:sp>
        <p:nvSpPr>
          <p:cNvPr id="42"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pic>
        <p:nvPicPr>
          <p:cNvPr id="2" name="Picture 1"/>
          <p:cNvPicPr>
            <a:picLocks noChangeAspect="1"/>
          </p:cNvPicPr>
          <p:nvPr/>
        </p:nvPicPr>
        <p:blipFill>
          <a:blip r:embed="rId2"/>
          <a:stretch>
            <a:fillRect/>
          </a:stretch>
        </p:blipFill>
        <p:spPr>
          <a:xfrm>
            <a:off x="9777417" y="5759829"/>
            <a:ext cx="5207000" cy="1524000"/>
          </a:xfrm>
          <a:prstGeom prst="rect">
            <a:avLst/>
          </a:prstGeom>
        </p:spPr>
      </p:pic>
      <p:cxnSp>
        <p:nvCxnSpPr>
          <p:cNvPr id="7" name="Straight Arrow Connector 6"/>
          <p:cNvCxnSpPr>
            <a:stCxn id="8" idx="2"/>
          </p:cNvCxnSpPr>
          <p:nvPr/>
        </p:nvCxnSpPr>
        <p:spPr>
          <a:xfrm>
            <a:off x="9094667" y="4286676"/>
            <a:ext cx="1097182" cy="1338683"/>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8" name="TextBox 7"/>
          <p:cNvSpPr txBox="1"/>
          <p:nvPr/>
        </p:nvSpPr>
        <p:spPr>
          <a:xfrm>
            <a:off x="8002379" y="2660590"/>
            <a:ext cx="2184575" cy="16260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Loss function</a:t>
            </a:r>
          </a:p>
        </p:txBody>
      </p:sp>
      <p:cxnSp>
        <p:nvCxnSpPr>
          <p:cNvPr id="9" name="Straight Arrow Connector 8"/>
          <p:cNvCxnSpPr/>
          <p:nvPr/>
        </p:nvCxnSpPr>
        <p:spPr>
          <a:xfrm flipH="1">
            <a:off x="11887199" y="4286676"/>
            <a:ext cx="484330" cy="1473153"/>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10" name="TextBox 9"/>
          <p:cNvSpPr txBox="1"/>
          <p:nvPr/>
        </p:nvSpPr>
        <p:spPr>
          <a:xfrm>
            <a:off x="11376211" y="2593355"/>
            <a:ext cx="2662517" cy="16260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rPr>
              <a:t>Model prediction</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13" name="Straight Arrow Connector 12"/>
          <p:cNvCxnSpPr/>
          <p:nvPr/>
        </p:nvCxnSpPr>
        <p:spPr>
          <a:xfrm flipH="1">
            <a:off x="14365940" y="4286676"/>
            <a:ext cx="1232647" cy="1473153"/>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15" name="TextBox 14"/>
          <p:cNvSpPr txBox="1"/>
          <p:nvPr/>
        </p:nvSpPr>
        <p:spPr>
          <a:xfrm>
            <a:off x="14769351" y="2550506"/>
            <a:ext cx="3747247" cy="16260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rPr>
              <a:t>Ground Truth</a:t>
            </a:r>
            <a:r>
              <a:rPr kumimoji="0" lang="en-US" sz="4500" b="0" i="0" u="none" strike="noStrike" cap="none" spc="0" normalizeH="0">
                <a:ln>
                  <a:noFill/>
                </a:ln>
                <a:solidFill>
                  <a:schemeClr val="accent4">
                    <a:hueOff val="2021612"/>
                    <a:satOff val="-86562"/>
                    <a:lumOff val="52470"/>
                  </a:schemeClr>
                </a:solidFill>
                <a:effectLst/>
                <a:uFillTx/>
                <a:latin typeface="+mn-lt"/>
                <a:ea typeface="+mn-ea"/>
                <a:cs typeface="+mn-cs"/>
                <a:sym typeface="Helvetica Neue"/>
              </a:rPr>
              <a:t> (or label)</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369777643"/>
      </p:ext>
    </p:extLst>
  </p:cSld>
  <p:clrMapOvr>
    <a:masterClrMapping/>
  </p:clrMapOvr>
  <p:transition spd="slow" advTm="198000"/>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4440639" cy="938719"/>
          </a:xfrm>
          <a:prstGeom prst="rect">
            <a:avLst/>
          </a:prstGeom>
        </p:spPr>
        <p:txBody>
          <a:bodyPr/>
          <a:lstStyle/>
          <a:p>
            <a:r>
              <a:rPr lang="en-US" dirty="0"/>
              <a:t>Loss Function</a:t>
            </a:r>
            <a:endParaRPr dirty="0"/>
          </a:p>
        </p:txBody>
      </p:sp>
      <p:sp>
        <p:nvSpPr>
          <p:cNvPr id="31" name="Shape 1001"/>
          <p:cNvSpPr>
            <a:spLocks noGrp="1"/>
          </p:cNvSpPr>
          <p:nvPr>
            <p:ph type="body" idx="14"/>
          </p:nvPr>
        </p:nvSpPr>
        <p:spPr>
          <a:xfrm>
            <a:off x="1588159" y="2092800"/>
            <a:ext cx="3304110" cy="684803"/>
          </a:xfrm>
          <a:prstGeom prst="rect">
            <a:avLst/>
          </a:prstGeom>
        </p:spPr>
        <p:txBody>
          <a:bodyPr/>
          <a:lstStyle/>
          <a:p>
            <a:r>
              <a:rPr lang="en-US" dirty="0"/>
              <a:t>Define your goal</a:t>
            </a:r>
          </a:p>
        </p:txBody>
      </p:sp>
      <p:sp>
        <p:nvSpPr>
          <p:cNvPr id="42"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pic>
        <p:nvPicPr>
          <p:cNvPr id="2" name="Picture 1"/>
          <p:cNvPicPr>
            <a:picLocks noChangeAspect="1"/>
          </p:cNvPicPr>
          <p:nvPr/>
        </p:nvPicPr>
        <p:blipFill>
          <a:blip r:embed="rId2"/>
          <a:stretch>
            <a:fillRect/>
          </a:stretch>
        </p:blipFill>
        <p:spPr>
          <a:xfrm>
            <a:off x="9777417" y="5759829"/>
            <a:ext cx="5207000" cy="1524000"/>
          </a:xfrm>
          <a:prstGeom prst="rect">
            <a:avLst/>
          </a:prstGeom>
        </p:spPr>
      </p:pic>
      <p:cxnSp>
        <p:nvCxnSpPr>
          <p:cNvPr id="7" name="Straight Arrow Connector 6"/>
          <p:cNvCxnSpPr>
            <a:stCxn id="8" idx="2"/>
          </p:cNvCxnSpPr>
          <p:nvPr/>
        </p:nvCxnSpPr>
        <p:spPr>
          <a:xfrm>
            <a:off x="9094667" y="4286676"/>
            <a:ext cx="1097182" cy="1338683"/>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8" name="TextBox 7"/>
          <p:cNvSpPr txBox="1"/>
          <p:nvPr/>
        </p:nvSpPr>
        <p:spPr>
          <a:xfrm>
            <a:off x="8002379" y="2660590"/>
            <a:ext cx="2184575" cy="16260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Loss function</a:t>
            </a:r>
          </a:p>
        </p:txBody>
      </p:sp>
      <p:cxnSp>
        <p:nvCxnSpPr>
          <p:cNvPr id="9" name="Straight Arrow Connector 8"/>
          <p:cNvCxnSpPr/>
          <p:nvPr/>
        </p:nvCxnSpPr>
        <p:spPr>
          <a:xfrm flipH="1">
            <a:off x="11887199" y="4286676"/>
            <a:ext cx="484330" cy="1473153"/>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10" name="TextBox 9"/>
          <p:cNvSpPr txBox="1"/>
          <p:nvPr/>
        </p:nvSpPr>
        <p:spPr>
          <a:xfrm>
            <a:off x="11376211" y="2593355"/>
            <a:ext cx="2662517" cy="16260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Model prediction</a:t>
            </a:r>
          </a:p>
        </p:txBody>
      </p:sp>
      <p:cxnSp>
        <p:nvCxnSpPr>
          <p:cNvPr id="13" name="Straight Arrow Connector 12"/>
          <p:cNvCxnSpPr/>
          <p:nvPr/>
        </p:nvCxnSpPr>
        <p:spPr>
          <a:xfrm flipH="1">
            <a:off x="14365940" y="4286676"/>
            <a:ext cx="1232647" cy="1473153"/>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15" name="TextBox 14"/>
          <p:cNvSpPr txBox="1"/>
          <p:nvPr/>
        </p:nvSpPr>
        <p:spPr>
          <a:xfrm>
            <a:off x="14769351" y="2550506"/>
            <a:ext cx="3747247" cy="16260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rPr>
              <a:t>Ground Truth</a:t>
            </a:r>
            <a:r>
              <a:rPr kumimoji="0" lang="en-US" sz="4500" b="0" i="0" u="none" strike="noStrike" cap="none" spc="0" normalizeH="0">
                <a:ln>
                  <a:noFill/>
                </a:ln>
                <a:solidFill>
                  <a:schemeClr val="accent4">
                    <a:hueOff val="2021612"/>
                    <a:satOff val="-86562"/>
                    <a:lumOff val="52470"/>
                  </a:schemeClr>
                </a:solidFill>
                <a:effectLst/>
                <a:uFillTx/>
                <a:latin typeface="+mn-lt"/>
                <a:ea typeface="+mn-ea"/>
                <a:cs typeface="+mn-cs"/>
                <a:sym typeface="Helvetica Neue"/>
              </a:rPr>
              <a:t> (or label)</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3258" y="8227359"/>
            <a:ext cx="5816600" cy="5219700"/>
          </a:xfrm>
          <a:prstGeom prst="rect">
            <a:avLst/>
          </a:prstGeom>
        </p:spPr>
      </p:pic>
      <p:cxnSp>
        <p:nvCxnSpPr>
          <p:cNvPr id="14" name="Straight Arrow Connector 13"/>
          <p:cNvCxnSpPr/>
          <p:nvPr/>
        </p:nvCxnSpPr>
        <p:spPr>
          <a:xfrm flipH="1">
            <a:off x="12407811" y="7287958"/>
            <a:ext cx="36094" cy="753382"/>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cxnSp>
        <p:nvCxnSpPr>
          <p:cNvPr id="17" name="Straight Arrow Connector 16"/>
          <p:cNvCxnSpPr/>
          <p:nvPr/>
        </p:nvCxnSpPr>
        <p:spPr>
          <a:xfrm>
            <a:off x="14365940" y="7313664"/>
            <a:ext cx="3190542" cy="1267729"/>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5" name="TextBox 4"/>
          <p:cNvSpPr txBox="1"/>
          <p:nvPr/>
        </p:nvSpPr>
        <p:spPr>
          <a:xfrm>
            <a:off x="17736671" y="8227359"/>
            <a:ext cx="1918795"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Poodle</a:t>
            </a:r>
          </a:p>
        </p:txBody>
      </p:sp>
    </p:spTree>
    <p:extLst>
      <p:ext uri="{BB962C8B-B14F-4D97-AF65-F5344CB8AC3E}">
        <p14:creationId xmlns:p14="http://schemas.microsoft.com/office/powerpoint/2010/main" val="2122822405"/>
      </p:ext>
    </p:extLst>
  </p:cSld>
  <p:clrMapOvr>
    <a:masterClrMapping/>
  </p:clrMapOvr>
  <p:transition spd="slow" advTm="198000"/>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4440639" cy="938719"/>
          </a:xfrm>
          <a:prstGeom prst="rect">
            <a:avLst/>
          </a:prstGeom>
        </p:spPr>
        <p:txBody>
          <a:bodyPr/>
          <a:lstStyle/>
          <a:p>
            <a:r>
              <a:rPr lang="en-US" dirty="0"/>
              <a:t>Loss Function</a:t>
            </a:r>
            <a:endParaRPr dirty="0"/>
          </a:p>
        </p:txBody>
      </p:sp>
      <p:sp>
        <p:nvSpPr>
          <p:cNvPr id="31" name="Shape 1001"/>
          <p:cNvSpPr>
            <a:spLocks noGrp="1"/>
          </p:cNvSpPr>
          <p:nvPr>
            <p:ph type="body" idx="14"/>
          </p:nvPr>
        </p:nvSpPr>
        <p:spPr>
          <a:xfrm>
            <a:off x="1588159" y="2092800"/>
            <a:ext cx="3304110" cy="684803"/>
          </a:xfrm>
          <a:prstGeom prst="rect">
            <a:avLst/>
          </a:prstGeom>
        </p:spPr>
        <p:txBody>
          <a:bodyPr/>
          <a:lstStyle/>
          <a:p>
            <a:r>
              <a:rPr lang="en-US" dirty="0"/>
              <a:t>Define your goal</a:t>
            </a:r>
          </a:p>
        </p:txBody>
      </p:sp>
      <p:sp>
        <p:nvSpPr>
          <p:cNvPr id="42"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pic>
        <p:nvPicPr>
          <p:cNvPr id="2" name="Picture 1"/>
          <p:cNvPicPr>
            <a:picLocks noChangeAspect="1"/>
          </p:cNvPicPr>
          <p:nvPr/>
        </p:nvPicPr>
        <p:blipFill>
          <a:blip r:embed="rId2"/>
          <a:stretch>
            <a:fillRect/>
          </a:stretch>
        </p:blipFill>
        <p:spPr>
          <a:xfrm>
            <a:off x="9777417" y="5759829"/>
            <a:ext cx="5207000" cy="1524000"/>
          </a:xfrm>
          <a:prstGeom prst="rect">
            <a:avLst/>
          </a:prstGeom>
        </p:spPr>
      </p:pic>
      <p:cxnSp>
        <p:nvCxnSpPr>
          <p:cNvPr id="7" name="Straight Arrow Connector 6"/>
          <p:cNvCxnSpPr>
            <a:stCxn id="8" idx="2"/>
          </p:cNvCxnSpPr>
          <p:nvPr/>
        </p:nvCxnSpPr>
        <p:spPr>
          <a:xfrm>
            <a:off x="9094667" y="4286676"/>
            <a:ext cx="1097182" cy="1338683"/>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8" name="TextBox 7"/>
          <p:cNvSpPr txBox="1"/>
          <p:nvPr/>
        </p:nvSpPr>
        <p:spPr>
          <a:xfrm>
            <a:off x="8002379" y="2660590"/>
            <a:ext cx="2184575" cy="16260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Loss function</a:t>
            </a:r>
          </a:p>
        </p:txBody>
      </p:sp>
      <p:cxnSp>
        <p:nvCxnSpPr>
          <p:cNvPr id="9" name="Straight Arrow Connector 8"/>
          <p:cNvCxnSpPr/>
          <p:nvPr/>
        </p:nvCxnSpPr>
        <p:spPr>
          <a:xfrm flipH="1">
            <a:off x="11887199" y="4286676"/>
            <a:ext cx="484330" cy="1473153"/>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10" name="TextBox 9"/>
          <p:cNvSpPr txBox="1"/>
          <p:nvPr/>
        </p:nvSpPr>
        <p:spPr>
          <a:xfrm>
            <a:off x="11376211" y="2593355"/>
            <a:ext cx="2662517" cy="16260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Model prediction</a:t>
            </a:r>
          </a:p>
        </p:txBody>
      </p:sp>
      <p:cxnSp>
        <p:nvCxnSpPr>
          <p:cNvPr id="13" name="Straight Arrow Connector 12"/>
          <p:cNvCxnSpPr/>
          <p:nvPr/>
        </p:nvCxnSpPr>
        <p:spPr>
          <a:xfrm flipH="1">
            <a:off x="14365940" y="4286676"/>
            <a:ext cx="1232647" cy="1473153"/>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15" name="TextBox 14"/>
          <p:cNvSpPr txBox="1"/>
          <p:nvPr/>
        </p:nvSpPr>
        <p:spPr>
          <a:xfrm>
            <a:off x="14769351" y="2550506"/>
            <a:ext cx="3747247" cy="16260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rPr>
              <a:t>Ground Truth</a:t>
            </a:r>
            <a:r>
              <a:rPr kumimoji="0" lang="en-US" sz="4500" b="0" i="0" u="none" strike="noStrike" cap="none" spc="0" normalizeH="0">
                <a:ln>
                  <a:noFill/>
                </a:ln>
                <a:solidFill>
                  <a:schemeClr val="accent4">
                    <a:hueOff val="2021612"/>
                    <a:satOff val="-86562"/>
                    <a:lumOff val="52470"/>
                  </a:schemeClr>
                </a:solidFill>
                <a:effectLst/>
                <a:uFillTx/>
                <a:latin typeface="+mn-lt"/>
                <a:ea typeface="+mn-ea"/>
                <a:cs typeface="+mn-cs"/>
                <a:sym typeface="Helvetica Neue"/>
              </a:rPr>
              <a:t> (or label)</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3258" y="8227359"/>
            <a:ext cx="5816600" cy="5219700"/>
          </a:xfrm>
          <a:prstGeom prst="rect">
            <a:avLst/>
          </a:prstGeom>
        </p:spPr>
      </p:pic>
      <p:cxnSp>
        <p:nvCxnSpPr>
          <p:cNvPr id="14" name="Straight Arrow Connector 13"/>
          <p:cNvCxnSpPr/>
          <p:nvPr/>
        </p:nvCxnSpPr>
        <p:spPr>
          <a:xfrm flipH="1">
            <a:off x="12407811" y="7287958"/>
            <a:ext cx="36094" cy="753382"/>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cxnSp>
        <p:nvCxnSpPr>
          <p:cNvPr id="17" name="Straight Arrow Connector 16"/>
          <p:cNvCxnSpPr/>
          <p:nvPr/>
        </p:nvCxnSpPr>
        <p:spPr>
          <a:xfrm>
            <a:off x="14365940" y="7313664"/>
            <a:ext cx="3190542" cy="1267729"/>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5" name="TextBox 4"/>
          <p:cNvSpPr txBox="1"/>
          <p:nvPr/>
        </p:nvSpPr>
        <p:spPr>
          <a:xfrm>
            <a:off x="17736671" y="8227359"/>
            <a:ext cx="1918795"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Poodle</a:t>
            </a:r>
          </a:p>
        </p:txBody>
      </p:sp>
      <p:sp>
        <p:nvSpPr>
          <p:cNvPr id="18" name="TextBox 17"/>
          <p:cNvSpPr txBox="1"/>
          <p:nvPr/>
        </p:nvSpPr>
        <p:spPr>
          <a:xfrm>
            <a:off x="1622497" y="5603564"/>
            <a:ext cx="6858000" cy="34881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5000" b="0" i="0" u="none" strike="noStrike" cap="none" spc="0" normalizeH="0" baseline="0" dirty="0">
                <a:ln>
                  <a:noFill/>
                </a:ln>
                <a:solidFill>
                  <a:schemeClr val="accent4">
                    <a:hueOff val="2021612"/>
                    <a:satOff val="-86562"/>
                    <a:lumOff val="52470"/>
                  </a:schemeClr>
                </a:solidFill>
                <a:effectLst/>
                <a:uFillTx/>
                <a:sym typeface="Helvetica Neue"/>
              </a:rPr>
              <a:t>The loss defines how</a:t>
            </a:r>
            <a:r>
              <a:rPr kumimoji="0" lang="en-US" sz="5000" b="0" i="0" u="none" strike="noStrike" cap="none" spc="0" normalizeH="0" dirty="0">
                <a:ln>
                  <a:noFill/>
                </a:ln>
                <a:solidFill>
                  <a:schemeClr val="accent4">
                    <a:hueOff val="2021612"/>
                    <a:satOff val="-86562"/>
                    <a:lumOff val="52470"/>
                  </a:schemeClr>
                </a:solidFill>
                <a:effectLst/>
                <a:uFillTx/>
                <a:sym typeface="Helvetica Neue"/>
              </a:rPr>
              <a:t> much you pay</a:t>
            </a:r>
          </a:p>
          <a:p>
            <a:pPr marL="0" marR="0" indent="0" algn="l" defTabSz="825500" rtl="0" fontAlgn="auto" latinLnBrk="0" hangingPunct="0">
              <a:lnSpc>
                <a:spcPct val="110000"/>
              </a:lnSpc>
              <a:spcBef>
                <a:spcPts val="0"/>
              </a:spcBef>
              <a:spcAft>
                <a:spcPts val="0"/>
              </a:spcAft>
              <a:buClrTx/>
              <a:buSzTx/>
              <a:buFontTx/>
              <a:buNone/>
              <a:tabLst/>
            </a:pPr>
            <a:r>
              <a:rPr lang="en-US" sz="5000" baseline="0" dirty="0"/>
              <a:t>for</a:t>
            </a:r>
            <a:r>
              <a:rPr lang="en-US" sz="5000" dirty="0"/>
              <a:t> answering ”</a:t>
            </a:r>
            <a:r>
              <a:rPr lang="en-US" sz="5000" dirty="0" err="1"/>
              <a:t>Shiba</a:t>
            </a:r>
            <a:r>
              <a:rPr lang="en-US" sz="5000" dirty="0"/>
              <a:t>” instead of ”Poodle”</a:t>
            </a:r>
            <a:endParaRPr kumimoji="0" lang="en-US" sz="5000" b="0" i="0" u="none" strike="noStrike" cap="none" spc="0" normalizeH="0" baseline="0" dirty="0">
              <a:ln>
                <a:noFill/>
              </a:ln>
              <a:solidFill>
                <a:schemeClr val="accent4">
                  <a:hueOff val="2021612"/>
                  <a:satOff val="-86562"/>
                  <a:lumOff val="52470"/>
                </a:schemeClr>
              </a:solidFill>
              <a:effectLst/>
              <a:uFillTx/>
              <a:sym typeface="Helvetica Neue"/>
            </a:endParaRPr>
          </a:p>
        </p:txBody>
      </p:sp>
    </p:spTree>
    <p:extLst>
      <p:ext uri="{BB962C8B-B14F-4D97-AF65-F5344CB8AC3E}">
        <p14:creationId xmlns:p14="http://schemas.microsoft.com/office/powerpoint/2010/main" val="581102548"/>
      </p:ext>
    </p:extLst>
  </p:cSld>
  <p:clrMapOvr>
    <a:masterClrMapping/>
  </p:clrMapOvr>
  <p:transition spd="slow" advTm="198000"/>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3C15207-33A6-0145-A2F2-B5BE61CF9B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835" y="6236685"/>
            <a:ext cx="14756610" cy="6763446"/>
          </a:xfrm>
          <a:prstGeom prst="rect">
            <a:avLst/>
          </a:prstGeom>
        </p:spPr>
      </p:pic>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4440639" cy="938719"/>
          </a:xfrm>
          <a:prstGeom prst="rect">
            <a:avLst/>
          </a:prstGeom>
        </p:spPr>
        <p:txBody>
          <a:bodyPr/>
          <a:lstStyle/>
          <a:p>
            <a:r>
              <a:rPr lang="en-US" dirty="0"/>
              <a:t>Loss Function</a:t>
            </a:r>
            <a:endParaRPr dirty="0"/>
          </a:p>
        </p:txBody>
      </p:sp>
      <p:sp>
        <p:nvSpPr>
          <p:cNvPr id="31" name="Shape 1001"/>
          <p:cNvSpPr>
            <a:spLocks noGrp="1"/>
          </p:cNvSpPr>
          <p:nvPr>
            <p:ph type="body" idx="14"/>
          </p:nvPr>
        </p:nvSpPr>
        <p:spPr>
          <a:xfrm>
            <a:off x="1588159" y="2118256"/>
            <a:ext cx="3292889" cy="633891"/>
          </a:xfrm>
          <a:prstGeom prst="rect">
            <a:avLst/>
          </a:prstGeom>
        </p:spPr>
        <p:txBody>
          <a:bodyPr/>
          <a:lstStyle/>
          <a:p>
            <a:r>
              <a:rPr lang="en-US" dirty="0"/>
              <a:t>Some examples</a:t>
            </a:r>
          </a:p>
        </p:txBody>
      </p:sp>
      <p:sp>
        <p:nvSpPr>
          <p:cNvPr id="19" name="TextBox 18"/>
          <p:cNvSpPr txBox="1"/>
          <p:nvPr/>
        </p:nvSpPr>
        <p:spPr>
          <a:xfrm>
            <a:off x="10562836" y="3183111"/>
            <a:ext cx="3927357" cy="9489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5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Classification</a:t>
            </a:r>
          </a:p>
        </p:txBody>
      </p:sp>
      <p:sp>
        <p:nvSpPr>
          <p:cNvPr id="22" name="TextBox 21"/>
          <p:cNvSpPr txBox="1"/>
          <p:nvPr/>
        </p:nvSpPr>
        <p:spPr>
          <a:xfrm>
            <a:off x="7525626" y="4347689"/>
            <a:ext cx="1041102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5500" rtl="0" fontAlgn="auto" latinLnBrk="0" hangingPunct="0">
              <a:lnSpc>
                <a:spcPct val="110000"/>
              </a:lnSpc>
              <a:spcBef>
                <a:spcPts val="0"/>
              </a:spcBef>
              <a:spcAft>
                <a:spcPts val="0"/>
              </a:spcAft>
              <a:buClrTx/>
              <a:buSzTx/>
              <a:buFont typeface="Arial" charset="0"/>
              <a:buChar char="•"/>
              <a:tabLst/>
            </a:pPr>
            <a:r>
              <a:rPr kumimoji="0" lang="en-US" sz="4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Goal : assign class +1 / -1</a:t>
            </a:r>
          </a:p>
          <a:p>
            <a:pPr marL="457200" marR="0" indent="-457200" algn="l" defTabSz="825500" rtl="0" fontAlgn="auto" latinLnBrk="0" hangingPunct="0">
              <a:lnSpc>
                <a:spcPct val="110000"/>
              </a:lnSpc>
              <a:spcBef>
                <a:spcPts val="0"/>
              </a:spcBef>
              <a:spcAft>
                <a:spcPts val="0"/>
              </a:spcAft>
              <a:buClrTx/>
              <a:buSzTx/>
              <a:buFont typeface="Arial" charset="0"/>
              <a:buChar char="•"/>
              <a:tabLst/>
            </a:pPr>
            <a:r>
              <a:rPr lang="en-US" sz="4000" dirty="0"/>
              <a:t>Loss : based on sign agreement </a:t>
            </a:r>
            <a:endParaRPr kumimoji="0" lang="en-US" sz="4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pic>
        <p:nvPicPr>
          <p:cNvPr id="26" name="Picture 25"/>
          <p:cNvPicPr>
            <a:picLocks noChangeAspect="1"/>
          </p:cNvPicPr>
          <p:nvPr/>
        </p:nvPicPr>
        <p:blipFill>
          <a:blip r:embed="rId4"/>
          <a:stretch>
            <a:fillRect/>
          </a:stretch>
        </p:blipFill>
        <p:spPr>
          <a:xfrm>
            <a:off x="15878140" y="5070393"/>
            <a:ext cx="1434864" cy="631340"/>
          </a:xfrm>
          <a:prstGeom prst="rect">
            <a:avLst/>
          </a:prstGeom>
        </p:spPr>
      </p:pic>
      <p:pic>
        <p:nvPicPr>
          <p:cNvPr id="32" name="Picture 31"/>
          <p:cNvPicPr>
            <a:picLocks noChangeAspect="1"/>
          </p:cNvPicPr>
          <p:nvPr/>
        </p:nvPicPr>
        <p:blipFill>
          <a:blip r:embed="rId5"/>
          <a:stretch>
            <a:fillRect/>
          </a:stretch>
        </p:blipFill>
        <p:spPr>
          <a:xfrm>
            <a:off x="12748517" y="8298843"/>
            <a:ext cx="2794000" cy="698500"/>
          </a:xfrm>
          <a:prstGeom prst="rect">
            <a:avLst/>
          </a:prstGeom>
        </p:spPr>
      </p:pic>
      <p:pic>
        <p:nvPicPr>
          <p:cNvPr id="33" name="Picture 32"/>
          <p:cNvPicPr>
            <a:picLocks noChangeAspect="1"/>
          </p:cNvPicPr>
          <p:nvPr/>
        </p:nvPicPr>
        <p:blipFill>
          <a:blip r:embed="rId6"/>
          <a:stretch>
            <a:fillRect/>
          </a:stretch>
        </p:blipFill>
        <p:spPr>
          <a:xfrm>
            <a:off x="4725902" y="8997343"/>
            <a:ext cx="2794000" cy="698500"/>
          </a:xfrm>
          <a:prstGeom prst="rect">
            <a:avLst/>
          </a:prstGeom>
        </p:spPr>
      </p:pic>
      <p:pic>
        <p:nvPicPr>
          <p:cNvPr id="34" name="Picture 33"/>
          <p:cNvPicPr>
            <a:picLocks noChangeAspect="1"/>
          </p:cNvPicPr>
          <p:nvPr/>
        </p:nvPicPr>
        <p:blipFill>
          <a:blip r:embed="rId7"/>
          <a:stretch>
            <a:fillRect/>
          </a:stretch>
        </p:blipFill>
        <p:spPr>
          <a:xfrm>
            <a:off x="9605514" y="7790843"/>
            <a:ext cx="317500" cy="508000"/>
          </a:xfrm>
          <a:prstGeom prst="rect">
            <a:avLst/>
          </a:prstGeom>
        </p:spPr>
      </p:pic>
      <p:pic>
        <p:nvPicPr>
          <p:cNvPr id="35" name="Picture 34"/>
          <p:cNvPicPr>
            <a:picLocks noChangeAspect="1"/>
          </p:cNvPicPr>
          <p:nvPr/>
        </p:nvPicPr>
        <p:blipFill>
          <a:blip r:embed="rId8"/>
          <a:stretch>
            <a:fillRect/>
          </a:stretch>
        </p:blipFill>
        <p:spPr>
          <a:xfrm>
            <a:off x="8822937" y="10087136"/>
            <a:ext cx="381000" cy="508000"/>
          </a:xfrm>
          <a:prstGeom prst="rect">
            <a:avLst/>
          </a:prstGeom>
        </p:spPr>
      </p:pic>
      <p:sp>
        <p:nvSpPr>
          <p:cNvPr id="42"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1867895764"/>
      </p:ext>
    </p:extLst>
  </p:cSld>
  <p:clrMapOvr>
    <a:masterClrMapping/>
  </p:clrMapOvr>
  <p:transition spd="slow" advTm="19800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4440639" cy="938719"/>
          </a:xfrm>
          <a:prstGeom prst="rect">
            <a:avLst/>
          </a:prstGeom>
        </p:spPr>
        <p:txBody>
          <a:bodyPr/>
          <a:lstStyle/>
          <a:p>
            <a:r>
              <a:rPr lang="en-US" dirty="0"/>
              <a:t>Loss Function</a:t>
            </a:r>
            <a:endParaRPr dirty="0"/>
          </a:p>
        </p:txBody>
      </p:sp>
      <p:sp>
        <p:nvSpPr>
          <p:cNvPr id="31" name="Shape 1001"/>
          <p:cNvSpPr>
            <a:spLocks noGrp="1"/>
          </p:cNvSpPr>
          <p:nvPr>
            <p:ph type="body" idx="14"/>
          </p:nvPr>
        </p:nvSpPr>
        <p:spPr>
          <a:xfrm>
            <a:off x="1588159" y="2118256"/>
            <a:ext cx="3292889" cy="633891"/>
          </a:xfrm>
          <a:prstGeom prst="rect">
            <a:avLst/>
          </a:prstGeom>
        </p:spPr>
        <p:txBody>
          <a:bodyPr/>
          <a:lstStyle/>
          <a:p>
            <a:r>
              <a:rPr lang="en-US" dirty="0"/>
              <a:t>Some examples</a:t>
            </a:r>
          </a:p>
        </p:txBody>
      </p:sp>
      <p:sp>
        <p:nvSpPr>
          <p:cNvPr id="24" name="TextBox 23"/>
          <p:cNvSpPr txBox="1"/>
          <p:nvPr/>
        </p:nvSpPr>
        <p:spPr>
          <a:xfrm>
            <a:off x="3721762" y="12597745"/>
            <a:ext cx="16071707"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6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Loss : Application-dependent measure of error</a:t>
            </a:r>
          </a:p>
        </p:txBody>
      </p:sp>
      <p:sp>
        <p:nvSpPr>
          <p:cNvPr id="42"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15" name="TextBox 14"/>
          <p:cNvSpPr txBox="1"/>
          <p:nvPr/>
        </p:nvSpPr>
        <p:spPr>
          <a:xfrm>
            <a:off x="10175097" y="3266232"/>
            <a:ext cx="3321422" cy="9489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5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Regression</a:t>
            </a:r>
          </a:p>
        </p:txBody>
      </p:sp>
      <p:sp>
        <p:nvSpPr>
          <p:cNvPr id="16" name="TextBox 15"/>
          <p:cNvSpPr txBox="1"/>
          <p:nvPr/>
        </p:nvSpPr>
        <p:spPr>
          <a:xfrm>
            <a:off x="7385985" y="4430810"/>
            <a:ext cx="1041102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5500" rtl="0" fontAlgn="auto" latinLnBrk="0" hangingPunct="0">
              <a:lnSpc>
                <a:spcPct val="110000"/>
              </a:lnSpc>
              <a:spcBef>
                <a:spcPts val="0"/>
              </a:spcBef>
              <a:spcAft>
                <a:spcPts val="0"/>
              </a:spcAft>
              <a:buClrTx/>
              <a:buSzTx/>
              <a:buFont typeface="Arial" charset="0"/>
              <a:buChar char="•"/>
              <a:tabLst/>
            </a:pPr>
            <a:r>
              <a:rPr kumimoji="0" lang="en-US" sz="4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Goal : learn continuous value y</a:t>
            </a:r>
          </a:p>
          <a:p>
            <a:pPr marL="457200" marR="0" indent="-457200" algn="l" defTabSz="825500" rtl="0" fontAlgn="auto" latinLnBrk="0" hangingPunct="0">
              <a:lnSpc>
                <a:spcPct val="110000"/>
              </a:lnSpc>
              <a:spcBef>
                <a:spcPts val="0"/>
              </a:spcBef>
              <a:spcAft>
                <a:spcPts val="0"/>
              </a:spcAft>
              <a:buClrTx/>
              <a:buSzTx/>
              <a:buFont typeface="Arial" charset="0"/>
              <a:buChar char="•"/>
              <a:tabLst/>
            </a:pPr>
            <a:r>
              <a:rPr lang="en-US" sz="4000" dirty="0"/>
              <a:t>Loss : based on distance </a:t>
            </a:r>
            <a:endParaRPr kumimoji="0" lang="en-US" sz="4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pic>
        <p:nvPicPr>
          <p:cNvPr id="17" name="Picture 16"/>
          <p:cNvPicPr>
            <a:picLocks noChangeAspect="1"/>
          </p:cNvPicPr>
          <p:nvPr/>
        </p:nvPicPr>
        <p:blipFill>
          <a:blip r:embed="rId3"/>
          <a:stretch>
            <a:fillRect/>
          </a:stretch>
        </p:blipFill>
        <p:spPr>
          <a:xfrm>
            <a:off x="13825555" y="5088876"/>
            <a:ext cx="2623302" cy="695978"/>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9094" y="7315675"/>
            <a:ext cx="6055024" cy="3602739"/>
          </a:xfrm>
          <a:prstGeom prst="rect">
            <a:avLst/>
          </a:prstGeom>
        </p:spPr>
      </p:pic>
      <p:pic>
        <p:nvPicPr>
          <p:cNvPr id="20" name="Picture 19"/>
          <p:cNvPicPr>
            <a:picLocks noChangeAspect="1"/>
          </p:cNvPicPr>
          <p:nvPr/>
        </p:nvPicPr>
        <p:blipFill>
          <a:blip r:embed="rId5"/>
          <a:stretch>
            <a:fillRect/>
          </a:stretch>
        </p:blipFill>
        <p:spPr>
          <a:xfrm>
            <a:off x="13343186" y="11008457"/>
            <a:ext cx="2349500" cy="698500"/>
          </a:xfrm>
          <a:prstGeom prst="rect">
            <a:avLst/>
          </a:prstGeom>
        </p:spPr>
      </p:pic>
      <p:pic>
        <p:nvPicPr>
          <p:cNvPr id="21" name="Picture 20"/>
          <p:cNvPicPr>
            <a:picLocks noChangeAspect="1"/>
          </p:cNvPicPr>
          <p:nvPr/>
        </p:nvPicPr>
        <p:blipFill>
          <a:blip r:embed="rId6"/>
          <a:stretch>
            <a:fillRect/>
          </a:stretch>
        </p:blipFill>
        <p:spPr>
          <a:xfrm>
            <a:off x="15137206" y="7070411"/>
            <a:ext cx="3111500" cy="825500"/>
          </a:xfrm>
          <a:prstGeom prst="rect">
            <a:avLst/>
          </a:prstGeom>
        </p:spPr>
      </p:pic>
    </p:spTree>
    <p:extLst>
      <p:ext uri="{BB962C8B-B14F-4D97-AF65-F5344CB8AC3E}">
        <p14:creationId xmlns:p14="http://schemas.microsoft.com/office/powerpoint/2010/main" val="289648657"/>
      </p:ext>
    </p:extLst>
  </p:cSld>
  <p:clrMapOvr>
    <a:masterClrMapping/>
  </p:clrMapOvr>
  <p:transition spd="slow" advTm="198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6" name="Shape 1000"/>
          <p:cNvSpPr>
            <a:spLocks noGrp="1"/>
          </p:cNvSpPr>
          <p:nvPr>
            <p:ph type="body" idx="13"/>
          </p:nvPr>
        </p:nvSpPr>
        <p:spPr>
          <a:xfrm>
            <a:off x="1588159" y="1460170"/>
            <a:ext cx="9039654" cy="938719"/>
          </a:xfrm>
          <a:prstGeom prst="rect">
            <a:avLst/>
          </a:prstGeom>
        </p:spPr>
        <p:txBody>
          <a:bodyPr/>
          <a:lstStyle/>
          <a:p>
            <a:r>
              <a:rPr lang="en-US" dirty="0"/>
              <a:t>Examples of Inputs / Outputs</a:t>
            </a:r>
          </a:p>
        </p:txBody>
      </p:sp>
      <p:sp>
        <p:nvSpPr>
          <p:cNvPr id="7" name="Shape 1001"/>
          <p:cNvSpPr>
            <a:spLocks noGrp="1"/>
          </p:cNvSpPr>
          <p:nvPr>
            <p:ph type="body" idx="14"/>
          </p:nvPr>
        </p:nvSpPr>
        <p:spPr>
          <a:xfrm>
            <a:off x="1588159" y="2116246"/>
            <a:ext cx="3312125" cy="684803"/>
          </a:xfrm>
          <a:prstGeom prst="rect">
            <a:avLst/>
          </a:prstGeom>
        </p:spPr>
        <p:txBody>
          <a:bodyPr/>
          <a:lstStyle/>
          <a:p>
            <a:r>
              <a:rPr lang="en-US" dirty="0"/>
              <a:t>Text In, Text out</a:t>
            </a:r>
          </a:p>
        </p:txBody>
      </p:sp>
      <p:sp>
        <p:nvSpPr>
          <p:cNvPr id="14" name="TextBox 13"/>
          <p:cNvSpPr txBox="1"/>
          <p:nvPr/>
        </p:nvSpPr>
        <p:spPr>
          <a:xfrm flipH="1">
            <a:off x="17292860" y="5829913"/>
            <a:ext cx="6168770" cy="3149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6000" dirty="0"/>
              <a:t>a person on skis jumping down part of a hill</a:t>
            </a:r>
            <a:endParaRPr kumimoji="0" lang="en-US" sz="6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2133" y="5779371"/>
            <a:ext cx="7867542" cy="3250661"/>
          </a:xfrm>
          <a:prstGeom prst="rect">
            <a:avLst/>
          </a:prstGeom>
        </p:spPr>
      </p:pic>
      <p:sp>
        <p:nvSpPr>
          <p:cNvPr id="9" name="TextBox 8"/>
          <p:cNvSpPr txBox="1"/>
          <p:nvPr/>
        </p:nvSpPr>
        <p:spPr>
          <a:xfrm flipH="1">
            <a:off x="1588159" y="6388283"/>
            <a:ext cx="7127382"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6000" dirty="0"/>
              <a:t>Un </a:t>
            </a:r>
            <a:r>
              <a:rPr lang="en-US" sz="6000" dirty="0" err="1"/>
              <a:t>skieur</a:t>
            </a:r>
            <a:r>
              <a:rPr lang="en-US" sz="6000" dirty="0"/>
              <a:t> </a:t>
            </a:r>
            <a:r>
              <a:rPr lang="en-US" sz="6000" dirty="0" err="1"/>
              <a:t>sautant</a:t>
            </a:r>
            <a:r>
              <a:rPr lang="en-US" sz="6000" dirty="0"/>
              <a:t> au </a:t>
            </a:r>
            <a:r>
              <a:rPr lang="en-US" sz="6000" dirty="0" err="1"/>
              <a:t>dessus</a:t>
            </a:r>
            <a:r>
              <a:rPr lang="en-US" sz="6000" dirty="0"/>
              <a:t> d’un talus</a:t>
            </a:r>
          </a:p>
        </p:txBody>
      </p:sp>
    </p:spTree>
    <p:extLst>
      <p:ext uri="{BB962C8B-B14F-4D97-AF65-F5344CB8AC3E}">
        <p14:creationId xmlns:p14="http://schemas.microsoft.com/office/powerpoint/2010/main" val="1868184981"/>
      </p:ext>
    </p:extLst>
  </p:cSld>
  <p:clrMapOvr>
    <a:masterClrMapping/>
  </p:clrMapOvr>
  <p:transition spd="slow" advTm="1017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4221027" cy="938719"/>
          </a:xfrm>
          <a:prstGeom prst="rect">
            <a:avLst/>
          </a:prstGeom>
        </p:spPr>
        <p:txBody>
          <a:bodyPr/>
          <a:lstStyle/>
          <a:p>
            <a:r>
              <a:rPr lang="en-US" dirty="0"/>
              <a:t>Training Loss</a:t>
            </a:r>
            <a:endParaRPr dirty="0"/>
          </a:p>
        </p:txBody>
      </p:sp>
      <p:sp>
        <p:nvSpPr>
          <p:cNvPr id="31" name="Shape 1001"/>
          <p:cNvSpPr>
            <a:spLocks noGrp="1"/>
          </p:cNvSpPr>
          <p:nvPr>
            <p:ph type="body" idx="14"/>
          </p:nvPr>
        </p:nvSpPr>
        <p:spPr>
          <a:xfrm>
            <a:off x="1588159" y="2092800"/>
            <a:ext cx="4525598" cy="684803"/>
          </a:xfrm>
          <a:prstGeom prst="rect">
            <a:avLst/>
          </a:prstGeom>
        </p:spPr>
        <p:txBody>
          <a:bodyPr/>
          <a:lstStyle/>
          <a:p>
            <a:r>
              <a:rPr lang="en-US" dirty="0"/>
              <a:t>Let’s get to minimizing</a:t>
            </a:r>
          </a:p>
        </p:txBody>
      </p:sp>
      <p:pic>
        <p:nvPicPr>
          <p:cNvPr id="17" name="Picture 16"/>
          <p:cNvPicPr>
            <a:picLocks noChangeAspect="1"/>
          </p:cNvPicPr>
          <p:nvPr/>
        </p:nvPicPr>
        <p:blipFill>
          <a:blip r:embed="rId3"/>
          <a:stretch>
            <a:fillRect/>
          </a:stretch>
        </p:blipFill>
        <p:spPr>
          <a:xfrm>
            <a:off x="4402015" y="5234353"/>
            <a:ext cx="15392400" cy="4419600"/>
          </a:xfrm>
          <a:prstGeom prst="rect">
            <a:avLst/>
          </a:prstGeom>
        </p:spPr>
      </p:pic>
      <p:sp>
        <p:nvSpPr>
          <p:cNvPr id="47"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1314625468"/>
      </p:ext>
    </p:extLst>
  </p:cSld>
  <p:clrMapOvr>
    <a:masterClrMapping/>
  </p:clrMapOvr>
  <p:transition spd="slow" advTm="8482"/>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4221027" cy="938719"/>
          </a:xfrm>
          <a:prstGeom prst="rect">
            <a:avLst/>
          </a:prstGeom>
        </p:spPr>
        <p:txBody>
          <a:bodyPr/>
          <a:lstStyle/>
          <a:p>
            <a:r>
              <a:rPr lang="en-US" dirty="0"/>
              <a:t>Training Loss</a:t>
            </a:r>
            <a:endParaRPr dirty="0"/>
          </a:p>
        </p:txBody>
      </p:sp>
      <p:sp>
        <p:nvSpPr>
          <p:cNvPr id="31" name="Shape 1001"/>
          <p:cNvSpPr>
            <a:spLocks noGrp="1"/>
          </p:cNvSpPr>
          <p:nvPr>
            <p:ph type="body" idx="14"/>
          </p:nvPr>
        </p:nvSpPr>
        <p:spPr>
          <a:xfrm>
            <a:off x="1588159" y="2092800"/>
            <a:ext cx="4525598" cy="684803"/>
          </a:xfrm>
          <a:prstGeom prst="rect">
            <a:avLst/>
          </a:prstGeom>
        </p:spPr>
        <p:txBody>
          <a:bodyPr/>
          <a:lstStyle/>
          <a:p>
            <a:r>
              <a:rPr lang="en-US" dirty="0"/>
              <a:t>Let’s get to minimizing</a:t>
            </a:r>
          </a:p>
        </p:txBody>
      </p:sp>
      <p:cxnSp>
        <p:nvCxnSpPr>
          <p:cNvPr id="6" name="Straight Arrow Connector 5"/>
          <p:cNvCxnSpPr/>
          <p:nvPr/>
        </p:nvCxnSpPr>
        <p:spPr>
          <a:xfrm flipV="1">
            <a:off x="3915508" y="8436359"/>
            <a:ext cx="1055076" cy="1147257"/>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40" name="TextBox 39"/>
          <p:cNvSpPr txBox="1"/>
          <p:nvPr/>
        </p:nvSpPr>
        <p:spPr>
          <a:xfrm>
            <a:off x="135927" y="9583616"/>
            <a:ext cx="4834657"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Model Parameters</a:t>
            </a:r>
          </a:p>
        </p:txBody>
      </p:sp>
      <p:pic>
        <p:nvPicPr>
          <p:cNvPr id="20" name="Picture 19"/>
          <p:cNvPicPr>
            <a:picLocks noChangeAspect="1"/>
          </p:cNvPicPr>
          <p:nvPr/>
        </p:nvPicPr>
        <p:blipFill>
          <a:blip r:embed="rId2"/>
          <a:stretch>
            <a:fillRect/>
          </a:stretch>
        </p:blipFill>
        <p:spPr>
          <a:xfrm>
            <a:off x="4402015" y="5234353"/>
            <a:ext cx="15392400" cy="4419600"/>
          </a:xfrm>
          <a:prstGeom prst="rect">
            <a:avLst/>
          </a:prstGeom>
        </p:spPr>
      </p:pic>
      <p:sp>
        <p:nvSpPr>
          <p:cNvPr id="24"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1598480340"/>
      </p:ext>
    </p:extLst>
  </p:cSld>
  <p:clrMapOvr>
    <a:masterClrMapping/>
  </p:clrMapOvr>
  <p:transition spd="slow" advTm="21628"/>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4221027" cy="938719"/>
          </a:xfrm>
          <a:prstGeom prst="rect">
            <a:avLst/>
          </a:prstGeom>
        </p:spPr>
        <p:txBody>
          <a:bodyPr/>
          <a:lstStyle/>
          <a:p>
            <a:r>
              <a:rPr lang="en-US" dirty="0"/>
              <a:t>Training Loss</a:t>
            </a:r>
            <a:endParaRPr dirty="0"/>
          </a:p>
        </p:txBody>
      </p:sp>
      <p:sp>
        <p:nvSpPr>
          <p:cNvPr id="31" name="Shape 1001"/>
          <p:cNvSpPr>
            <a:spLocks noGrp="1"/>
          </p:cNvSpPr>
          <p:nvPr>
            <p:ph type="body" idx="14"/>
          </p:nvPr>
        </p:nvSpPr>
        <p:spPr>
          <a:xfrm>
            <a:off x="1588159" y="2118256"/>
            <a:ext cx="4525598" cy="633891"/>
          </a:xfrm>
          <a:prstGeom prst="rect">
            <a:avLst/>
          </a:prstGeom>
        </p:spPr>
        <p:txBody>
          <a:bodyPr/>
          <a:lstStyle/>
          <a:p>
            <a:r>
              <a:rPr lang="en-US" dirty="0"/>
              <a:t>Let’s get to minimizing</a:t>
            </a:r>
          </a:p>
        </p:txBody>
      </p:sp>
      <p:cxnSp>
        <p:nvCxnSpPr>
          <p:cNvPr id="20" name="Straight Arrow Connector 19"/>
          <p:cNvCxnSpPr/>
          <p:nvPr/>
        </p:nvCxnSpPr>
        <p:spPr>
          <a:xfrm flipV="1">
            <a:off x="3915508" y="8436359"/>
            <a:ext cx="1055076" cy="1147257"/>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21" name="TextBox 20"/>
          <p:cNvSpPr txBox="1"/>
          <p:nvPr/>
        </p:nvSpPr>
        <p:spPr>
          <a:xfrm>
            <a:off x="135927" y="9583616"/>
            <a:ext cx="4834657"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Model Parameters</a:t>
            </a:r>
          </a:p>
        </p:txBody>
      </p:sp>
      <p:pic>
        <p:nvPicPr>
          <p:cNvPr id="22" name="Picture 21"/>
          <p:cNvPicPr>
            <a:picLocks noChangeAspect="1"/>
          </p:cNvPicPr>
          <p:nvPr/>
        </p:nvPicPr>
        <p:blipFill>
          <a:blip r:embed="rId2"/>
          <a:stretch>
            <a:fillRect/>
          </a:stretch>
        </p:blipFill>
        <p:spPr>
          <a:xfrm>
            <a:off x="4402015" y="5234353"/>
            <a:ext cx="15392400" cy="4419600"/>
          </a:xfrm>
          <a:prstGeom prst="rect">
            <a:avLst/>
          </a:prstGeom>
        </p:spPr>
      </p:pic>
      <p:sp>
        <p:nvSpPr>
          <p:cNvPr id="23" name="Left Bracket 22"/>
          <p:cNvSpPr/>
          <p:nvPr/>
        </p:nvSpPr>
        <p:spPr>
          <a:xfrm>
            <a:off x="7113111" y="4665784"/>
            <a:ext cx="553781" cy="5650524"/>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4" name="Left Bracket 23"/>
          <p:cNvSpPr/>
          <p:nvPr/>
        </p:nvSpPr>
        <p:spPr>
          <a:xfrm flipH="1">
            <a:off x="10442461" y="4654061"/>
            <a:ext cx="577230" cy="5650524"/>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5" name="TextBox 24"/>
          <p:cNvSpPr txBox="1"/>
          <p:nvPr/>
        </p:nvSpPr>
        <p:spPr>
          <a:xfrm>
            <a:off x="5439511" y="10511323"/>
            <a:ext cx="7482818"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Average over the training set</a:t>
            </a:r>
          </a:p>
        </p:txBody>
      </p:sp>
      <p:sp>
        <p:nvSpPr>
          <p:cNvPr id="32"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638650410"/>
      </p:ext>
    </p:extLst>
  </p:cSld>
  <p:clrMapOvr>
    <a:masterClrMapping/>
  </p:clrMapOvr>
  <p:transition spd="slow" advTm="10631"/>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4221027" cy="938719"/>
          </a:xfrm>
          <a:prstGeom prst="rect">
            <a:avLst/>
          </a:prstGeom>
        </p:spPr>
        <p:txBody>
          <a:bodyPr/>
          <a:lstStyle/>
          <a:p>
            <a:r>
              <a:rPr lang="en-US" dirty="0"/>
              <a:t>Training Loss</a:t>
            </a:r>
            <a:endParaRPr dirty="0"/>
          </a:p>
        </p:txBody>
      </p:sp>
      <p:sp>
        <p:nvSpPr>
          <p:cNvPr id="31" name="Shape 1001"/>
          <p:cNvSpPr>
            <a:spLocks noGrp="1"/>
          </p:cNvSpPr>
          <p:nvPr>
            <p:ph type="body" idx="14"/>
          </p:nvPr>
        </p:nvSpPr>
        <p:spPr>
          <a:xfrm>
            <a:off x="1588159" y="2092800"/>
            <a:ext cx="4525598" cy="684803"/>
          </a:xfrm>
          <a:prstGeom prst="rect">
            <a:avLst/>
          </a:prstGeom>
        </p:spPr>
        <p:txBody>
          <a:bodyPr/>
          <a:lstStyle/>
          <a:p>
            <a:r>
              <a:rPr lang="en-US" dirty="0"/>
              <a:t>Let’s get to minimizing</a:t>
            </a:r>
          </a:p>
        </p:txBody>
      </p:sp>
      <p:sp>
        <p:nvSpPr>
          <p:cNvPr id="11" name="TextBox 10"/>
          <p:cNvSpPr txBox="1"/>
          <p:nvPr/>
        </p:nvSpPr>
        <p:spPr>
          <a:xfrm>
            <a:off x="16103523" y="3386748"/>
            <a:ext cx="2308864" cy="16260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dirty="0"/>
              <a:t>Training example</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39" name="Straight Arrow Connector 38"/>
          <p:cNvCxnSpPr/>
          <p:nvPr/>
        </p:nvCxnSpPr>
        <p:spPr>
          <a:xfrm flipH="1">
            <a:off x="11892093" y="5165234"/>
            <a:ext cx="1658813" cy="1148861"/>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cxnSp>
        <p:nvCxnSpPr>
          <p:cNvPr id="41" name="Straight Arrow Connector 40"/>
          <p:cNvCxnSpPr/>
          <p:nvPr/>
        </p:nvCxnSpPr>
        <p:spPr>
          <a:xfrm flipH="1">
            <a:off x="18663138" y="5165234"/>
            <a:ext cx="1541394" cy="1470028"/>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cxnSp>
        <p:nvCxnSpPr>
          <p:cNvPr id="42" name="Straight Arrow Connector 41"/>
          <p:cNvCxnSpPr/>
          <p:nvPr/>
        </p:nvCxnSpPr>
        <p:spPr>
          <a:xfrm flipH="1">
            <a:off x="14982092" y="5052280"/>
            <a:ext cx="1843617" cy="1582982"/>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43" name="TextBox 42"/>
          <p:cNvSpPr txBox="1"/>
          <p:nvPr/>
        </p:nvSpPr>
        <p:spPr>
          <a:xfrm>
            <a:off x="12607215" y="3386748"/>
            <a:ext cx="2184575" cy="16260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Loss function</a:t>
            </a:r>
          </a:p>
        </p:txBody>
      </p:sp>
      <p:sp>
        <p:nvSpPr>
          <p:cNvPr id="44" name="TextBox 43"/>
          <p:cNvSpPr txBox="1"/>
          <p:nvPr/>
        </p:nvSpPr>
        <p:spPr>
          <a:xfrm>
            <a:off x="19724120" y="3386747"/>
            <a:ext cx="2497558" cy="16260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a:t>Example label</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23" name="Straight Arrow Connector 22"/>
          <p:cNvCxnSpPr/>
          <p:nvPr/>
        </p:nvCxnSpPr>
        <p:spPr>
          <a:xfrm flipV="1">
            <a:off x="3915508" y="8436359"/>
            <a:ext cx="1055076" cy="1147257"/>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24" name="TextBox 23"/>
          <p:cNvSpPr txBox="1"/>
          <p:nvPr/>
        </p:nvSpPr>
        <p:spPr>
          <a:xfrm>
            <a:off x="135927" y="9583616"/>
            <a:ext cx="4834657"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Model Parameters</a:t>
            </a:r>
          </a:p>
        </p:txBody>
      </p:sp>
      <p:pic>
        <p:nvPicPr>
          <p:cNvPr id="25" name="Picture 24"/>
          <p:cNvPicPr>
            <a:picLocks noChangeAspect="1"/>
          </p:cNvPicPr>
          <p:nvPr/>
        </p:nvPicPr>
        <p:blipFill>
          <a:blip r:embed="rId3"/>
          <a:stretch>
            <a:fillRect/>
          </a:stretch>
        </p:blipFill>
        <p:spPr>
          <a:xfrm>
            <a:off x="4402015" y="5234353"/>
            <a:ext cx="15392400" cy="4419600"/>
          </a:xfrm>
          <a:prstGeom prst="rect">
            <a:avLst/>
          </a:prstGeom>
        </p:spPr>
      </p:pic>
      <p:sp>
        <p:nvSpPr>
          <p:cNvPr id="28" name="Left Bracket 27"/>
          <p:cNvSpPr/>
          <p:nvPr/>
        </p:nvSpPr>
        <p:spPr>
          <a:xfrm>
            <a:off x="7113111" y="4665784"/>
            <a:ext cx="553781" cy="5650524"/>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2" name="Left Bracket 31"/>
          <p:cNvSpPr/>
          <p:nvPr/>
        </p:nvSpPr>
        <p:spPr>
          <a:xfrm flipH="1">
            <a:off x="10442461" y="4654061"/>
            <a:ext cx="577230" cy="5650524"/>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3" name="TextBox 32"/>
          <p:cNvSpPr txBox="1"/>
          <p:nvPr/>
        </p:nvSpPr>
        <p:spPr>
          <a:xfrm>
            <a:off x="5439511" y="10511323"/>
            <a:ext cx="7482818"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Average over the training set</a:t>
            </a:r>
          </a:p>
        </p:txBody>
      </p:sp>
      <p:sp>
        <p:nvSpPr>
          <p:cNvPr id="34"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674173164"/>
      </p:ext>
    </p:extLst>
  </p:cSld>
  <p:clrMapOvr>
    <a:masterClrMapping/>
  </p:clrMapOvr>
  <p:transition spd="slow" advTm="698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4221027" cy="938719"/>
          </a:xfrm>
          <a:prstGeom prst="rect">
            <a:avLst/>
          </a:prstGeom>
        </p:spPr>
        <p:txBody>
          <a:bodyPr/>
          <a:lstStyle/>
          <a:p>
            <a:r>
              <a:rPr lang="en-US" dirty="0"/>
              <a:t>Training Loss</a:t>
            </a:r>
            <a:endParaRPr dirty="0"/>
          </a:p>
        </p:txBody>
      </p:sp>
      <p:sp>
        <p:nvSpPr>
          <p:cNvPr id="31" name="Shape 1001"/>
          <p:cNvSpPr>
            <a:spLocks noGrp="1"/>
          </p:cNvSpPr>
          <p:nvPr>
            <p:ph type="body" idx="14"/>
          </p:nvPr>
        </p:nvSpPr>
        <p:spPr>
          <a:xfrm>
            <a:off x="1588159" y="2092800"/>
            <a:ext cx="4525598" cy="684803"/>
          </a:xfrm>
          <a:prstGeom prst="rect">
            <a:avLst/>
          </a:prstGeom>
        </p:spPr>
        <p:txBody>
          <a:bodyPr/>
          <a:lstStyle/>
          <a:p>
            <a:r>
              <a:rPr lang="en-US" dirty="0"/>
              <a:t>Let’s get to minimizing</a:t>
            </a:r>
          </a:p>
        </p:txBody>
      </p:sp>
      <p:sp>
        <p:nvSpPr>
          <p:cNvPr id="11" name="TextBox 10"/>
          <p:cNvSpPr txBox="1"/>
          <p:nvPr/>
        </p:nvSpPr>
        <p:spPr>
          <a:xfrm>
            <a:off x="16103523" y="3386748"/>
            <a:ext cx="2308864" cy="16260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dirty="0"/>
              <a:t>Training example</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39" name="Straight Arrow Connector 38"/>
          <p:cNvCxnSpPr/>
          <p:nvPr/>
        </p:nvCxnSpPr>
        <p:spPr>
          <a:xfrm flipH="1">
            <a:off x="11892093" y="5165234"/>
            <a:ext cx="1658813" cy="1148861"/>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cxnSp>
        <p:nvCxnSpPr>
          <p:cNvPr id="41" name="Straight Arrow Connector 40"/>
          <p:cNvCxnSpPr/>
          <p:nvPr/>
        </p:nvCxnSpPr>
        <p:spPr>
          <a:xfrm flipH="1">
            <a:off x="18663138" y="5165234"/>
            <a:ext cx="1541394" cy="1470028"/>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cxnSp>
        <p:nvCxnSpPr>
          <p:cNvPr id="42" name="Straight Arrow Connector 41"/>
          <p:cNvCxnSpPr/>
          <p:nvPr/>
        </p:nvCxnSpPr>
        <p:spPr>
          <a:xfrm flipH="1">
            <a:off x="14982092" y="5052280"/>
            <a:ext cx="1843617" cy="1582982"/>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43" name="TextBox 42"/>
          <p:cNvSpPr txBox="1"/>
          <p:nvPr/>
        </p:nvSpPr>
        <p:spPr>
          <a:xfrm>
            <a:off x="12607215" y="3386748"/>
            <a:ext cx="2184575" cy="16260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Loss function</a:t>
            </a:r>
          </a:p>
        </p:txBody>
      </p:sp>
      <p:sp>
        <p:nvSpPr>
          <p:cNvPr id="44" name="TextBox 43"/>
          <p:cNvSpPr txBox="1"/>
          <p:nvPr/>
        </p:nvSpPr>
        <p:spPr>
          <a:xfrm>
            <a:off x="19724120" y="3386747"/>
            <a:ext cx="2497558" cy="16260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a:t>Example label</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45" name="Left Bracket 44"/>
          <p:cNvSpPr/>
          <p:nvPr/>
        </p:nvSpPr>
        <p:spPr>
          <a:xfrm rot="16200000">
            <a:off x="14628254" y="5977443"/>
            <a:ext cx="426322" cy="4917831"/>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46" name="TextBox 45"/>
          <p:cNvSpPr txBox="1"/>
          <p:nvPr/>
        </p:nvSpPr>
        <p:spPr>
          <a:xfrm>
            <a:off x="12594806" y="8784575"/>
            <a:ext cx="4493218"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rPr>
              <a:t>Model Prediction</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23" name="Straight Arrow Connector 22"/>
          <p:cNvCxnSpPr/>
          <p:nvPr/>
        </p:nvCxnSpPr>
        <p:spPr>
          <a:xfrm flipV="1">
            <a:off x="3915508" y="8436359"/>
            <a:ext cx="1055076" cy="1147257"/>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24" name="TextBox 23"/>
          <p:cNvSpPr txBox="1"/>
          <p:nvPr/>
        </p:nvSpPr>
        <p:spPr>
          <a:xfrm>
            <a:off x="135927" y="9583616"/>
            <a:ext cx="4834657"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Model Parameters</a:t>
            </a:r>
          </a:p>
        </p:txBody>
      </p:sp>
      <p:pic>
        <p:nvPicPr>
          <p:cNvPr id="25" name="Picture 24"/>
          <p:cNvPicPr>
            <a:picLocks noChangeAspect="1"/>
          </p:cNvPicPr>
          <p:nvPr/>
        </p:nvPicPr>
        <p:blipFill>
          <a:blip r:embed="rId2"/>
          <a:stretch>
            <a:fillRect/>
          </a:stretch>
        </p:blipFill>
        <p:spPr>
          <a:xfrm>
            <a:off x="4402015" y="5234353"/>
            <a:ext cx="15392400" cy="4419600"/>
          </a:xfrm>
          <a:prstGeom prst="rect">
            <a:avLst/>
          </a:prstGeom>
        </p:spPr>
      </p:pic>
      <p:sp>
        <p:nvSpPr>
          <p:cNvPr id="26" name="Left Bracket 25"/>
          <p:cNvSpPr/>
          <p:nvPr/>
        </p:nvSpPr>
        <p:spPr>
          <a:xfrm>
            <a:off x="7113111" y="4665784"/>
            <a:ext cx="553781" cy="5650524"/>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7" name="Left Bracket 26"/>
          <p:cNvSpPr/>
          <p:nvPr/>
        </p:nvSpPr>
        <p:spPr>
          <a:xfrm flipH="1">
            <a:off x="10442461" y="4654061"/>
            <a:ext cx="577230" cy="5650524"/>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8" name="TextBox 27"/>
          <p:cNvSpPr txBox="1"/>
          <p:nvPr/>
        </p:nvSpPr>
        <p:spPr>
          <a:xfrm>
            <a:off x="5439511" y="10511323"/>
            <a:ext cx="7482818"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Average over the training set</a:t>
            </a:r>
          </a:p>
        </p:txBody>
      </p:sp>
      <p:sp>
        <p:nvSpPr>
          <p:cNvPr id="29"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1756727674"/>
      </p:ext>
    </p:extLst>
  </p:cSld>
  <p:clrMapOvr>
    <a:masterClrMapping/>
  </p:clrMapOvr>
  <p:transition spd="slow" advTm="20857"/>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4221027" cy="938719"/>
          </a:xfrm>
          <a:prstGeom prst="rect">
            <a:avLst/>
          </a:prstGeom>
        </p:spPr>
        <p:txBody>
          <a:bodyPr/>
          <a:lstStyle/>
          <a:p>
            <a:r>
              <a:rPr lang="en-US" dirty="0"/>
              <a:t>Training Loss</a:t>
            </a:r>
            <a:endParaRPr dirty="0"/>
          </a:p>
        </p:txBody>
      </p:sp>
      <p:sp>
        <p:nvSpPr>
          <p:cNvPr id="31" name="Shape 1001"/>
          <p:cNvSpPr>
            <a:spLocks noGrp="1"/>
          </p:cNvSpPr>
          <p:nvPr>
            <p:ph type="body" idx="14"/>
          </p:nvPr>
        </p:nvSpPr>
        <p:spPr>
          <a:xfrm>
            <a:off x="1588159" y="2092800"/>
            <a:ext cx="4525598" cy="684803"/>
          </a:xfrm>
          <a:prstGeom prst="rect">
            <a:avLst/>
          </a:prstGeom>
        </p:spPr>
        <p:txBody>
          <a:bodyPr/>
          <a:lstStyle/>
          <a:p>
            <a:r>
              <a:rPr lang="en-US" dirty="0"/>
              <a:t>Let’s get to minimizing</a:t>
            </a:r>
          </a:p>
        </p:txBody>
      </p:sp>
      <p:cxnSp>
        <p:nvCxnSpPr>
          <p:cNvPr id="39" name="Straight Arrow Connector 38"/>
          <p:cNvCxnSpPr/>
          <p:nvPr/>
        </p:nvCxnSpPr>
        <p:spPr>
          <a:xfrm flipH="1">
            <a:off x="11892093" y="5165234"/>
            <a:ext cx="1658813" cy="1148861"/>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cxnSp>
        <p:nvCxnSpPr>
          <p:cNvPr id="41" name="Straight Arrow Connector 40"/>
          <p:cNvCxnSpPr/>
          <p:nvPr/>
        </p:nvCxnSpPr>
        <p:spPr>
          <a:xfrm flipH="1">
            <a:off x="18663138" y="5165234"/>
            <a:ext cx="1541394" cy="1470028"/>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cxnSp>
        <p:nvCxnSpPr>
          <p:cNvPr id="42" name="Straight Arrow Connector 41"/>
          <p:cNvCxnSpPr/>
          <p:nvPr/>
        </p:nvCxnSpPr>
        <p:spPr>
          <a:xfrm flipH="1">
            <a:off x="14982092" y="5052280"/>
            <a:ext cx="1843617" cy="1582982"/>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43" name="TextBox 42"/>
          <p:cNvSpPr txBox="1"/>
          <p:nvPr/>
        </p:nvSpPr>
        <p:spPr>
          <a:xfrm>
            <a:off x="12607215" y="3386748"/>
            <a:ext cx="2184575" cy="16260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Loss function</a:t>
            </a:r>
          </a:p>
        </p:txBody>
      </p:sp>
      <p:sp>
        <p:nvSpPr>
          <p:cNvPr id="44" name="TextBox 43"/>
          <p:cNvSpPr txBox="1"/>
          <p:nvPr/>
        </p:nvSpPr>
        <p:spPr>
          <a:xfrm>
            <a:off x="19670332" y="4139828"/>
            <a:ext cx="2497558"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a:t>poodle</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23" name="Straight Arrow Connector 22"/>
          <p:cNvCxnSpPr/>
          <p:nvPr/>
        </p:nvCxnSpPr>
        <p:spPr>
          <a:xfrm flipV="1">
            <a:off x="3915508" y="8436359"/>
            <a:ext cx="1055076" cy="1147257"/>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24" name="TextBox 23"/>
          <p:cNvSpPr txBox="1"/>
          <p:nvPr/>
        </p:nvSpPr>
        <p:spPr>
          <a:xfrm>
            <a:off x="135927" y="9583616"/>
            <a:ext cx="4834657"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Model Parameters</a:t>
            </a:r>
          </a:p>
        </p:txBody>
      </p:sp>
      <p:sp>
        <p:nvSpPr>
          <p:cNvPr id="26" name="Left Bracket 25"/>
          <p:cNvSpPr/>
          <p:nvPr/>
        </p:nvSpPr>
        <p:spPr>
          <a:xfrm>
            <a:off x="7113111" y="4665784"/>
            <a:ext cx="553781" cy="5650524"/>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7" name="Left Bracket 26"/>
          <p:cNvSpPr/>
          <p:nvPr/>
        </p:nvSpPr>
        <p:spPr>
          <a:xfrm flipH="1">
            <a:off x="10442461" y="4654061"/>
            <a:ext cx="577230" cy="5650524"/>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8" name="TextBox 27"/>
          <p:cNvSpPr txBox="1"/>
          <p:nvPr/>
        </p:nvSpPr>
        <p:spPr>
          <a:xfrm>
            <a:off x="5439511" y="10511323"/>
            <a:ext cx="7482818"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Average over the training set</a:t>
            </a:r>
          </a:p>
        </p:txBody>
      </p:sp>
      <p:sp>
        <p:nvSpPr>
          <p:cNvPr id="29"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pic>
        <p:nvPicPr>
          <p:cNvPr id="20" name="Picture 19"/>
          <p:cNvPicPr>
            <a:picLocks noChangeAspect="1"/>
          </p:cNvPicPr>
          <p:nvPr/>
        </p:nvPicPr>
        <p:blipFill>
          <a:blip r:embed="rId2"/>
          <a:stretch>
            <a:fillRect/>
          </a:stretch>
        </p:blipFill>
        <p:spPr>
          <a:xfrm>
            <a:off x="4402015" y="5234353"/>
            <a:ext cx="15392400" cy="4419600"/>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21329" y="1584487"/>
            <a:ext cx="3270182" cy="2934596"/>
          </a:xfrm>
          <a:prstGeom prst="rect">
            <a:avLst/>
          </a:prstGeom>
        </p:spPr>
      </p:pic>
    </p:spTree>
    <p:extLst>
      <p:ext uri="{BB962C8B-B14F-4D97-AF65-F5344CB8AC3E}">
        <p14:creationId xmlns:p14="http://schemas.microsoft.com/office/powerpoint/2010/main" val="528455563"/>
      </p:ext>
    </p:extLst>
  </p:cSld>
  <p:clrMapOvr>
    <a:masterClrMapping/>
  </p:clrMapOvr>
  <p:transition spd="slow" advTm="20857"/>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4221027" cy="938719"/>
          </a:xfrm>
          <a:prstGeom prst="rect">
            <a:avLst/>
          </a:prstGeom>
        </p:spPr>
        <p:txBody>
          <a:bodyPr/>
          <a:lstStyle/>
          <a:p>
            <a:r>
              <a:rPr lang="en-US" dirty="0"/>
              <a:t>Training Loss</a:t>
            </a:r>
            <a:endParaRPr dirty="0"/>
          </a:p>
        </p:txBody>
      </p:sp>
      <p:sp>
        <p:nvSpPr>
          <p:cNvPr id="31" name="Shape 1001"/>
          <p:cNvSpPr>
            <a:spLocks noGrp="1"/>
          </p:cNvSpPr>
          <p:nvPr>
            <p:ph type="body" idx="14"/>
          </p:nvPr>
        </p:nvSpPr>
        <p:spPr>
          <a:xfrm>
            <a:off x="1588159" y="2092800"/>
            <a:ext cx="4525598" cy="684803"/>
          </a:xfrm>
          <a:prstGeom prst="rect">
            <a:avLst/>
          </a:prstGeom>
        </p:spPr>
        <p:txBody>
          <a:bodyPr/>
          <a:lstStyle/>
          <a:p>
            <a:r>
              <a:rPr lang="en-US" dirty="0"/>
              <a:t>Let’s get to minimizing</a:t>
            </a:r>
          </a:p>
        </p:txBody>
      </p:sp>
      <p:cxnSp>
        <p:nvCxnSpPr>
          <p:cNvPr id="42" name="Straight Arrow Connector 41"/>
          <p:cNvCxnSpPr/>
          <p:nvPr/>
        </p:nvCxnSpPr>
        <p:spPr>
          <a:xfrm flipV="1">
            <a:off x="15443938" y="4180200"/>
            <a:ext cx="76280" cy="923058"/>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cxnSp>
        <p:nvCxnSpPr>
          <p:cNvPr id="23" name="Straight Arrow Connector 22"/>
          <p:cNvCxnSpPr/>
          <p:nvPr/>
        </p:nvCxnSpPr>
        <p:spPr>
          <a:xfrm flipH="1" flipV="1">
            <a:off x="5000837" y="4164917"/>
            <a:ext cx="646930" cy="938340"/>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24" name="TextBox 23"/>
          <p:cNvSpPr txBox="1"/>
          <p:nvPr/>
        </p:nvSpPr>
        <p:spPr>
          <a:xfrm>
            <a:off x="569365" y="3169482"/>
            <a:ext cx="18046607"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Find the parameters that minimize the average</a:t>
            </a:r>
            <a:r>
              <a:rPr kumimoji="0" lang="en-US" sz="4500" b="0" i="0" u="none" strike="noStrike" cap="none" spc="0" normalizeH="0" dirty="0">
                <a:ln>
                  <a:noFill/>
                </a:ln>
                <a:solidFill>
                  <a:schemeClr val="accent4">
                    <a:hueOff val="2021612"/>
                    <a:satOff val="-86562"/>
                    <a:lumOff val="52470"/>
                  </a:schemeClr>
                </a:solidFill>
                <a:effectLst/>
                <a:uFillTx/>
                <a:latin typeface="+mn-lt"/>
                <a:ea typeface="+mn-ea"/>
                <a:cs typeface="+mn-cs"/>
                <a:sym typeface="Helvetica Neue"/>
              </a:rPr>
              <a:t> loss on the training set</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29"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pic>
        <p:nvPicPr>
          <p:cNvPr id="20" name="Picture 19"/>
          <p:cNvPicPr>
            <a:picLocks noChangeAspect="1"/>
          </p:cNvPicPr>
          <p:nvPr/>
        </p:nvPicPr>
        <p:blipFill>
          <a:blip r:embed="rId2"/>
          <a:stretch>
            <a:fillRect/>
          </a:stretch>
        </p:blipFill>
        <p:spPr>
          <a:xfrm>
            <a:off x="4402015" y="5234353"/>
            <a:ext cx="15392400" cy="4419600"/>
          </a:xfrm>
          <a:prstGeom prst="rect">
            <a:avLst/>
          </a:prstGeom>
        </p:spPr>
      </p:pic>
      <p:cxnSp>
        <p:nvCxnSpPr>
          <p:cNvPr id="34" name="Straight Arrow Connector 33"/>
          <p:cNvCxnSpPr/>
          <p:nvPr/>
        </p:nvCxnSpPr>
        <p:spPr>
          <a:xfrm flipV="1">
            <a:off x="9096938" y="4164917"/>
            <a:ext cx="1841933" cy="930175"/>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39399974"/>
      </p:ext>
    </p:extLst>
  </p:cSld>
  <p:clrMapOvr>
    <a:masterClrMapping/>
  </p:clrMapOvr>
  <p:transition spd="slow" advTm="20857"/>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30" name="Shape 1000"/>
          <p:cNvSpPr>
            <a:spLocks noGrp="1"/>
          </p:cNvSpPr>
          <p:nvPr>
            <p:ph type="body" idx="13"/>
          </p:nvPr>
        </p:nvSpPr>
        <p:spPr>
          <a:xfrm>
            <a:off x="1588159" y="1436724"/>
            <a:ext cx="6152646" cy="938719"/>
          </a:xfrm>
          <a:prstGeom prst="rect">
            <a:avLst/>
          </a:prstGeom>
        </p:spPr>
        <p:txBody>
          <a:bodyPr/>
          <a:lstStyle/>
          <a:p>
            <a:r>
              <a:rPr lang="en-US" dirty="0"/>
              <a:t>An iterative process</a:t>
            </a:r>
            <a:endParaRPr dirty="0"/>
          </a:p>
        </p:txBody>
      </p:sp>
      <p:sp>
        <p:nvSpPr>
          <p:cNvPr id="31" name="Shape 1001"/>
          <p:cNvSpPr>
            <a:spLocks noGrp="1"/>
          </p:cNvSpPr>
          <p:nvPr>
            <p:ph type="body" idx="14"/>
          </p:nvPr>
        </p:nvSpPr>
        <p:spPr>
          <a:xfrm>
            <a:off x="1588159" y="2092800"/>
            <a:ext cx="4051109" cy="684803"/>
          </a:xfrm>
          <a:prstGeom prst="rect">
            <a:avLst/>
          </a:prstGeom>
        </p:spPr>
        <p:txBody>
          <a:bodyPr/>
          <a:lstStyle/>
          <a:p>
            <a:r>
              <a:rPr lang="en-US" dirty="0"/>
              <a:t>Step 1 </a:t>
            </a:r>
            <a:r>
              <a:rPr lang="mr-IN" dirty="0"/>
              <a:t>–</a:t>
            </a:r>
            <a:r>
              <a:rPr lang="en-US" dirty="0"/>
              <a:t> be random</a:t>
            </a:r>
          </a:p>
        </p:txBody>
      </p:sp>
      <p:sp>
        <p:nvSpPr>
          <p:cNvPr id="3" name="TextBox 2"/>
          <p:cNvSpPr txBox="1"/>
          <p:nvPr/>
        </p:nvSpPr>
        <p:spPr>
          <a:xfrm>
            <a:off x="1371600" y="4119306"/>
            <a:ext cx="10669588"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000" dirty="0"/>
              <a:t>Your neural net start with random parameters </a:t>
            </a:r>
            <a:endParaRPr kumimoji="0" lang="en-US" sz="4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pic>
        <p:nvPicPr>
          <p:cNvPr id="2" name="Picture 1"/>
          <p:cNvPicPr>
            <a:picLocks noChangeAspect="1"/>
          </p:cNvPicPr>
          <p:nvPr/>
        </p:nvPicPr>
        <p:blipFill>
          <a:blip r:embed="rId3"/>
          <a:stretch>
            <a:fillRect/>
          </a:stretch>
        </p:blipFill>
        <p:spPr>
          <a:xfrm>
            <a:off x="11992505" y="4246920"/>
            <a:ext cx="571500" cy="635000"/>
          </a:xfrm>
          <a:prstGeom prst="rect">
            <a:avLst/>
          </a:prstGeom>
        </p:spPr>
      </p:pic>
      <p:sp>
        <p:nvSpPr>
          <p:cNvPr id="20" name="TextBox 19"/>
          <p:cNvSpPr txBox="1"/>
          <p:nvPr/>
        </p:nvSpPr>
        <p:spPr>
          <a:xfrm>
            <a:off x="9018464" y="4709245"/>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1" name="TextBox 20"/>
          <p:cNvSpPr txBox="1"/>
          <p:nvPr/>
        </p:nvSpPr>
        <p:spPr>
          <a:xfrm>
            <a:off x="13229454" y="10584559"/>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2" name="TextBox 21"/>
          <p:cNvSpPr txBox="1"/>
          <p:nvPr/>
        </p:nvSpPr>
        <p:spPr>
          <a:xfrm>
            <a:off x="10999664" y="5991198"/>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3" name="TextBox 22"/>
          <p:cNvSpPr txBox="1"/>
          <p:nvPr/>
        </p:nvSpPr>
        <p:spPr>
          <a:xfrm>
            <a:off x="12564005" y="4881920"/>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4" name="TextBox 23"/>
          <p:cNvSpPr txBox="1"/>
          <p:nvPr/>
        </p:nvSpPr>
        <p:spPr>
          <a:xfrm>
            <a:off x="8225088" y="7535473"/>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5" name="TextBox 24"/>
          <p:cNvSpPr txBox="1"/>
          <p:nvPr/>
        </p:nvSpPr>
        <p:spPr>
          <a:xfrm>
            <a:off x="9636835" y="9293641"/>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6" name="TextBox 25"/>
          <p:cNvSpPr txBox="1"/>
          <p:nvPr/>
        </p:nvSpPr>
        <p:spPr>
          <a:xfrm>
            <a:off x="13271856" y="8545088"/>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7" name="TextBox 26"/>
          <p:cNvSpPr txBox="1"/>
          <p:nvPr/>
        </p:nvSpPr>
        <p:spPr>
          <a:xfrm>
            <a:off x="15481656" y="9754029"/>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8" name="TextBox 27"/>
          <p:cNvSpPr txBox="1"/>
          <p:nvPr/>
        </p:nvSpPr>
        <p:spPr>
          <a:xfrm>
            <a:off x="15373139" y="7290003"/>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9" name="TextBox 28"/>
          <p:cNvSpPr txBox="1"/>
          <p:nvPr/>
        </p:nvSpPr>
        <p:spPr>
          <a:xfrm>
            <a:off x="19490980" y="8209754"/>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32" name="Freeform 31"/>
          <p:cNvSpPr/>
          <p:nvPr/>
        </p:nvSpPr>
        <p:spPr>
          <a:xfrm>
            <a:off x="6560131" y="6037729"/>
            <a:ext cx="17309369" cy="7678271"/>
          </a:xfrm>
          <a:custGeom>
            <a:avLst/>
            <a:gdLst>
              <a:gd name="connsiteX0" fmla="*/ 5812134 w 17309369"/>
              <a:gd name="connsiteY0" fmla="*/ 7678271 h 7678271"/>
              <a:gd name="connsiteX1" fmla="*/ 5650769 w 17309369"/>
              <a:gd name="connsiteY1" fmla="*/ 4020671 h 7678271"/>
              <a:gd name="connsiteX2" fmla="*/ 16452 w 17309369"/>
              <a:gd name="connsiteY2" fmla="*/ 3482788 h 7678271"/>
              <a:gd name="connsiteX3" fmla="*/ 4171593 w 17309369"/>
              <a:gd name="connsiteY3" fmla="*/ 215153 h 7678271"/>
              <a:gd name="connsiteX4" fmla="*/ 10962358 w 17309369"/>
              <a:gd name="connsiteY4" fmla="*/ 3859306 h 7678271"/>
              <a:gd name="connsiteX5" fmla="*/ 16475652 w 17309369"/>
              <a:gd name="connsiteY5" fmla="*/ 591671 h 7678271"/>
              <a:gd name="connsiteX6" fmla="*/ 17309369 w 17309369"/>
              <a:gd name="connsiteY6" fmla="*/ 0 h 767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09369" h="7678271">
                <a:moveTo>
                  <a:pt x="5812134" y="7678271"/>
                </a:moveTo>
                <a:cubicBezTo>
                  <a:pt x="6214425" y="6199094"/>
                  <a:pt x="6616716" y="4719918"/>
                  <a:pt x="5650769" y="4020671"/>
                </a:cubicBezTo>
                <a:cubicBezTo>
                  <a:pt x="4684822" y="3321424"/>
                  <a:pt x="262981" y="4117041"/>
                  <a:pt x="16452" y="3482788"/>
                </a:cubicBezTo>
                <a:cubicBezTo>
                  <a:pt x="-230077" y="2848535"/>
                  <a:pt x="2347275" y="152400"/>
                  <a:pt x="4171593" y="215153"/>
                </a:cubicBezTo>
                <a:cubicBezTo>
                  <a:pt x="5995911" y="277906"/>
                  <a:pt x="8911682" y="3796553"/>
                  <a:pt x="10962358" y="3859306"/>
                </a:cubicBezTo>
                <a:cubicBezTo>
                  <a:pt x="13013035" y="3922059"/>
                  <a:pt x="15417817" y="1234889"/>
                  <a:pt x="16475652" y="591671"/>
                </a:cubicBezTo>
                <a:cubicBezTo>
                  <a:pt x="17533487" y="-51547"/>
                  <a:pt x="17145763" y="152400"/>
                  <a:pt x="17309369" y="0"/>
                </a:cubicBezTo>
              </a:path>
            </a:pathLst>
          </a:cu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33" name="Picture 32"/>
          <p:cNvPicPr>
            <a:picLocks noChangeAspect="1"/>
          </p:cNvPicPr>
          <p:nvPr/>
        </p:nvPicPr>
        <p:blipFill>
          <a:blip r:embed="rId3"/>
          <a:stretch>
            <a:fillRect/>
          </a:stretch>
        </p:blipFill>
        <p:spPr>
          <a:xfrm>
            <a:off x="22875658" y="5402729"/>
            <a:ext cx="571500" cy="635000"/>
          </a:xfrm>
          <a:prstGeom prst="rect">
            <a:avLst/>
          </a:prstGeom>
        </p:spPr>
      </p:pic>
    </p:spTree>
    <p:extLst>
      <p:ext uri="{BB962C8B-B14F-4D97-AF65-F5344CB8AC3E}">
        <p14:creationId xmlns:p14="http://schemas.microsoft.com/office/powerpoint/2010/main" val="1958387960"/>
      </p:ext>
    </p:extLst>
  </p:cSld>
  <p:clrMapOvr>
    <a:masterClrMapping/>
  </p:clrMapOvr>
  <p:transition spd="slow" advTm="40111"/>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3" name="TextBox 2"/>
          <p:cNvSpPr txBox="1"/>
          <p:nvPr/>
        </p:nvSpPr>
        <p:spPr>
          <a:xfrm>
            <a:off x="1371600" y="4119306"/>
            <a:ext cx="10669588"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000" dirty="0"/>
              <a:t>Your neural net start with random parameters </a:t>
            </a:r>
            <a:endParaRPr kumimoji="0" lang="en-US" sz="4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pic>
        <p:nvPicPr>
          <p:cNvPr id="2" name="Picture 1"/>
          <p:cNvPicPr>
            <a:picLocks noChangeAspect="1"/>
          </p:cNvPicPr>
          <p:nvPr/>
        </p:nvPicPr>
        <p:blipFill>
          <a:blip r:embed="rId3"/>
          <a:stretch>
            <a:fillRect/>
          </a:stretch>
        </p:blipFill>
        <p:spPr>
          <a:xfrm>
            <a:off x="11992505" y="4246920"/>
            <a:ext cx="571500" cy="635000"/>
          </a:xfrm>
          <a:prstGeom prst="rect">
            <a:avLst/>
          </a:prstGeom>
        </p:spPr>
      </p:pic>
      <p:sp>
        <p:nvSpPr>
          <p:cNvPr id="20" name="TextBox 19"/>
          <p:cNvSpPr txBox="1"/>
          <p:nvPr/>
        </p:nvSpPr>
        <p:spPr>
          <a:xfrm>
            <a:off x="9018464" y="4709245"/>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1" name="TextBox 20"/>
          <p:cNvSpPr txBox="1"/>
          <p:nvPr/>
        </p:nvSpPr>
        <p:spPr>
          <a:xfrm>
            <a:off x="13229454" y="10584559"/>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2" name="TextBox 21"/>
          <p:cNvSpPr txBox="1"/>
          <p:nvPr/>
        </p:nvSpPr>
        <p:spPr>
          <a:xfrm>
            <a:off x="10999664" y="5991198"/>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3" name="TextBox 22"/>
          <p:cNvSpPr txBox="1"/>
          <p:nvPr/>
        </p:nvSpPr>
        <p:spPr>
          <a:xfrm>
            <a:off x="12564005" y="4881920"/>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4" name="TextBox 23"/>
          <p:cNvSpPr txBox="1"/>
          <p:nvPr/>
        </p:nvSpPr>
        <p:spPr>
          <a:xfrm>
            <a:off x="8225088" y="7535473"/>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5" name="TextBox 24"/>
          <p:cNvSpPr txBox="1"/>
          <p:nvPr/>
        </p:nvSpPr>
        <p:spPr>
          <a:xfrm>
            <a:off x="9636835" y="9293641"/>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6" name="TextBox 25"/>
          <p:cNvSpPr txBox="1"/>
          <p:nvPr/>
        </p:nvSpPr>
        <p:spPr>
          <a:xfrm>
            <a:off x="13271856" y="8545088"/>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7" name="TextBox 26"/>
          <p:cNvSpPr txBox="1"/>
          <p:nvPr/>
        </p:nvSpPr>
        <p:spPr>
          <a:xfrm>
            <a:off x="15481656" y="9754029"/>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8" name="TextBox 27"/>
          <p:cNvSpPr txBox="1"/>
          <p:nvPr/>
        </p:nvSpPr>
        <p:spPr>
          <a:xfrm>
            <a:off x="15373139" y="7290003"/>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9" name="TextBox 28"/>
          <p:cNvSpPr txBox="1"/>
          <p:nvPr/>
        </p:nvSpPr>
        <p:spPr>
          <a:xfrm>
            <a:off x="19490980" y="8209754"/>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32" name="Freeform 31"/>
          <p:cNvSpPr/>
          <p:nvPr/>
        </p:nvSpPr>
        <p:spPr>
          <a:xfrm>
            <a:off x="6560131" y="6037729"/>
            <a:ext cx="17309369" cy="7678271"/>
          </a:xfrm>
          <a:custGeom>
            <a:avLst/>
            <a:gdLst>
              <a:gd name="connsiteX0" fmla="*/ 5812134 w 17309369"/>
              <a:gd name="connsiteY0" fmla="*/ 7678271 h 7678271"/>
              <a:gd name="connsiteX1" fmla="*/ 5650769 w 17309369"/>
              <a:gd name="connsiteY1" fmla="*/ 4020671 h 7678271"/>
              <a:gd name="connsiteX2" fmla="*/ 16452 w 17309369"/>
              <a:gd name="connsiteY2" fmla="*/ 3482788 h 7678271"/>
              <a:gd name="connsiteX3" fmla="*/ 4171593 w 17309369"/>
              <a:gd name="connsiteY3" fmla="*/ 215153 h 7678271"/>
              <a:gd name="connsiteX4" fmla="*/ 10962358 w 17309369"/>
              <a:gd name="connsiteY4" fmla="*/ 3859306 h 7678271"/>
              <a:gd name="connsiteX5" fmla="*/ 16475652 w 17309369"/>
              <a:gd name="connsiteY5" fmla="*/ 591671 h 7678271"/>
              <a:gd name="connsiteX6" fmla="*/ 17309369 w 17309369"/>
              <a:gd name="connsiteY6" fmla="*/ 0 h 767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09369" h="7678271">
                <a:moveTo>
                  <a:pt x="5812134" y="7678271"/>
                </a:moveTo>
                <a:cubicBezTo>
                  <a:pt x="6214425" y="6199094"/>
                  <a:pt x="6616716" y="4719918"/>
                  <a:pt x="5650769" y="4020671"/>
                </a:cubicBezTo>
                <a:cubicBezTo>
                  <a:pt x="4684822" y="3321424"/>
                  <a:pt x="262981" y="4117041"/>
                  <a:pt x="16452" y="3482788"/>
                </a:cubicBezTo>
                <a:cubicBezTo>
                  <a:pt x="-230077" y="2848535"/>
                  <a:pt x="2347275" y="152400"/>
                  <a:pt x="4171593" y="215153"/>
                </a:cubicBezTo>
                <a:cubicBezTo>
                  <a:pt x="5995911" y="277906"/>
                  <a:pt x="8911682" y="3796553"/>
                  <a:pt x="10962358" y="3859306"/>
                </a:cubicBezTo>
                <a:cubicBezTo>
                  <a:pt x="13013035" y="3922059"/>
                  <a:pt x="15417817" y="1234889"/>
                  <a:pt x="16475652" y="591671"/>
                </a:cubicBezTo>
                <a:cubicBezTo>
                  <a:pt x="17533487" y="-51547"/>
                  <a:pt x="17145763" y="152400"/>
                  <a:pt x="17309369" y="0"/>
                </a:cubicBezTo>
              </a:path>
            </a:pathLst>
          </a:cu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33" name="Picture 32"/>
          <p:cNvPicPr>
            <a:picLocks noChangeAspect="1"/>
          </p:cNvPicPr>
          <p:nvPr/>
        </p:nvPicPr>
        <p:blipFill>
          <a:blip r:embed="rId3"/>
          <a:stretch>
            <a:fillRect/>
          </a:stretch>
        </p:blipFill>
        <p:spPr>
          <a:xfrm>
            <a:off x="22875658" y="5402729"/>
            <a:ext cx="571500" cy="635000"/>
          </a:xfrm>
          <a:prstGeom prst="rect">
            <a:avLst/>
          </a:prstGeom>
        </p:spPr>
      </p:pic>
      <p:cxnSp>
        <p:nvCxnSpPr>
          <p:cNvPr id="5" name="Straight Arrow Connector 4"/>
          <p:cNvCxnSpPr/>
          <p:nvPr/>
        </p:nvCxnSpPr>
        <p:spPr>
          <a:xfrm flipV="1">
            <a:off x="16279545" y="1815353"/>
            <a:ext cx="0" cy="2608729"/>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cxnSp>
        <p:nvCxnSpPr>
          <p:cNvPr id="34" name="Straight Arrow Connector 33"/>
          <p:cNvCxnSpPr/>
          <p:nvPr/>
        </p:nvCxnSpPr>
        <p:spPr>
          <a:xfrm>
            <a:off x="16279545" y="4384379"/>
            <a:ext cx="5208855" cy="36161"/>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pic>
        <p:nvPicPr>
          <p:cNvPr id="4" name="Picture 3"/>
          <p:cNvPicPr>
            <a:picLocks noChangeAspect="1"/>
          </p:cNvPicPr>
          <p:nvPr/>
        </p:nvPicPr>
        <p:blipFill>
          <a:blip r:embed="rId4"/>
          <a:stretch>
            <a:fillRect/>
          </a:stretch>
        </p:blipFill>
        <p:spPr>
          <a:xfrm>
            <a:off x="10565083" y="1683114"/>
            <a:ext cx="5207000" cy="1841500"/>
          </a:xfrm>
          <a:prstGeom prst="rect">
            <a:avLst/>
          </a:prstGeom>
        </p:spPr>
      </p:pic>
      <p:sp>
        <p:nvSpPr>
          <p:cNvPr id="35" name="Shape 1000"/>
          <p:cNvSpPr>
            <a:spLocks noGrp="1"/>
          </p:cNvSpPr>
          <p:nvPr>
            <p:ph type="body" idx="13"/>
          </p:nvPr>
        </p:nvSpPr>
        <p:spPr>
          <a:xfrm>
            <a:off x="1588159" y="1436724"/>
            <a:ext cx="6152646" cy="938719"/>
          </a:xfrm>
          <a:prstGeom prst="rect">
            <a:avLst/>
          </a:prstGeom>
        </p:spPr>
        <p:txBody>
          <a:bodyPr/>
          <a:lstStyle/>
          <a:p>
            <a:r>
              <a:rPr lang="en-US" dirty="0"/>
              <a:t>An iterative process</a:t>
            </a:r>
            <a:endParaRPr dirty="0"/>
          </a:p>
        </p:txBody>
      </p:sp>
      <p:sp>
        <p:nvSpPr>
          <p:cNvPr id="36" name="Shape 1001"/>
          <p:cNvSpPr>
            <a:spLocks noGrp="1"/>
          </p:cNvSpPr>
          <p:nvPr>
            <p:ph type="body" idx="14"/>
          </p:nvPr>
        </p:nvSpPr>
        <p:spPr>
          <a:xfrm>
            <a:off x="1588159" y="2092800"/>
            <a:ext cx="4051109" cy="684803"/>
          </a:xfrm>
          <a:prstGeom prst="rect">
            <a:avLst/>
          </a:prstGeom>
        </p:spPr>
        <p:txBody>
          <a:bodyPr/>
          <a:lstStyle/>
          <a:p>
            <a:r>
              <a:rPr lang="en-US" dirty="0"/>
              <a:t>Step 1 </a:t>
            </a:r>
            <a:r>
              <a:rPr lang="mr-IN" dirty="0"/>
              <a:t>–</a:t>
            </a:r>
            <a:r>
              <a:rPr lang="en-US" dirty="0"/>
              <a:t> be random</a:t>
            </a:r>
          </a:p>
        </p:txBody>
      </p:sp>
    </p:spTree>
    <p:extLst>
      <p:ext uri="{BB962C8B-B14F-4D97-AF65-F5344CB8AC3E}">
        <p14:creationId xmlns:p14="http://schemas.microsoft.com/office/powerpoint/2010/main" val="48560154"/>
      </p:ext>
    </p:extLst>
  </p:cSld>
  <p:clrMapOvr>
    <a:masterClrMapping/>
  </p:clrMapOvr>
  <p:transition spd="slow" advTm="40111"/>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3" name="TextBox 2"/>
          <p:cNvSpPr txBox="1"/>
          <p:nvPr/>
        </p:nvSpPr>
        <p:spPr>
          <a:xfrm>
            <a:off x="1371600" y="4119306"/>
            <a:ext cx="10669588"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000" dirty="0"/>
              <a:t>Your neural net start with random parameters </a:t>
            </a:r>
            <a:endParaRPr kumimoji="0" lang="en-US" sz="4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pic>
        <p:nvPicPr>
          <p:cNvPr id="2" name="Picture 1"/>
          <p:cNvPicPr>
            <a:picLocks noChangeAspect="1"/>
          </p:cNvPicPr>
          <p:nvPr/>
        </p:nvPicPr>
        <p:blipFill>
          <a:blip r:embed="rId3"/>
          <a:stretch>
            <a:fillRect/>
          </a:stretch>
        </p:blipFill>
        <p:spPr>
          <a:xfrm>
            <a:off x="11992505" y="4246920"/>
            <a:ext cx="571500" cy="635000"/>
          </a:xfrm>
          <a:prstGeom prst="rect">
            <a:avLst/>
          </a:prstGeom>
        </p:spPr>
      </p:pic>
      <p:sp>
        <p:nvSpPr>
          <p:cNvPr id="20" name="TextBox 19"/>
          <p:cNvSpPr txBox="1"/>
          <p:nvPr/>
        </p:nvSpPr>
        <p:spPr>
          <a:xfrm>
            <a:off x="9018464" y="4709245"/>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1" name="TextBox 20"/>
          <p:cNvSpPr txBox="1"/>
          <p:nvPr/>
        </p:nvSpPr>
        <p:spPr>
          <a:xfrm>
            <a:off x="13229454" y="10584559"/>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2" name="TextBox 21"/>
          <p:cNvSpPr txBox="1"/>
          <p:nvPr/>
        </p:nvSpPr>
        <p:spPr>
          <a:xfrm>
            <a:off x="10999664" y="5991198"/>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3" name="TextBox 22"/>
          <p:cNvSpPr txBox="1"/>
          <p:nvPr/>
        </p:nvSpPr>
        <p:spPr>
          <a:xfrm>
            <a:off x="12564005" y="4881920"/>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4" name="TextBox 23"/>
          <p:cNvSpPr txBox="1"/>
          <p:nvPr/>
        </p:nvSpPr>
        <p:spPr>
          <a:xfrm>
            <a:off x="8225088" y="7535473"/>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5" name="TextBox 24"/>
          <p:cNvSpPr txBox="1"/>
          <p:nvPr/>
        </p:nvSpPr>
        <p:spPr>
          <a:xfrm>
            <a:off x="9636835" y="9293641"/>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6" name="TextBox 25"/>
          <p:cNvSpPr txBox="1"/>
          <p:nvPr/>
        </p:nvSpPr>
        <p:spPr>
          <a:xfrm>
            <a:off x="13271856" y="8545088"/>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7" name="TextBox 26"/>
          <p:cNvSpPr txBox="1"/>
          <p:nvPr/>
        </p:nvSpPr>
        <p:spPr>
          <a:xfrm>
            <a:off x="15481656" y="9754029"/>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8" name="TextBox 27"/>
          <p:cNvSpPr txBox="1"/>
          <p:nvPr/>
        </p:nvSpPr>
        <p:spPr>
          <a:xfrm>
            <a:off x="15373139" y="7290003"/>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9" name="TextBox 28"/>
          <p:cNvSpPr txBox="1"/>
          <p:nvPr/>
        </p:nvSpPr>
        <p:spPr>
          <a:xfrm>
            <a:off x="19490980" y="8209754"/>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32" name="Freeform 31"/>
          <p:cNvSpPr/>
          <p:nvPr/>
        </p:nvSpPr>
        <p:spPr>
          <a:xfrm>
            <a:off x="6560131" y="6037729"/>
            <a:ext cx="17309369" cy="7678271"/>
          </a:xfrm>
          <a:custGeom>
            <a:avLst/>
            <a:gdLst>
              <a:gd name="connsiteX0" fmla="*/ 5812134 w 17309369"/>
              <a:gd name="connsiteY0" fmla="*/ 7678271 h 7678271"/>
              <a:gd name="connsiteX1" fmla="*/ 5650769 w 17309369"/>
              <a:gd name="connsiteY1" fmla="*/ 4020671 h 7678271"/>
              <a:gd name="connsiteX2" fmla="*/ 16452 w 17309369"/>
              <a:gd name="connsiteY2" fmla="*/ 3482788 h 7678271"/>
              <a:gd name="connsiteX3" fmla="*/ 4171593 w 17309369"/>
              <a:gd name="connsiteY3" fmla="*/ 215153 h 7678271"/>
              <a:gd name="connsiteX4" fmla="*/ 10962358 w 17309369"/>
              <a:gd name="connsiteY4" fmla="*/ 3859306 h 7678271"/>
              <a:gd name="connsiteX5" fmla="*/ 16475652 w 17309369"/>
              <a:gd name="connsiteY5" fmla="*/ 591671 h 7678271"/>
              <a:gd name="connsiteX6" fmla="*/ 17309369 w 17309369"/>
              <a:gd name="connsiteY6" fmla="*/ 0 h 767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09369" h="7678271">
                <a:moveTo>
                  <a:pt x="5812134" y="7678271"/>
                </a:moveTo>
                <a:cubicBezTo>
                  <a:pt x="6214425" y="6199094"/>
                  <a:pt x="6616716" y="4719918"/>
                  <a:pt x="5650769" y="4020671"/>
                </a:cubicBezTo>
                <a:cubicBezTo>
                  <a:pt x="4684822" y="3321424"/>
                  <a:pt x="262981" y="4117041"/>
                  <a:pt x="16452" y="3482788"/>
                </a:cubicBezTo>
                <a:cubicBezTo>
                  <a:pt x="-230077" y="2848535"/>
                  <a:pt x="2347275" y="152400"/>
                  <a:pt x="4171593" y="215153"/>
                </a:cubicBezTo>
                <a:cubicBezTo>
                  <a:pt x="5995911" y="277906"/>
                  <a:pt x="8911682" y="3796553"/>
                  <a:pt x="10962358" y="3859306"/>
                </a:cubicBezTo>
                <a:cubicBezTo>
                  <a:pt x="13013035" y="3922059"/>
                  <a:pt x="15417817" y="1234889"/>
                  <a:pt x="16475652" y="591671"/>
                </a:cubicBezTo>
                <a:cubicBezTo>
                  <a:pt x="17533487" y="-51547"/>
                  <a:pt x="17145763" y="152400"/>
                  <a:pt x="17309369" y="0"/>
                </a:cubicBezTo>
              </a:path>
            </a:pathLst>
          </a:cu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33" name="Picture 32"/>
          <p:cNvPicPr>
            <a:picLocks noChangeAspect="1"/>
          </p:cNvPicPr>
          <p:nvPr/>
        </p:nvPicPr>
        <p:blipFill>
          <a:blip r:embed="rId3"/>
          <a:stretch>
            <a:fillRect/>
          </a:stretch>
        </p:blipFill>
        <p:spPr>
          <a:xfrm>
            <a:off x="22875658" y="5402729"/>
            <a:ext cx="571500" cy="635000"/>
          </a:xfrm>
          <a:prstGeom prst="rect">
            <a:avLst/>
          </a:prstGeom>
        </p:spPr>
      </p:pic>
      <p:cxnSp>
        <p:nvCxnSpPr>
          <p:cNvPr id="5" name="Straight Arrow Connector 4"/>
          <p:cNvCxnSpPr/>
          <p:nvPr/>
        </p:nvCxnSpPr>
        <p:spPr>
          <a:xfrm flipV="1">
            <a:off x="16279545" y="1815353"/>
            <a:ext cx="0" cy="2608729"/>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cxnSp>
        <p:nvCxnSpPr>
          <p:cNvPr id="34" name="Straight Arrow Connector 33"/>
          <p:cNvCxnSpPr/>
          <p:nvPr/>
        </p:nvCxnSpPr>
        <p:spPr>
          <a:xfrm>
            <a:off x="16279545" y="4384379"/>
            <a:ext cx="5208855" cy="36161"/>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6" name="TextBox 5"/>
          <p:cNvSpPr txBox="1"/>
          <p:nvPr/>
        </p:nvSpPr>
        <p:spPr>
          <a:xfrm>
            <a:off x="13237939" y="1906083"/>
            <a:ext cx="2135200"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Training</a:t>
            </a:r>
            <a:r>
              <a:rPr kumimoji="0" lang="en-US" sz="2800" b="0" i="0" u="none" strike="noStrike" cap="none" spc="0" normalizeH="0" dirty="0">
                <a:ln>
                  <a:noFill/>
                </a:ln>
                <a:solidFill>
                  <a:schemeClr val="accent4">
                    <a:hueOff val="2021612"/>
                    <a:satOff val="-86562"/>
                    <a:lumOff val="52470"/>
                  </a:schemeClr>
                </a:solidFill>
                <a:effectLst/>
                <a:uFillTx/>
                <a:latin typeface="+mn-lt"/>
                <a:ea typeface="+mn-ea"/>
                <a:cs typeface="+mn-cs"/>
                <a:sym typeface="Helvetica Neue"/>
              </a:rPr>
              <a:t> loss</a:t>
            </a:r>
            <a:endPar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7" name="TextBox 6"/>
          <p:cNvSpPr txBox="1"/>
          <p:nvPr/>
        </p:nvSpPr>
        <p:spPr>
          <a:xfrm>
            <a:off x="20560553" y="4709245"/>
            <a:ext cx="1402628"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rPr>
              <a:t>iteration</a:t>
            </a:r>
          </a:p>
        </p:txBody>
      </p:sp>
      <p:sp>
        <p:nvSpPr>
          <p:cNvPr id="8" name="Oval 7"/>
          <p:cNvSpPr/>
          <p:nvPr/>
        </p:nvSpPr>
        <p:spPr>
          <a:xfrm>
            <a:off x="16591978" y="2118256"/>
            <a:ext cx="257187" cy="257187"/>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35" name="Shape 1000"/>
          <p:cNvSpPr>
            <a:spLocks noGrp="1"/>
          </p:cNvSpPr>
          <p:nvPr>
            <p:ph type="body" idx="13"/>
          </p:nvPr>
        </p:nvSpPr>
        <p:spPr>
          <a:xfrm>
            <a:off x="1588159" y="1436724"/>
            <a:ext cx="6152646" cy="938719"/>
          </a:xfrm>
          <a:prstGeom prst="rect">
            <a:avLst/>
          </a:prstGeom>
        </p:spPr>
        <p:txBody>
          <a:bodyPr/>
          <a:lstStyle/>
          <a:p>
            <a:r>
              <a:rPr lang="en-US" dirty="0"/>
              <a:t>An iterative process</a:t>
            </a:r>
            <a:endParaRPr dirty="0"/>
          </a:p>
        </p:txBody>
      </p:sp>
      <p:sp>
        <p:nvSpPr>
          <p:cNvPr id="36" name="Shape 1001"/>
          <p:cNvSpPr>
            <a:spLocks noGrp="1"/>
          </p:cNvSpPr>
          <p:nvPr>
            <p:ph type="body" idx="14"/>
          </p:nvPr>
        </p:nvSpPr>
        <p:spPr>
          <a:xfrm>
            <a:off x="1588159" y="2092800"/>
            <a:ext cx="4051109" cy="684803"/>
          </a:xfrm>
          <a:prstGeom prst="rect">
            <a:avLst/>
          </a:prstGeom>
        </p:spPr>
        <p:txBody>
          <a:bodyPr/>
          <a:lstStyle/>
          <a:p>
            <a:r>
              <a:rPr lang="en-US" dirty="0"/>
              <a:t>Step 1 </a:t>
            </a:r>
            <a:r>
              <a:rPr lang="mr-IN" dirty="0"/>
              <a:t>–</a:t>
            </a:r>
            <a:r>
              <a:rPr lang="en-US" dirty="0"/>
              <a:t> be random</a:t>
            </a:r>
          </a:p>
        </p:txBody>
      </p:sp>
    </p:spTree>
    <p:extLst>
      <p:ext uri="{BB962C8B-B14F-4D97-AF65-F5344CB8AC3E}">
        <p14:creationId xmlns:p14="http://schemas.microsoft.com/office/powerpoint/2010/main" val="1734751811"/>
      </p:ext>
    </p:extLst>
  </p:cSld>
  <p:clrMapOvr>
    <a:masterClrMapping/>
  </p:clrMapOvr>
  <p:transition spd="slow" advTm="40111"/>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5305" y="5463344"/>
            <a:ext cx="5824071" cy="388271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565" y="5799606"/>
            <a:ext cx="5707002" cy="3210189"/>
          </a:xfrm>
          <a:prstGeom prst="rect">
            <a:avLst/>
          </a:prstGeom>
        </p:spPr>
      </p:pic>
      <p:sp>
        <p:nvSpPr>
          <p:cNvPr id="6" name="TextBox 5"/>
          <p:cNvSpPr txBox="1"/>
          <p:nvPr/>
        </p:nvSpPr>
        <p:spPr>
          <a:xfrm>
            <a:off x="17575305" y="9901676"/>
            <a:ext cx="5943600"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rPr>
              <a:t>From NVIDIA</a:t>
            </a:r>
            <a:r>
              <a:rPr lang="en-US"/>
              <a:t>’s paper at ICLR2018</a:t>
            </a:r>
            <a:endPar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12" name="Shape 1000"/>
          <p:cNvSpPr>
            <a:spLocks noGrp="1"/>
          </p:cNvSpPr>
          <p:nvPr>
            <p:ph type="body" idx="13"/>
          </p:nvPr>
        </p:nvSpPr>
        <p:spPr>
          <a:xfrm>
            <a:off x="1588159" y="1460170"/>
            <a:ext cx="9039654" cy="938719"/>
          </a:xfrm>
          <a:prstGeom prst="rect">
            <a:avLst/>
          </a:prstGeom>
        </p:spPr>
        <p:txBody>
          <a:bodyPr/>
          <a:lstStyle/>
          <a:p>
            <a:r>
              <a:rPr lang="en-US" dirty="0"/>
              <a:t>Examples of Inputs / Outputs</a:t>
            </a:r>
          </a:p>
        </p:txBody>
      </p:sp>
      <p:sp>
        <p:nvSpPr>
          <p:cNvPr id="13" name="Shape 1001"/>
          <p:cNvSpPr>
            <a:spLocks noGrp="1"/>
          </p:cNvSpPr>
          <p:nvPr>
            <p:ph type="body" idx="14"/>
          </p:nvPr>
        </p:nvSpPr>
        <p:spPr>
          <a:xfrm>
            <a:off x="1588159" y="2141702"/>
            <a:ext cx="4156907" cy="633891"/>
          </a:xfrm>
          <a:prstGeom prst="rect">
            <a:avLst/>
          </a:prstGeom>
        </p:spPr>
        <p:txBody>
          <a:bodyPr/>
          <a:lstStyle/>
          <a:p>
            <a:r>
              <a:rPr lang="en-US" dirty="0"/>
              <a:t>Noise In, Face out ?!</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2133" y="5779371"/>
            <a:ext cx="7867542" cy="3250661"/>
          </a:xfrm>
          <a:prstGeom prst="rect">
            <a:avLst/>
          </a:prstGeom>
        </p:spPr>
      </p:pic>
    </p:spTree>
    <p:extLst>
      <p:ext uri="{BB962C8B-B14F-4D97-AF65-F5344CB8AC3E}">
        <p14:creationId xmlns:p14="http://schemas.microsoft.com/office/powerpoint/2010/main" val="223116166"/>
      </p:ext>
    </p:extLst>
  </p:cSld>
  <p:clrMapOvr>
    <a:masterClrMapping/>
  </p:clrMapOvr>
  <p:transition spd="slow" advTm="25719"/>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3" name="TextBox 2"/>
          <p:cNvSpPr txBox="1"/>
          <p:nvPr/>
        </p:nvSpPr>
        <p:spPr>
          <a:xfrm>
            <a:off x="1371600" y="4119306"/>
            <a:ext cx="10175863"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000" dirty="0"/>
              <a:t>Then you’ll find      that performs a bit better</a:t>
            </a:r>
            <a:endParaRPr kumimoji="0" lang="en-US" sz="4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20" name="TextBox 19"/>
          <p:cNvSpPr txBox="1"/>
          <p:nvPr/>
        </p:nvSpPr>
        <p:spPr>
          <a:xfrm>
            <a:off x="9018464" y="4709245"/>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1" name="TextBox 20"/>
          <p:cNvSpPr txBox="1"/>
          <p:nvPr/>
        </p:nvSpPr>
        <p:spPr>
          <a:xfrm>
            <a:off x="13229454" y="10584559"/>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2" name="TextBox 21"/>
          <p:cNvSpPr txBox="1"/>
          <p:nvPr/>
        </p:nvSpPr>
        <p:spPr>
          <a:xfrm>
            <a:off x="10999664" y="5991198"/>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3" name="TextBox 22"/>
          <p:cNvSpPr txBox="1"/>
          <p:nvPr/>
        </p:nvSpPr>
        <p:spPr>
          <a:xfrm>
            <a:off x="12564005" y="4881920"/>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4" name="TextBox 23"/>
          <p:cNvSpPr txBox="1"/>
          <p:nvPr/>
        </p:nvSpPr>
        <p:spPr>
          <a:xfrm>
            <a:off x="8225088" y="7535473"/>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5" name="TextBox 24"/>
          <p:cNvSpPr txBox="1"/>
          <p:nvPr/>
        </p:nvSpPr>
        <p:spPr>
          <a:xfrm>
            <a:off x="9636835" y="9293641"/>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6" name="TextBox 25"/>
          <p:cNvSpPr txBox="1"/>
          <p:nvPr/>
        </p:nvSpPr>
        <p:spPr>
          <a:xfrm>
            <a:off x="13271856" y="8545088"/>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7" name="TextBox 26"/>
          <p:cNvSpPr txBox="1"/>
          <p:nvPr/>
        </p:nvSpPr>
        <p:spPr>
          <a:xfrm>
            <a:off x="15481656" y="9754029"/>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8" name="TextBox 27"/>
          <p:cNvSpPr txBox="1"/>
          <p:nvPr/>
        </p:nvSpPr>
        <p:spPr>
          <a:xfrm>
            <a:off x="15373139" y="7290003"/>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9" name="TextBox 28"/>
          <p:cNvSpPr txBox="1"/>
          <p:nvPr/>
        </p:nvSpPr>
        <p:spPr>
          <a:xfrm>
            <a:off x="19490980" y="8209754"/>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32" name="Freeform 31"/>
          <p:cNvSpPr/>
          <p:nvPr/>
        </p:nvSpPr>
        <p:spPr>
          <a:xfrm>
            <a:off x="9605836" y="5939088"/>
            <a:ext cx="14263666" cy="7776912"/>
          </a:xfrm>
          <a:custGeom>
            <a:avLst/>
            <a:gdLst>
              <a:gd name="connsiteX0" fmla="*/ 5812134 w 17309369"/>
              <a:gd name="connsiteY0" fmla="*/ 7678271 h 7678271"/>
              <a:gd name="connsiteX1" fmla="*/ 5650769 w 17309369"/>
              <a:gd name="connsiteY1" fmla="*/ 4020671 h 7678271"/>
              <a:gd name="connsiteX2" fmla="*/ 16452 w 17309369"/>
              <a:gd name="connsiteY2" fmla="*/ 3482788 h 7678271"/>
              <a:gd name="connsiteX3" fmla="*/ 4171593 w 17309369"/>
              <a:gd name="connsiteY3" fmla="*/ 215153 h 7678271"/>
              <a:gd name="connsiteX4" fmla="*/ 10962358 w 17309369"/>
              <a:gd name="connsiteY4" fmla="*/ 3859306 h 7678271"/>
              <a:gd name="connsiteX5" fmla="*/ 16475652 w 17309369"/>
              <a:gd name="connsiteY5" fmla="*/ 591671 h 7678271"/>
              <a:gd name="connsiteX6" fmla="*/ 17309369 w 17309369"/>
              <a:gd name="connsiteY6" fmla="*/ 0 h 7678271"/>
              <a:gd name="connsiteX0" fmla="*/ 2840461 w 14337696"/>
              <a:gd name="connsiteY0" fmla="*/ 7678271 h 7678271"/>
              <a:gd name="connsiteX1" fmla="*/ 2679096 w 14337696"/>
              <a:gd name="connsiteY1" fmla="*/ 4020671 h 7678271"/>
              <a:gd name="connsiteX2" fmla="*/ 124155 w 14337696"/>
              <a:gd name="connsiteY2" fmla="*/ 2649071 h 7678271"/>
              <a:gd name="connsiteX3" fmla="*/ 1199920 w 14337696"/>
              <a:gd name="connsiteY3" fmla="*/ 215153 h 7678271"/>
              <a:gd name="connsiteX4" fmla="*/ 7990685 w 14337696"/>
              <a:gd name="connsiteY4" fmla="*/ 3859306 h 7678271"/>
              <a:gd name="connsiteX5" fmla="*/ 13503979 w 14337696"/>
              <a:gd name="connsiteY5" fmla="*/ 591671 h 7678271"/>
              <a:gd name="connsiteX6" fmla="*/ 14337696 w 14337696"/>
              <a:gd name="connsiteY6" fmla="*/ 0 h 7678271"/>
              <a:gd name="connsiteX0" fmla="*/ 2767274 w 14264509"/>
              <a:gd name="connsiteY0" fmla="*/ 7785092 h 7785092"/>
              <a:gd name="connsiteX1" fmla="*/ 2605909 w 14264509"/>
              <a:gd name="connsiteY1" fmla="*/ 4127492 h 7785092"/>
              <a:gd name="connsiteX2" fmla="*/ 50968 w 14264509"/>
              <a:gd name="connsiteY2" fmla="*/ 2755892 h 7785092"/>
              <a:gd name="connsiteX3" fmla="*/ 1476356 w 14264509"/>
              <a:gd name="connsiteY3" fmla="*/ 12692 h 7785092"/>
              <a:gd name="connsiteX4" fmla="*/ 7917498 w 14264509"/>
              <a:gd name="connsiteY4" fmla="*/ 3966127 h 7785092"/>
              <a:gd name="connsiteX5" fmla="*/ 13430792 w 14264509"/>
              <a:gd name="connsiteY5" fmla="*/ 698492 h 7785092"/>
              <a:gd name="connsiteX6" fmla="*/ 14264509 w 14264509"/>
              <a:gd name="connsiteY6" fmla="*/ 106821 h 7785092"/>
              <a:gd name="connsiteX0" fmla="*/ 2766431 w 14263666"/>
              <a:gd name="connsiteY0" fmla="*/ 7776912 h 7776912"/>
              <a:gd name="connsiteX1" fmla="*/ 2605066 w 14263666"/>
              <a:gd name="connsiteY1" fmla="*/ 4119312 h 7776912"/>
              <a:gd name="connsiteX2" fmla="*/ 50125 w 14263666"/>
              <a:gd name="connsiteY2" fmla="*/ 2747712 h 7776912"/>
              <a:gd name="connsiteX3" fmla="*/ 1475513 w 14263666"/>
              <a:gd name="connsiteY3" fmla="*/ 4512 h 7776912"/>
              <a:gd name="connsiteX4" fmla="*/ 7849419 w 14263666"/>
              <a:gd name="connsiteY4" fmla="*/ 3446959 h 7776912"/>
              <a:gd name="connsiteX5" fmla="*/ 13429949 w 14263666"/>
              <a:gd name="connsiteY5" fmla="*/ 690312 h 7776912"/>
              <a:gd name="connsiteX6" fmla="*/ 14263666 w 14263666"/>
              <a:gd name="connsiteY6" fmla="*/ 98641 h 7776912"/>
              <a:gd name="connsiteX0" fmla="*/ 2766431 w 14263666"/>
              <a:gd name="connsiteY0" fmla="*/ 7776912 h 7776912"/>
              <a:gd name="connsiteX1" fmla="*/ 2605066 w 14263666"/>
              <a:gd name="connsiteY1" fmla="*/ 4119312 h 7776912"/>
              <a:gd name="connsiteX2" fmla="*/ 50125 w 14263666"/>
              <a:gd name="connsiteY2" fmla="*/ 2747712 h 7776912"/>
              <a:gd name="connsiteX3" fmla="*/ 1475513 w 14263666"/>
              <a:gd name="connsiteY3" fmla="*/ 4512 h 7776912"/>
              <a:gd name="connsiteX4" fmla="*/ 7849419 w 14263666"/>
              <a:gd name="connsiteY4" fmla="*/ 3446959 h 7776912"/>
              <a:gd name="connsiteX5" fmla="*/ 10471596 w 14263666"/>
              <a:gd name="connsiteY5" fmla="*/ 1846759 h 7776912"/>
              <a:gd name="connsiteX6" fmla="*/ 14263666 w 14263666"/>
              <a:gd name="connsiteY6" fmla="*/ 98641 h 7776912"/>
              <a:gd name="connsiteX0" fmla="*/ 2766431 w 14263666"/>
              <a:gd name="connsiteY0" fmla="*/ 7776912 h 7776912"/>
              <a:gd name="connsiteX1" fmla="*/ 2605066 w 14263666"/>
              <a:gd name="connsiteY1" fmla="*/ 4119312 h 7776912"/>
              <a:gd name="connsiteX2" fmla="*/ 50125 w 14263666"/>
              <a:gd name="connsiteY2" fmla="*/ 2747712 h 7776912"/>
              <a:gd name="connsiteX3" fmla="*/ 1475513 w 14263666"/>
              <a:gd name="connsiteY3" fmla="*/ 4512 h 7776912"/>
              <a:gd name="connsiteX4" fmla="*/ 7849419 w 14263666"/>
              <a:gd name="connsiteY4" fmla="*/ 3446959 h 7776912"/>
              <a:gd name="connsiteX5" fmla="*/ 10471596 w 14263666"/>
              <a:gd name="connsiteY5" fmla="*/ 1846759 h 7776912"/>
              <a:gd name="connsiteX6" fmla="*/ 14263666 w 14263666"/>
              <a:gd name="connsiteY6" fmla="*/ 1376112 h 7776912"/>
              <a:gd name="connsiteX0" fmla="*/ 2766431 w 14263666"/>
              <a:gd name="connsiteY0" fmla="*/ 7776912 h 7776912"/>
              <a:gd name="connsiteX1" fmla="*/ 2605066 w 14263666"/>
              <a:gd name="connsiteY1" fmla="*/ 4119312 h 7776912"/>
              <a:gd name="connsiteX2" fmla="*/ 50125 w 14263666"/>
              <a:gd name="connsiteY2" fmla="*/ 2747712 h 7776912"/>
              <a:gd name="connsiteX3" fmla="*/ 1475513 w 14263666"/>
              <a:gd name="connsiteY3" fmla="*/ 4512 h 7776912"/>
              <a:gd name="connsiteX4" fmla="*/ 7849419 w 14263666"/>
              <a:gd name="connsiteY4" fmla="*/ 3446959 h 7776912"/>
              <a:gd name="connsiteX5" fmla="*/ 10471596 w 14263666"/>
              <a:gd name="connsiteY5" fmla="*/ 1846759 h 7776912"/>
              <a:gd name="connsiteX6" fmla="*/ 14263666 w 14263666"/>
              <a:gd name="connsiteY6" fmla="*/ 1376112 h 777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3666" h="7776912">
                <a:moveTo>
                  <a:pt x="2766431" y="7776912"/>
                </a:moveTo>
                <a:cubicBezTo>
                  <a:pt x="3168722" y="6297735"/>
                  <a:pt x="3057784" y="4957512"/>
                  <a:pt x="2605066" y="4119312"/>
                </a:cubicBezTo>
                <a:cubicBezTo>
                  <a:pt x="2152348" y="3281112"/>
                  <a:pt x="238384" y="3433512"/>
                  <a:pt x="50125" y="2747712"/>
                </a:cubicBezTo>
                <a:cubicBezTo>
                  <a:pt x="-138134" y="2061912"/>
                  <a:pt x="175631" y="-112029"/>
                  <a:pt x="1475513" y="4512"/>
                </a:cubicBezTo>
                <a:cubicBezTo>
                  <a:pt x="2775395" y="121053"/>
                  <a:pt x="5839083" y="3597118"/>
                  <a:pt x="7849419" y="3446959"/>
                </a:cubicBezTo>
                <a:cubicBezTo>
                  <a:pt x="9859755" y="3296800"/>
                  <a:pt x="9402555" y="2191900"/>
                  <a:pt x="10471596" y="1846759"/>
                </a:cubicBezTo>
                <a:cubicBezTo>
                  <a:pt x="11540637" y="1501618"/>
                  <a:pt x="14100060" y="1528512"/>
                  <a:pt x="14263666" y="1376112"/>
                </a:cubicBezTo>
              </a:path>
            </a:pathLst>
          </a:cu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4" name="Picture 3"/>
          <p:cNvPicPr>
            <a:picLocks noChangeAspect="1"/>
          </p:cNvPicPr>
          <p:nvPr/>
        </p:nvPicPr>
        <p:blipFill>
          <a:blip r:embed="rId3"/>
          <a:stretch>
            <a:fillRect/>
          </a:stretch>
        </p:blipFill>
        <p:spPr>
          <a:xfrm>
            <a:off x="5043898" y="4191656"/>
            <a:ext cx="571500" cy="635000"/>
          </a:xfrm>
          <a:prstGeom prst="rect">
            <a:avLst/>
          </a:prstGeom>
        </p:spPr>
      </p:pic>
      <p:pic>
        <p:nvPicPr>
          <p:cNvPr id="34" name="Picture 33"/>
          <p:cNvPicPr>
            <a:picLocks noChangeAspect="1"/>
          </p:cNvPicPr>
          <p:nvPr/>
        </p:nvPicPr>
        <p:blipFill>
          <a:blip r:embed="rId3"/>
          <a:stretch>
            <a:fillRect/>
          </a:stretch>
        </p:blipFill>
        <p:spPr>
          <a:xfrm>
            <a:off x="22852286" y="6655003"/>
            <a:ext cx="571500" cy="635000"/>
          </a:xfrm>
          <a:prstGeom prst="rect">
            <a:avLst/>
          </a:prstGeom>
        </p:spPr>
      </p:pic>
      <p:cxnSp>
        <p:nvCxnSpPr>
          <p:cNvPr id="35" name="Straight Arrow Connector 34"/>
          <p:cNvCxnSpPr/>
          <p:nvPr/>
        </p:nvCxnSpPr>
        <p:spPr>
          <a:xfrm flipV="1">
            <a:off x="16279545" y="1815353"/>
            <a:ext cx="0" cy="2608729"/>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cxnSp>
        <p:nvCxnSpPr>
          <p:cNvPr id="36" name="Straight Arrow Connector 35"/>
          <p:cNvCxnSpPr/>
          <p:nvPr/>
        </p:nvCxnSpPr>
        <p:spPr>
          <a:xfrm>
            <a:off x="16279545" y="4384379"/>
            <a:ext cx="5208855" cy="36161"/>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37" name="TextBox 36"/>
          <p:cNvSpPr txBox="1"/>
          <p:nvPr/>
        </p:nvSpPr>
        <p:spPr>
          <a:xfrm>
            <a:off x="13237939" y="1906083"/>
            <a:ext cx="2135200"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Training</a:t>
            </a:r>
            <a:r>
              <a:rPr kumimoji="0" lang="en-US" sz="2800" b="0" i="0" u="none" strike="noStrike" cap="none" spc="0" normalizeH="0" dirty="0">
                <a:ln>
                  <a:noFill/>
                </a:ln>
                <a:solidFill>
                  <a:schemeClr val="accent4">
                    <a:hueOff val="2021612"/>
                    <a:satOff val="-86562"/>
                    <a:lumOff val="52470"/>
                  </a:schemeClr>
                </a:solidFill>
                <a:effectLst/>
                <a:uFillTx/>
                <a:latin typeface="+mn-lt"/>
                <a:ea typeface="+mn-ea"/>
                <a:cs typeface="+mn-cs"/>
                <a:sym typeface="Helvetica Neue"/>
              </a:rPr>
              <a:t> loss</a:t>
            </a:r>
            <a:endPar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38" name="TextBox 37"/>
          <p:cNvSpPr txBox="1"/>
          <p:nvPr/>
        </p:nvSpPr>
        <p:spPr>
          <a:xfrm>
            <a:off x="20560553" y="4709245"/>
            <a:ext cx="1402628"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rPr>
              <a:t>iteration</a:t>
            </a:r>
          </a:p>
        </p:txBody>
      </p:sp>
      <p:sp>
        <p:nvSpPr>
          <p:cNvPr id="39" name="Oval 38"/>
          <p:cNvSpPr/>
          <p:nvPr/>
        </p:nvSpPr>
        <p:spPr>
          <a:xfrm>
            <a:off x="16591978" y="2118256"/>
            <a:ext cx="257187" cy="257187"/>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40" name="Oval 39"/>
          <p:cNvSpPr/>
          <p:nvPr/>
        </p:nvSpPr>
        <p:spPr>
          <a:xfrm>
            <a:off x="17295707" y="3122724"/>
            <a:ext cx="257187" cy="257187"/>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5" name="Freeform 4"/>
          <p:cNvSpPr/>
          <p:nvPr/>
        </p:nvSpPr>
        <p:spPr>
          <a:xfrm>
            <a:off x="16701247" y="2218765"/>
            <a:ext cx="739588" cy="1062317"/>
          </a:xfrm>
          <a:custGeom>
            <a:avLst/>
            <a:gdLst>
              <a:gd name="connsiteX0" fmla="*/ 0 w 739588"/>
              <a:gd name="connsiteY0" fmla="*/ 0 h 1062317"/>
              <a:gd name="connsiteX1" fmla="*/ 739588 w 739588"/>
              <a:gd name="connsiteY1" fmla="*/ 1062317 h 1062317"/>
            </a:gdLst>
            <a:ahLst/>
            <a:cxnLst>
              <a:cxn ang="0">
                <a:pos x="connsiteX0" y="connsiteY0"/>
              </a:cxn>
              <a:cxn ang="0">
                <a:pos x="connsiteX1" y="connsiteY1"/>
              </a:cxn>
            </a:cxnLst>
            <a:rect l="l" t="t" r="r" b="b"/>
            <a:pathLst>
              <a:path w="739588" h="1062317">
                <a:moveTo>
                  <a:pt x="0" y="0"/>
                </a:moveTo>
                <a:cubicBezTo>
                  <a:pt x="248770" y="387723"/>
                  <a:pt x="497541" y="775447"/>
                  <a:pt x="739588" y="1062317"/>
                </a:cubicBezTo>
              </a:path>
            </a:pathLst>
          </a:cu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41" name="Shape 1000"/>
          <p:cNvSpPr>
            <a:spLocks noGrp="1"/>
          </p:cNvSpPr>
          <p:nvPr>
            <p:ph type="body" idx="13"/>
          </p:nvPr>
        </p:nvSpPr>
        <p:spPr>
          <a:xfrm>
            <a:off x="1588159" y="1436724"/>
            <a:ext cx="6152646" cy="938719"/>
          </a:xfrm>
          <a:prstGeom prst="rect">
            <a:avLst/>
          </a:prstGeom>
        </p:spPr>
        <p:txBody>
          <a:bodyPr/>
          <a:lstStyle/>
          <a:p>
            <a:r>
              <a:rPr lang="en-US" dirty="0"/>
              <a:t>An iterative process</a:t>
            </a:r>
            <a:endParaRPr dirty="0"/>
          </a:p>
        </p:txBody>
      </p:sp>
      <p:sp>
        <p:nvSpPr>
          <p:cNvPr id="42" name="Shape 1001"/>
          <p:cNvSpPr>
            <a:spLocks noGrp="1"/>
          </p:cNvSpPr>
          <p:nvPr>
            <p:ph type="body" idx="14"/>
          </p:nvPr>
        </p:nvSpPr>
        <p:spPr>
          <a:xfrm>
            <a:off x="1588159" y="2092800"/>
            <a:ext cx="4924746" cy="684803"/>
          </a:xfrm>
          <a:prstGeom prst="rect">
            <a:avLst/>
          </a:prstGeom>
        </p:spPr>
        <p:txBody>
          <a:bodyPr/>
          <a:lstStyle/>
          <a:p>
            <a:r>
              <a:rPr lang="en-US" dirty="0"/>
              <a:t>Step 2 </a:t>
            </a:r>
            <a:r>
              <a:rPr lang="mr-IN" dirty="0"/>
              <a:t>–</a:t>
            </a:r>
            <a:r>
              <a:rPr lang="en-US" dirty="0"/>
              <a:t> be less random</a:t>
            </a:r>
          </a:p>
        </p:txBody>
      </p:sp>
    </p:spTree>
    <p:extLst>
      <p:ext uri="{BB962C8B-B14F-4D97-AF65-F5344CB8AC3E}">
        <p14:creationId xmlns:p14="http://schemas.microsoft.com/office/powerpoint/2010/main" val="3796066"/>
      </p:ext>
    </p:extLst>
  </p:cSld>
  <p:clrMapOvr>
    <a:masterClrMapping/>
  </p:clrMapOvr>
  <p:transition spd="slow" advTm="40111"/>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3" name="TextBox 2"/>
          <p:cNvSpPr txBox="1"/>
          <p:nvPr/>
        </p:nvSpPr>
        <p:spPr>
          <a:xfrm>
            <a:off x="1371600" y="4119306"/>
            <a:ext cx="10270440"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000" dirty="0"/>
              <a:t>Then you’ll find      that performs even better</a:t>
            </a:r>
            <a:endParaRPr kumimoji="0" lang="en-US" sz="4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20" name="TextBox 19"/>
          <p:cNvSpPr txBox="1"/>
          <p:nvPr/>
        </p:nvSpPr>
        <p:spPr>
          <a:xfrm>
            <a:off x="9018464" y="4709245"/>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1" name="TextBox 20"/>
          <p:cNvSpPr txBox="1"/>
          <p:nvPr/>
        </p:nvSpPr>
        <p:spPr>
          <a:xfrm>
            <a:off x="13229454" y="10584559"/>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2" name="TextBox 21"/>
          <p:cNvSpPr txBox="1"/>
          <p:nvPr/>
        </p:nvSpPr>
        <p:spPr>
          <a:xfrm>
            <a:off x="10999664" y="5991198"/>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3" name="TextBox 22"/>
          <p:cNvSpPr txBox="1"/>
          <p:nvPr/>
        </p:nvSpPr>
        <p:spPr>
          <a:xfrm>
            <a:off x="12564005" y="4881920"/>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4" name="TextBox 23"/>
          <p:cNvSpPr txBox="1"/>
          <p:nvPr/>
        </p:nvSpPr>
        <p:spPr>
          <a:xfrm>
            <a:off x="8225088" y="7535473"/>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5" name="TextBox 24"/>
          <p:cNvSpPr txBox="1"/>
          <p:nvPr/>
        </p:nvSpPr>
        <p:spPr>
          <a:xfrm>
            <a:off x="9636835" y="9293641"/>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6" name="TextBox 25"/>
          <p:cNvSpPr txBox="1"/>
          <p:nvPr/>
        </p:nvSpPr>
        <p:spPr>
          <a:xfrm>
            <a:off x="13271856" y="8545088"/>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7" name="TextBox 26"/>
          <p:cNvSpPr txBox="1"/>
          <p:nvPr/>
        </p:nvSpPr>
        <p:spPr>
          <a:xfrm>
            <a:off x="15481656" y="9754029"/>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8" name="TextBox 27"/>
          <p:cNvSpPr txBox="1"/>
          <p:nvPr/>
        </p:nvSpPr>
        <p:spPr>
          <a:xfrm>
            <a:off x="15373139" y="7290003"/>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9" name="TextBox 28"/>
          <p:cNvSpPr txBox="1"/>
          <p:nvPr/>
        </p:nvSpPr>
        <p:spPr>
          <a:xfrm>
            <a:off x="19490980" y="8209754"/>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32" name="Freeform 31"/>
          <p:cNvSpPr/>
          <p:nvPr/>
        </p:nvSpPr>
        <p:spPr>
          <a:xfrm>
            <a:off x="12075789" y="4612340"/>
            <a:ext cx="11793713" cy="9103660"/>
          </a:xfrm>
          <a:custGeom>
            <a:avLst/>
            <a:gdLst>
              <a:gd name="connsiteX0" fmla="*/ 5812134 w 17309369"/>
              <a:gd name="connsiteY0" fmla="*/ 7678271 h 7678271"/>
              <a:gd name="connsiteX1" fmla="*/ 5650769 w 17309369"/>
              <a:gd name="connsiteY1" fmla="*/ 4020671 h 7678271"/>
              <a:gd name="connsiteX2" fmla="*/ 16452 w 17309369"/>
              <a:gd name="connsiteY2" fmla="*/ 3482788 h 7678271"/>
              <a:gd name="connsiteX3" fmla="*/ 4171593 w 17309369"/>
              <a:gd name="connsiteY3" fmla="*/ 215153 h 7678271"/>
              <a:gd name="connsiteX4" fmla="*/ 10962358 w 17309369"/>
              <a:gd name="connsiteY4" fmla="*/ 3859306 h 7678271"/>
              <a:gd name="connsiteX5" fmla="*/ 16475652 w 17309369"/>
              <a:gd name="connsiteY5" fmla="*/ 591671 h 7678271"/>
              <a:gd name="connsiteX6" fmla="*/ 17309369 w 17309369"/>
              <a:gd name="connsiteY6" fmla="*/ 0 h 7678271"/>
              <a:gd name="connsiteX0" fmla="*/ 2840461 w 14337696"/>
              <a:gd name="connsiteY0" fmla="*/ 7678271 h 7678271"/>
              <a:gd name="connsiteX1" fmla="*/ 2679096 w 14337696"/>
              <a:gd name="connsiteY1" fmla="*/ 4020671 h 7678271"/>
              <a:gd name="connsiteX2" fmla="*/ 124155 w 14337696"/>
              <a:gd name="connsiteY2" fmla="*/ 2649071 h 7678271"/>
              <a:gd name="connsiteX3" fmla="*/ 1199920 w 14337696"/>
              <a:gd name="connsiteY3" fmla="*/ 215153 h 7678271"/>
              <a:gd name="connsiteX4" fmla="*/ 7990685 w 14337696"/>
              <a:gd name="connsiteY4" fmla="*/ 3859306 h 7678271"/>
              <a:gd name="connsiteX5" fmla="*/ 13503979 w 14337696"/>
              <a:gd name="connsiteY5" fmla="*/ 591671 h 7678271"/>
              <a:gd name="connsiteX6" fmla="*/ 14337696 w 14337696"/>
              <a:gd name="connsiteY6" fmla="*/ 0 h 7678271"/>
              <a:gd name="connsiteX0" fmla="*/ 2767274 w 14264509"/>
              <a:gd name="connsiteY0" fmla="*/ 7785092 h 7785092"/>
              <a:gd name="connsiteX1" fmla="*/ 2605909 w 14264509"/>
              <a:gd name="connsiteY1" fmla="*/ 4127492 h 7785092"/>
              <a:gd name="connsiteX2" fmla="*/ 50968 w 14264509"/>
              <a:gd name="connsiteY2" fmla="*/ 2755892 h 7785092"/>
              <a:gd name="connsiteX3" fmla="*/ 1476356 w 14264509"/>
              <a:gd name="connsiteY3" fmla="*/ 12692 h 7785092"/>
              <a:gd name="connsiteX4" fmla="*/ 7917498 w 14264509"/>
              <a:gd name="connsiteY4" fmla="*/ 3966127 h 7785092"/>
              <a:gd name="connsiteX5" fmla="*/ 13430792 w 14264509"/>
              <a:gd name="connsiteY5" fmla="*/ 698492 h 7785092"/>
              <a:gd name="connsiteX6" fmla="*/ 14264509 w 14264509"/>
              <a:gd name="connsiteY6" fmla="*/ 106821 h 7785092"/>
              <a:gd name="connsiteX0" fmla="*/ 2766431 w 14263666"/>
              <a:gd name="connsiteY0" fmla="*/ 7776912 h 7776912"/>
              <a:gd name="connsiteX1" fmla="*/ 2605066 w 14263666"/>
              <a:gd name="connsiteY1" fmla="*/ 4119312 h 7776912"/>
              <a:gd name="connsiteX2" fmla="*/ 50125 w 14263666"/>
              <a:gd name="connsiteY2" fmla="*/ 2747712 h 7776912"/>
              <a:gd name="connsiteX3" fmla="*/ 1475513 w 14263666"/>
              <a:gd name="connsiteY3" fmla="*/ 4512 h 7776912"/>
              <a:gd name="connsiteX4" fmla="*/ 7849419 w 14263666"/>
              <a:gd name="connsiteY4" fmla="*/ 3446959 h 7776912"/>
              <a:gd name="connsiteX5" fmla="*/ 13429949 w 14263666"/>
              <a:gd name="connsiteY5" fmla="*/ 690312 h 7776912"/>
              <a:gd name="connsiteX6" fmla="*/ 14263666 w 14263666"/>
              <a:gd name="connsiteY6" fmla="*/ 98641 h 7776912"/>
              <a:gd name="connsiteX0" fmla="*/ 2766431 w 14263666"/>
              <a:gd name="connsiteY0" fmla="*/ 7776912 h 7776912"/>
              <a:gd name="connsiteX1" fmla="*/ 2605066 w 14263666"/>
              <a:gd name="connsiteY1" fmla="*/ 4119312 h 7776912"/>
              <a:gd name="connsiteX2" fmla="*/ 50125 w 14263666"/>
              <a:gd name="connsiteY2" fmla="*/ 2747712 h 7776912"/>
              <a:gd name="connsiteX3" fmla="*/ 1475513 w 14263666"/>
              <a:gd name="connsiteY3" fmla="*/ 4512 h 7776912"/>
              <a:gd name="connsiteX4" fmla="*/ 7849419 w 14263666"/>
              <a:gd name="connsiteY4" fmla="*/ 3446959 h 7776912"/>
              <a:gd name="connsiteX5" fmla="*/ 10471596 w 14263666"/>
              <a:gd name="connsiteY5" fmla="*/ 1846759 h 7776912"/>
              <a:gd name="connsiteX6" fmla="*/ 14263666 w 14263666"/>
              <a:gd name="connsiteY6" fmla="*/ 98641 h 7776912"/>
              <a:gd name="connsiteX0" fmla="*/ 2766431 w 14263666"/>
              <a:gd name="connsiteY0" fmla="*/ 7776912 h 7776912"/>
              <a:gd name="connsiteX1" fmla="*/ 2605066 w 14263666"/>
              <a:gd name="connsiteY1" fmla="*/ 4119312 h 7776912"/>
              <a:gd name="connsiteX2" fmla="*/ 50125 w 14263666"/>
              <a:gd name="connsiteY2" fmla="*/ 2747712 h 7776912"/>
              <a:gd name="connsiteX3" fmla="*/ 1475513 w 14263666"/>
              <a:gd name="connsiteY3" fmla="*/ 4512 h 7776912"/>
              <a:gd name="connsiteX4" fmla="*/ 7849419 w 14263666"/>
              <a:gd name="connsiteY4" fmla="*/ 3446959 h 7776912"/>
              <a:gd name="connsiteX5" fmla="*/ 10471596 w 14263666"/>
              <a:gd name="connsiteY5" fmla="*/ 1846759 h 7776912"/>
              <a:gd name="connsiteX6" fmla="*/ 14263666 w 14263666"/>
              <a:gd name="connsiteY6" fmla="*/ 1376112 h 7776912"/>
              <a:gd name="connsiteX0" fmla="*/ 2766431 w 14263666"/>
              <a:gd name="connsiteY0" fmla="*/ 7776912 h 7776912"/>
              <a:gd name="connsiteX1" fmla="*/ 2605066 w 14263666"/>
              <a:gd name="connsiteY1" fmla="*/ 4119312 h 7776912"/>
              <a:gd name="connsiteX2" fmla="*/ 50125 w 14263666"/>
              <a:gd name="connsiteY2" fmla="*/ 2747712 h 7776912"/>
              <a:gd name="connsiteX3" fmla="*/ 1475513 w 14263666"/>
              <a:gd name="connsiteY3" fmla="*/ 4512 h 7776912"/>
              <a:gd name="connsiteX4" fmla="*/ 7849419 w 14263666"/>
              <a:gd name="connsiteY4" fmla="*/ 3446959 h 7776912"/>
              <a:gd name="connsiteX5" fmla="*/ 10471596 w 14263666"/>
              <a:gd name="connsiteY5" fmla="*/ 1846759 h 7776912"/>
              <a:gd name="connsiteX6" fmla="*/ 14263666 w 14263666"/>
              <a:gd name="connsiteY6" fmla="*/ 1376112 h 7776912"/>
              <a:gd name="connsiteX0" fmla="*/ 2730920 w 14228155"/>
              <a:gd name="connsiteY0" fmla="*/ 6400800 h 6400800"/>
              <a:gd name="connsiteX1" fmla="*/ 2569555 w 14228155"/>
              <a:gd name="connsiteY1" fmla="*/ 2743200 h 6400800"/>
              <a:gd name="connsiteX2" fmla="*/ 14614 w 14228155"/>
              <a:gd name="connsiteY2" fmla="*/ 1371600 h 6400800"/>
              <a:gd name="connsiteX3" fmla="*/ 3887366 w 14228155"/>
              <a:gd name="connsiteY3" fmla="*/ 457200 h 6400800"/>
              <a:gd name="connsiteX4" fmla="*/ 7813908 w 14228155"/>
              <a:gd name="connsiteY4" fmla="*/ 2070847 h 6400800"/>
              <a:gd name="connsiteX5" fmla="*/ 10436085 w 14228155"/>
              <a:gd name="connsiteY5" fmla="*/ 470647 h 6400800"/>
              <a:gd name="connsiteX6" fmla="*/ 14228155 w 14228155"/>
              <a:gd name="connsiteY6" fmla="*/ 0 h 6400800"/>
              <a:gd name="connsiteX0" fmla="*/ 296478 w 11793713"/>
              <a:gd name="connsiteY0" fmla="*/ 6400800 h 6400800"/>
              <a:gd name="connsiteX1" fmla="*/ 135113 w 11793713"/>
              <a:gd name="connsiteY1" fmla="*/ 2743200 h 6400800"/>
              <a:gd name="connsiteX2" fmla="*/ 94772 w 11793713"/>
              <a:gd name="connsiteY2" fmla="*/ 1317812 h 6400800"/>
              <a:gd name="connsiteX3" fmla="*/ 1452924 w 11793713"/>
              <a:gd name="connsiteY3" fmla="*/ 457200 h 6400800"/>
              <a:gd name="connsiteX4" fmla="*/ 5379466 w 11793713"/>
              <a:gd name="connsiteY4" fmla="*/ 2070847 h 6400800"/>
              <a:gd name="connsiteX5" fmla="*/ 8001643 w 11793713"/>
              <a:gd name="connsiteY5" fmla="*/ 470647 h 6400800"/>
              <a:gd name="connsiteX6" fmla="*/ 11793713 w 11793713"/>
              <a:gd name="connsiteY6" fmla="*/ 0 h 6400800"/>
              <a:gd name="connsiteX0" fmla="*/ 296478 w 11793713"/>
              <a:gd name="connsiteY0" fmla="*/ 9103660 h 9103660"/>
              <a:gd name="connsiteX1" fmla="*/ 135113 w 11793713"/>
              <a:gd name="connsiteY1" fmla="*/ 5446060 h 9103660"/>
              <a:gd name="connsiteX2" fmla="*/ 94772 w 11793713"/>
              <a:gd name="connsiteY2" fmla="*/ 4020672 h 9103660"/>
              <a:gd name="connsiteX3" fmla="*/ 1452924 w 11793713"/>
              <a:gd name="connsiteY3" fmla="*/ 3160060 h 9103660"/>
              <a:gd name="connsiteX4" fmla="*/ 3617901 w 11793713"/>
              <a:gd name="connsiteY4" fmla="*/ 1 h 9103660"/>
              <a:gd name="connsiteX5" fmla="*/ 8001643 w 11793713"/>
              <a:gd name="connsiteY5" fmla="*/ 3173507 h 9103660"/>
              <a:gd name="connsiteX6" fmla="*/ 11793713 w 11793713"/>
              <a:gd name="connsiteY6" fmla="*/ 2702860 h 910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93713" h="9103660">
                <a:moveTo>
                  <a:pt x="296478" y="9103660"/>
                </a:moveTo>
                <a:cubicBezTo>
                  <a:pt x="698769" y="7624483"/>
                  <a:pt x="168731" y="6293225"/>
                  <a:pt x="135113" y="5446060"/>
                </a:cubicBezTo>
                <a:cubicBezTo>
                  <a:pt x="101495" y="4598895"/>
                  <a:pt x="-124863" y="4401672"/>
                  <a:pt x="94772" y="4020672"/>
                </a:cubicBezTo>
                <a:cubicBezTo>
                  <a:pt x="314407" y="3639672"/>
                  <a:pt x="865736" y="3830172"/>
                  <a:pt x="1452924" y="3160060"/>
                </a:cubicBezTo>
                <a:cubicBezTo>
                  <a:pt x="2040112" y="2489948"/>
                  <a:pt x="2526448" y="-2240"/>
                  <a:pt x="3617901" y="1"/>
                </a:cubicBezTo>
                <a:cubicBezTo>
                  <a:pt x="4709354" y="2242"/>
                  <a:pt x="6639008" y="2723031"/>
                  <a:pt x="8001643" y="3173507"/>
                </a:cubicBezTo>
                <a:cubicBezTo>
                  <a:pt x="9364278" y="3623984"/>
                  <a:pt x="11630107" y="2855260"/>
                  <a:pt x="11793713" y="2702860"/>
                </a:cubicBezTo>
              </a:path>
            </a:pathLst>
          </a:cu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2" name="Picture 1"/>
          <p:cNvPicPr>
            <a:picLocks noChangeAspect="1"/>
          </p:cNvPicPr>
          <p:nvPr/>
        </p:nvPicPr>
        <p:blipFill>
          <a:blip r:embed="rId3"/>
          <a:stretch>
            <a:fillRect/>
          </a:stretch>
        </p:blipFill>
        <p:spPr>
          <a:xfrm>
            <a:off x="5075144" y="4191656"/>
            <a:ext cx="571500" cy="635000"/>
          </a:xfrm>
          <a:prstGeom prst="rect">
            <a:avLst/>
          </a:prstGeom>
        </p:spPr>
      </p:pic>
      <p:pic>
        <p:nvPicPr>
          <p:cNvPr id="33" name="Picture 32"/>
          <p:cNvPicPr>
            <a:picLocks noChangeAspect="1"/>
          </p:cNvPicPr>
          <p:nvPr/>
        </p:nvPicPr>
        <p:blipFill>
          <a:blip r:embed="rId3"/>
          <a:stretch>
            <a:fillRect/>
          </a:stretch>
        </p:blipFill>
        <p:spPr>
          <a:xfrm>
            <a:off x="22977662" y="6655003"/>
            <a:ext cx="571500" cy="635000"/>
          </a:xfrm>
          <a:prstGeom prst="rect">
            <a:avLst/>
          </a:prstGeom>
        </p:spPr>
      </p:pic>
      <p:cxnSp>
        <p:nvCxnSpPr>
          <p:cNvPr id="35" name="Straight Arrow Connector 34"/>
          <p:cNvCxnSpPr/>
          <p:nvPr/>
        </p:nvCxnSpPr>
        <p:spPr>
          <a:xfrm flipV="1">
            <a:off x="16279545" y="1815353"/>
            <a:ext cx="0" cy="2608729"/>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cxnSp>
        <p:nvCxnSpPr>
          <p:cNvPr id="36" name="Straight Arrow Connector 35"/>
          <p:cNvCxnSpPr/>
          <p:nvPr/>
        </p:nvCxnSpPr>
        <p:spPr>
          <a:xfrm>
            <a:off x="16279545" y="4384379"/>
            <a:ext cx="5208855" cy="36161"/>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37" name="TextBox 36"/>
          <p:cNvSpPr txBox="1"/>
          <p:nvPr/>
        </p:nvSpPr>
        <p:spPr>
          <a:xfrm>
            <a:off x="13237939" y="1906083"/>
            <a:ext cx="2135200"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Training</a:t>
            </a:r>
            <a:r>
              <a:rPr kumimoji="0" lang="en-US" sz="2800" b="0" i="0" u="none" strike="noStrike" cap="none" spc="0" normalizeH="0" dirty="0">
                <a:ln>
                  <a:noFill/>
                </a:ln>
                <a:solidFill>
                  <a:schemeClr val="accent4">
                    <a:hueOff val="2021612"/>
                    <a:satOff val="-86562"/>
                    <a:lumOff val="52470"/>
                  </a:schemeClr>
                </a:solidFill>
                <a:effectLst/>
                <a:uFillTx/>
                <a:latin typeface="+mn-lt"/>
                <a:ea typeface="+mn-ea"/>
                <a:cs typeface="+mn-cs"/>
                <a:sym typeface="Helvetica Neue"/>
              </a:rPr>
              <a:t> loss</a:t>
            </a:r>
            <a:endPar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38" name="TextBox 37"/>
          <p:cNvSpPr txBox="1"/>
          <p:nvPr/>
        </p:nvSpPr>
        <p:spPr>
          <a:xfrm>
            <a:off x="20560553" y="4709245"/>
            <a:ext cx="1402628"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rPr>
              <a:t>iteration</a:t>
            </a:r>
          </a:p>
        </p:txBody>
      </p:sp>
      <p:sp>
        <p:nvSpPr>
          <p:cNvPr id="39" name="Oval 38"/>
          <p:cNvSpPr/>
          <p:nvPr/>
        </p:nvSpPr>
        <p:spPr>
          <a:xfrm>
            <a:off x="16591978" y="2118256"/>
            <a:ext cx="257187" cy="257187"/>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40" name="Oval 39"/>
          <p:cNvSpPr/>
          <p:nvPr/>
        </p:nvSpPr>
        <p:spPr>
          <a:xfrm>
            <a:off x="17295707" y="3122724"/>
            <a:ext cx="257187" cy="257187"/>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41" name="Freeform 40"/>
          <p:cNvSpPr/>
          <p:nvPr/>
        </p:nvSpPr>
        <p:spPr>
          <a:xfrm>
            <a:off x="16701247" y="2218766"/>
            <a:ext cx="2420471" cy="1828800"/>
          </a:xfrm>
          <a:custGeom>
            <a:avLst/>
            <a:gdLst>
              <a:gd name="connsiteX0" fmla="*/ 0 w 739588"/>
              <a:gd name="connsiteY0" fmla="*/ 0 h 1062317"/>
              <a:gd name="connsiteX1" fmla="*/ 739588 w 739588"/>
              <a:gd name="connsiteY1" fmla="*/ 1062317 h 1062317"/>
              <a:gd name="connsiteX0" fmla="*/ 0 w 2420471"/>
              <a:gd name="connsiteY0" fmla="*/ 0 h 1828800"/>
              <a:gd name="connsiteX1" fmla="*/ 2420471 w 2420471"/>
              <a:gd name="connsiteY1" fmla="*/ 1828800 h 1828800"/>
              <a:gd name="connsiteX0" fmla="*/ 0 w 2420471"/>
              <a:gd name="connsiteY0" fmla="*/ 0 h 1828800"/>
              <a:gd name="connsiteX1" fmla="*/ 2420471 w 2420471"/>
              <a:gd name="connsiteY1" fmla="*/ 1828800 h 1828800"/>
            </a:gdLst>
            <a:ahLst/>
            <a:cxnLst>
              <a:cxn ang="0">
                <a:pos x="connsiteX0" y="connsiteY0"/>
              </a:cxn>
              <a:cxn ang="0">
                <a:pos x="connsiteX1" y="connsiteY1"/>
              </a:cxn>
            </a:cxnLst>
            <a:rect l="l" t="t" r="r" b="b"/>
            <a:pathLst>
              <a:path w="2420471" h="1828800">
                <a:moveTo>
                  <a:pt x="0" y="0"/>
                </a:moveTo>
                <a:cubicBezTo>
                  <a:pt x="248770" y="387723"/>
                  <a:pt x="860613" y="1689848"/>
                  <a:pt x="2420471" y="1828800"/>
                </a:cubicBezTo>
              </a:path>
            </a:pathLst>
          </a:cu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42" name="Oval 41"/>
          <p:cNvSpPr/>
          <p:nvPr/>
        </p:nvSpPr>
        <p:spPr>
          <a:xfrm>
            <a:off x="18994519" y="3902699"/>
            <a:ext cx="257187" cy="257187"/>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43" name="Shape 1000"/>
          <p:cNvSpPr>
            <a:spLocks noGrp="1"/>
          </p:cNvSpPr>
          <p:nvPr>
            <p:ph type="body" idx="13"/>
          </p:nvPr>
        </p:nvSpPr>
        <p:spPr>
          <a:xfrm>
            <a:off x="1588159" y="1436724"/>
            <a:ext cx="6152646" cy="938719"/>
          </a:xfrm>
          <a:prstGeom prst="rect">
            <a:avLst/>
          </a:prstGeom>
        </p:spPr>
        <p:txBody>
          <a:bodyPr/>
          <a:lstStyle/>
          <a:p>
            <a:r>
              <a:rPr lang="en-US" dirty="0"/>
              <a:t>An iterative process</a:t>
            </a:r>
            <a:endParaRPr dirty="0"/>
          </a:p>
        </p:txBody>
      </p:sp>
      <p:sp>
        <p:nvSpPr>
          <p:cNvPr id="44" name="Shape 1001"/>
          <p:cNvSpPr>
            <a:spLocks noGrp="1"/>
          </p:cNvSpPr>
          <p:nvPr>
            <p:ph type="body" idx="14"/>
          </p:nvPr>
        </p:nvSpPr>
        <p:spPr>
          <a:xfrm>
            <a:off x="1588159" y="2092800"/>
            <a:ext cx="5963492" cy="684803"/>
          </a:xfrm>
          <a:prstGeom prst="rect">
            <a:avLst/>
          </a:prstGeom>
        </p:spPr>
        <p:txBody>
          <a:bodyPr/>
          <a:lstStyle/>
          <a:p>
            <a:r>
              <a:rPr lang="en-US" dirty="0"/>
              <a:t>Step 3 </a:t>
            </a:r>
            <a:r>
              <a:rPr lang="mr-IN" dirty="0"/>
              <a:t>–</a:t>
            </a:r>
            <a:r>
              <a:rPr lang="en-US" dirty="0"/>
              <a:t> be even less random</a:t>
            </a:r>
          </a:p>
        </p:txBody>
      </p:sp>
    </p:spTree>
    <p:extLst>
      <p:ext uri="{BB962C8B-B14F-4D97-AF65-F5344CB8AC3E}">
        <p14:creationId xmlns:p14="http://schemas.microsoft.com/office/powerpoint/2010/main" val="894330941"/>
      </p:ext>
    </p:extLst>
  </p:cSld>
  <p:clrMapOvr>
    <a:masterClrMapping/>
  </p:clrMapOvr>
  <p:transition spd="slow" advTm="40111"/>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3" name="TextBox 2"/>
          <p:cNvSpPr txBox="1"/>
          <p:nvPr/>
        </p:nvSpPr>
        <p:spPr>
          <a:xfrm>
            <a:off x="1371600" y="4119306"/>
            <a:ext cx="3039294"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000" dirty="0"/>
              <a:t>And finally a </a:t>
            </a:r>
            <a:endParaRPr kumimoji="0" lang="en-US" sz="4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20" name="TextBox 19"/>
          <p:cNvSpPr txBox="1"/>
          <p:nvPr/>
        </p:nvSpPr>
        <p:spPr>
          <a:xfrm>
            <a:off x="9018464" y="4709245"/>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1" name="TextBox 20"/>
          <p:cNvSpPr txBox="1"/>
          <p:nvPr/>
        </p:nvSpPr>
        <p:spPr>
          <a:xfrm>
            <a:off x="13229454" y="10584559"/>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2" name="TextBox 21"/>
          <p:cNvSpPr txBox="1"/>
          <p:nvPr/>
        </p:nvSpPr>
        <p:spPr>
          <a:xfrm>
            <a:off x="10999664" y="5991198"/>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3" name="TextBox 22"/>
          <p:cNvSpPr txBox="1"/>
          <p:nvPr/>
        </p:nvSpPr>
        <p:spPr>
          <a:xfrm>
            <a:off x="12564005" y="4881920"/>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4" name="TextBox 23"/>
          <p:cNvSpPr txBox="1"/>
          <p:nvPr/>
        </p:nvSpPr>
        <p:spPr>
          <a:xfrm>
            <a:off x="8225088" y="7535473"/>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5" name="TextBox 24"/>
          <p:cNvSpPr txBox="1"/>
          <p:nvPr/>
        </p:nvSpPr>
        <p:spPr>
          <a:xfrm>
            <a:off x="9636835" y="9293641"/>
            <a:ext cx="1064394"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6" name="TextBox 25"/>
          <p:cNvSpPr txBox="1"/>
          <p:nvPr/>
        </p:nvSpPr>
        <p:spPr>
          <a:xfrm>
            <a:off x="13271856" y="8545088"/>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7" name="TextBox 26"/>
          <p:cNvSpPr txBox="1"/>
          <p:nvPr/>
        </p:nvSpPr>
        <p:spPr>
          <a:xfrm>
            <a:off x="15481656" y="9754029"/>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8" name="TextBox 27"/>
          <p:cNvSpPr txBox="1"/>
          <p:nvPr/>
        </p:nvSpPr>
        <p:spPr>
          <a:xfrm>
            <a:off x="15373139" y="7290003"/>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29" name="TextBox 28"/>
          <p:cNvSpPr txBox="1"/>
          <p:nvPr/>
        </p:nvSpPr>
        <p:spPr>
          <a:xfrm>
            <a:off x="19490980" y="8209754"/>
            <a:ext cx="797889" cy="22185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2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p>
        </p:txBody>
      </p:sp>
      <p:sp>
        <p:nvSpPr>
          <p:cNvPr id="32" name="Freeform 31"/>
          <p:cNvSpPr/>
          <p:nvPr/>
        </p:nvSpPr>
        <p:spPr>
          <a:xfrm>
            <a:off x="12075789" y="6521818"/>
            <a:ext cx="10892761" cy="7194182"/>
          </a:xfrm>
          <a:custGeom>
            <a:avLst/>
            <a:gdLst>
              <a:gd name="connsiteX0" fmla="*/ 5812134 w 17309369"/>
              <a:gd name="connsiteY0" fmla="*/ 7678271 h 7678271"/>
              <a:gd name="connsiteX1" fmla="*/ 5650769 w 17309369"/>
              <a:gd name="connsiteY1" fmla="*/ 4020671 h 7678271"/>
              <a:gd name="connsiteX2" fmla="*/ 16452 w 17309369"/>
              <a:gd name="connsiteY2" fmla="*/ 3482788 h 7678271"/>
              <a:gd name="connsiteX3" fmla="*/ 4171593 w 17309369"/>
              <a:gd name="connsiteY3" fmla="*/ 215153 h 7678271"/>
              <a:gd name="connsiteX4" fmla="*/ 10962358 w 17309369"/>
              <a:gd name="connsiteY4" fmla="*/ 3859306 h 7678271"/>
              <a:gd name="connsiteX5" fmla="*/ 16475652 w 17309369"/>
              <a:gd name="connsiteY5" fmla="*/ 591671 h 7678271"/>
              <a:gd name="connsiteX6" fmla="*/ 17309369 w 17309369"/>
              <a:gd name="connsiteY6" fmla="*/ 0 h 7678271"/>
              <a:gd name="connsiteX0" fmla="*/ 2840461 w 14337696"/>
              <a:gd name="connsiteY0" fmla="*/ 7678271 h 7678271"/>
              <a:gd name="connsiteX1" fmla="*/ 2679096 w 14337696"/>
              <a:gd name="connsiteY1" fmla="*/ 4020671 h 7678271"/>
              <a:gd name="connsiteX2" fmla="*/ 124155 w 14337696"/>
              <a:gd name="connsiteY2" fmla="*/ 2649071 h 7678271"/>
              <a:gd name="connsiteX3" fmla="*/ 1199920 w 14337696"/>
              <a:gd name="connsiteY3" fmla="*/ 215153 h 7678271"/>
              <a:gd name="connsiteX4" fmla="*/ 7990685 w 14337696"/>
              <a:gd name="connsiteY4" fmla="*/ 3859306 h 7678271"/>
              <a:gd name="connsiteX5" fmla="*/ 13503979 w 14337696"/>
              <a:gd name="connsiteY5" fmla="*/ 591671 h 7678271"/>
              <a:gd name="connsiteX6" fmla="*/ 14337696 w 14337696"/>
              <a:gd name="connsiteY6" fmla="*/ 0 h 7678271"/>
              <a:gd name="connsiteX0" fmla="*/ 2767274 w 14264509"/>
              <a:gd name="connsiteY0" fmla="*/ 7785092 h 7785092"/>
              <a:gd name="connsiteX1" fmla="*/ 2605909 w 14264509"/>
              <a:gd name="connsiteY1" fmla="*/ 4127492 h 7785092"/>
              <a:gd name="connsiteX2" fmla="*/ 50968 w 14264509"/>
              <a:gd name="connsiteY2" fmla="*/ 2755892 h 7785092"/>
              <a:gd name="connsiteX3" fmla="*/ 1476356 w 14264509"/>
              <a:gd name="connsiteY3" fmla="*/ 12692 h 7785092"/>
              <a:gd name="connsiteX4" fmla="*/ 7917498 w 14264509"/>
              <a:gd name="connsiteY4" fmla="*/ 3966127 h 7785092"/>
              <a:gd name="connsiteX5" fmla="*/ 13430792 w 14264509"/>
              <a:gd name="connsiteY5" fmla="*/ 698492 h 7785092"/>
              <a:gd name="connsiteX6" fmla="*/ 14264509 w 14264509"/>
              <a:gd name="connsiteY6" fmla="*/ 106821 h 7785092"/>
              <a:gd name="connsiteX0" fmla="*/ 2766431 w 14263666"/>
              <a:gd name="connsiteY0" fmla="*/ 7776912 h 7776912"/>
              <a:gd name="connsiteX1" fmla="*/ 2605066 w 14263666"/>
              <a:gd name="connsiteY1" fmla="*/ 4119312 h 7776912"/>
              <a:gd name="connsiteX2" fmla="*/ 50125 w 14263666"/>
              <a:gd name="connsiteY2" fmla="*/ 2747712 h 7776912"/>
              <a:gd name="connsiteX3" fmla="*/ 1475513 w 14263666"/>
              <a:gd name="connsiteY3" fmla="*/ 4512 h 7776912"/>
              <a:gd name="connsiteX4" fmla="*/ 7849419 w 14263666"/>
              <a:gd name="connsiteY4" fmla="*/ 3446959 h 7776912"/>
              <a:gd name="connsiteX5" fmla="*/ 13429949 w 14263666"/>
              <a:gd name="connsiteY5" fmla="*/ 690312 h 7776912"/>
              <a:gd name="connsiteX6" fmla="*/ 14263666 w 14263666"/>
              <a:gd name="connsiteY6" fmla="*/ 98641 h 7776912"/>
              <a:gd name="connsiteX0" fmla="*/ 2766431 w 14263666"/>
              <a:gd name="connsiteY0" fmla="*/ 7776912 h 7776912"/>
              <a:gd name="connsiteX1" fmla="*/ 2605066 w 14263666"/>
              <a:gd name="connsiteY1" fmla="*/ 4119312 h 7776912"/>
              <a:gd name="connsiteX2" fmla="*/ 50125 w 14263666"/>
              <a:gd name="connsiteY2" fmla="*/ 2747712 h 7776912"/>
              <a:gd name="connsiteX3" fmla="*/ 1475513 w 14263666"/>
              <a:gd name="connsiteY3" fmla="*/ 4512 h 7776912"/>
              <a:gd name="connsiteX4" fmla="*/ 7849419 w 14263666"/>
              <a:gd name="connsiteY4" fmla="*/ 3446959 h 7776912"/>
              <a:gd name="connsiteX5" fmla="*/ 10471596 w 14263666"/>
              <a:gd name="connsiteY5" fmla="*/ 1846759 h 7776912"/>
              <a:gd name="connsiteX6" fmla="*/ 14263666 w 14263666"/>
              <a:gd name="connsiteY6" fmla="*/ 98641 h 7776912"/>
              <a:gd name="connsiteX0" fmla="*/ 2766431 w 14263666"/>
              <a:gd name="connsiteY0" fmla="*/ 7776912 h 7776912"/>
              <a:gd name="connsiteX1" fmla="*/ 2605066 w 14263666"/>
              <a:gd name="connsiteY1" fmla="*/ 4119312 h 7776912"/>
              <a:gd name="connsiteX2" fmla="*/ 50125 w 14263666"/>
              <a:gd name="connsiteY2" fmla="*/ 2747712 h 7776912"/>
              <a:gd name="connsiteX3" fmla="*/ 1475513 w 14263666"/>
              <a:gd name="connsiteY3" fmla="*/ 4512 h 7776912"/>
              <a:gd name="connsiteX4" fmla="*/ 7849419 w 14263666"/>
              <a:gd name="connsiteY4" fmla="*/ 3446959 h 7776912"/>
              <a:gd name="connsiteX5" fmla="*/ 10471596 w 14263666"/>
              <a:gd name="connsiteY5" fmla="*/ 1846759 h 7776912"/>
              <a:gd name="connsiteX6" fmla="*/ 14263666 w 14263666"/>
              <a:gd name="connsiteY6" fmla="*/ 1376112 h 7776912"/>
              <a:gd name="connsiteX0" fmla="*/ 2766431 w 14263666"/>
              <a:gd name="connsiteY0" fmla="*/ 7776912 h 7776912"/>
              <a:gd name="connsiteX1" fmla="*/ 2605066 w 14263666"/>
              <a:gd name="connsiteY1" fmla="*/ 4119312 h 7776912"/>
              <a:gd name="connsiteX2" fmla="*/ 50125 w 14263666"/>
              <a:gd name="connsiteY2" fmla="*/ 2747712 h 7776912"/>
              <a:gd name="connsiteX3" fmla="*/ 1475513 w 14263666"/>
              <a:gd name="connsiteY3" fmla="*/ 4512 h 7776912"/>
              <a:gd name="connsiteX4" fmla="*/ 7849419 w 14263666"/>
              <a:gd name="connsiteY4" fmla="*/ 3446959 h 7776912"/>
              <a:gd name="connsiteX5" fmla="*/ 10471596 w 14263666"/>
              <a:gd name="connsiteY5" fmla="*/ 1846759 h 7776912"/>
              <a:gd name="connsiteX6" fmla="*/ 14263666 w 14263666"/>
              <a:gd name="connsiteY6" fmla="*/ 1376112 h 7776912"/>
              <a:gd name="connsiteX0" fmla="*/ 2730920 w 14228155"/>
              <a:gd name="connsiteY0" fmla="*/ 6400800 h 6400800"/>
              <a:gd name="connsiteX1" fmla="*/ 2569555 w 14228155"/>
              <a:gd name="connsiteY1" fmla="*/ 2743200 h 6400800"/>
              <a:gd name="connsiteX2" fmla="*/ 14614 w 14228155"/>
              <a:gd name="connsiteY2" fmla="*/ 1371600 h 6400800"/>
              <a:gd name="connsiteX3" fmla="*/ 3887366 w 14228155"/>
              <a:gd name="connsiteY3" fmla="*/ 457200 h 6400800"/>
              <a:gd name="connsiteX4" fmla="*/ 7813908 w 14228155"/>
              <a:gd name="connsiteY4" fmla="*/ 2070847 h 6400800"/>
              <a:gd name="connsiteX5" fmla="*/ 10436085 w 14228155"/>
              <a:gd name="connsiteY5" fmla="*/ 470647 h 6400800"/>
              <a:gd name="connsiteX6" fmla="*/ 14228155 w 14228155"/>
              <a:gd name="connsiteY6" fmla="*/ 0 h 6400800"/>
              <a:gd name="connsiteX0" fmla="*/ 296478 w 11793713"/>
              <a:gd name="connsiteY0" fmla="*/ 6400800 h 6400800"/>
              <a:gd name="connsiteX1" fmla="*/ 135113 w 11793713"/>
              <a:gd name="connsiteY1" fmla="*/ 2743200 h 6400800"/>
              <a:gd name="connsiteX2" fmla="*/ 94772 w 11793713"/>
              <a:gd name="connsiteY2" fmla="*/ 1317812 h 6400800"/>
              <a:gd name="connsiteX3" fmla="*/ 1452924 w 11793713"/>
              <a:gd name="connsiteY3" fmla="*/ 457200 h 6400800"/>
              <a:gd name="connsiteX4" fmla="*/ 5379466 w 11793713"/>
              <a:gd name="connsiteY4" fmla="*/ 2070847 h 6400800"/>
              <a:gd name="connsiteX5" fmla="*/ 8001643 w 11793713"/>
              <a:gd name="connsiteY5" fmla="*/ 470647 h 6400800"/>
              <a:gd name="connsiteX6" fmla="*/ 11793713 w 11793713"/>
              <a:gd name="connsiteY6" fmla="*/ 0 h 6400800"/>
              <a:gd name="connsiteX0" fmla="*/ 296478 w 11793713"/>
              <a:gd name="connsiteY0" fmla="*/ 9103660 h 9103660"/>
              <a:gd name="connsiteX1" fmla="*/ 135113 w 11793713"/>
              <a:gd name="connsiteY1" fmla="*/ 5446060 h 9103660"/>
              <a:gd name="connsiteX2" fmla="*/ 94772 w 11793713"/>
              <a:gd name="connsiteY2" fmla="*/ 4020672 h 9103660"/>
              <a:gd name="connsiteX3" fmla="*/ 1452924 w 11793713"/>
              <a:gd name="connsiteY3" fmla="*/ 3160060 h 9103660"/>
              <a:gd name="connsiteX4" fmla="*/ 3617901 w 11793713"/>
              <a:gd name="connsiteY4" fmla="*/ 1 h 9103660"/>
              <a:gd name="connsiteX5" fmla="*/ 8001643 w 11793713"/>
              <a:gd name="connsiteY5" fmla="*/ 3173507 h 9103660"/>
              <a:gd name="connsiteX6" fmla="*/ 11793713 w 11793713"/>
              <a:gd name="connsiteY6" fmla="*/ 2702860 h 9103660"/>
              <a:gd name="connsiteX0" fmla="*/ 296478 w 11793713"/>
              <a:gd name="connsiteY0" fmla="*/ 7194182 h 7194182"/>
              <a:gd name="connsiteX1" fmla="*/ 135113 w 11793713"/>
              <a:gd name="connsiteY1" fmla="*/ 3536582 h 7194182"/>
              <a:gd name="connsiteX2" fmla="*/ 94772 w 11793713"/>
              <a:gd name="connsiteY2" fmla="*/ 2111194 h 7194182"/>
              <a:gd name="connsiteX3" fmla="*/ 1452924 w 11793713"/>
              <a:gd name="connsiteY3" fmla="*/ 1250582 h 7194182"/>
              <a:gd name="connsiteX4" fmla="*/ 3980971 w 11793713"/>
              <a:gd name="connsiteY4" fmla="*/ 5 h 7194182"/>
              <a:gd name="connsiteX5" fmla="*/ 8001643 w 11793713"/>
              <a:gd name="connsiteY5" fmla="*/ 1264029 h 7194182"/>
              <a:gd name="connsiteX6" fmla="*/ 11793713 w 11793713"/>
              <a:gd name="connsiteY6" fmla="*/ 793382 h 7194182"/>
              <a:gd name="connsiteX0" fmla="*/ 296478 w 10892761"/>
              <a:gd name="connsiteY0" fmla="*/ 7194182 h 7194182"/>
              <a:gd name="connsiteX1" fmla="*/ 135113 w 10892761"/>
              <a:gd name="connsiteY1" fmla="*/ 3536582 h 7194182"/>
              <a:gd name="connsiteX2" fmla="*/ 94772 w 10892761"/>
              <a:gd name="connsiteY2" fmla="*/ 2111194 h 7194182"/>
              <a:gd name="connsiteX3" fmla="*/ 1452924 w 10892761"/>
              <a:gd name="connsiteY3" fmla="*/ 1250582 h 7194182"/>
              <a:gd name="connsiteX4" fmla="*/ 3980971 w 10892761"/>
              <a:gd name="connsiteY4" fmla="*/ 5 h 7194182"/>
              <a:gd name="connsiteX5" fmla="*/ 8001643 w 10892761"/>
              <a:gd name="connsiteY5" fmla="*/ 1264029 h 7194182"/>
              <a:gd name="connsiteX6" fmla="*/ 10892761 w 10892761"/>
              <a:gd name="connsiteY6" fmla="*/ 4545111 h 719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2761" h="7194182">
                <a:moveTo>
                  <a:pt x="296478" y="7194182"/>
                </a:moveTo>
                <a:cubicBezTo>
                  <a:pt x="698769" y="5715005"/>
                  <a:pt x="168731" y="4383747"/>
                  <a:pt x="135113" y="3536582"/>
                </a:cubicBezTo>
                <a:cubicBezTo>
                  <a:pt x="101495" y="2689417"/>
                  <a:pt x="-124863" y="2492194"/>
                  <a:pt x="94772" y="2111194"/>
                </a:cubicBezTo>
                <a:cubicBezTo>
                  <a:pt x="314407" y="1730194"/>
                  <a:pt x="805224" y="1602447"/>
                  <a:pt x="1452924" y="1250582"/>
                </a:cubicBezTo>
                <a:cubicBezTo>
                  <a:pt x="2100624" y="898717"/>
                  <a:pt x="2889518" y="-2236"/>
                  <a:pt x="3980971" y="5"/>
                </a:cubicBezTo>
                <a:cubicBezTo>
                  <a:pt x="5072424" y="2246"/>
                  <a:pt x="6849678" y="506511"/>
                  <a:pt x="8001643" y="1264029"/>
                </a:cubicBezTo>
                <a:cubicBezTo>
                  <a:pt x="9153608" y="2021547"/>
                  <a:pt x="10729155" y="4697511"/>
                  <a:pt x="10892761" y="4545111"/>
                </a:cubicBezTo>
              </a:path>
            </a:pathLst>
          </a:cu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35" name="Straight Arrow Connector 34"/>
          <p:cNvCxnSpPr/>
          <p:nvPr/>
        </p:nvCxnSpPr>
        <p:spPr>
          <a:xfrm flipV="1">
            <a:off x="16279545" y="1815353"/>
            <a:ext cx="0" cy="2608729"/>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cxnSp>
        <p:nvCxnSpPr>
          <p:cNvPr id="36" name="Straight Arrow Connector 35"/>
          <p:cNvCxnSpPr/>
          <p:nvPr/>
        </p:nvCxnSpPr>
        <p:spPr>
          <a:xfrm>
            <a:off x="16279545" y="4384379"/>
            <a:ext cx="5208855" cy="36161"/>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37" name="TextBox 36"/>
          <p:cNvSpPr txBox="1"/>
          <p:nvPr/>
        </p:nvSpPr>
        <p:spPr>
          <a:xfrm>
            <a:off x="13237939" y="1906083"/>
            <a:ext cx="2135200"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Training</a:t>
            </a:r>
            <a:r>
              <a:rPr kumimoji="0" lang="en-US" sz="2800" b="0" i="0" u="none" strike="noStrike" cap="none" spc="0" normalizeH="0" dirty="0">
                <a:ln>
                  <a:noFill/>
                </a:ln>
                <a:solidFill>
                  <a:schemeClr val="accent4">
                    <a:hueOff val="2021612"/>
                    <a:satOff val="-86562"/>
                    <a:lumOff val="52470"/>
                  </a:schemeClr>
                </a:solidFill>
                <a:effectLst/>
                <a:uFillTx/>
                <a:latin typeface="+mn-lt"/>
                <a:ea typeface="+mn-ea"/>
                <a:cs typeface="+mn-cs"/>
                <a:sym typeface="Helvetica Neue"/>
              </a:rPr>
              <a:t> loss</a:t>
            </a:r>
            <a:endPar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38" name="TextBox 37"/>
          <p:cNvSpPr txBox="1"/>
          <p:nvPr/>
        </p:nvSpPr>
        <p:spPr>
          <a:xfrm>
            <a:off x="20560553" y="4709245"/>
            <a:ext cx="1402628" cy="5765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rPr>
              <a:t>iteration</a:t>
            </a:r>
          </a:p>
        </p:txBody>
      </p:sp>
      <p:sp>
        <p:nvSpPr>
          <p:cNvPr id="39" name="Oval 38"/>
          <p:cNvSpPr/>
          <p:nvPr/>
        </p:nvSpPr>
        <p:spPr>
          <a:xfrm>
            <a:off x="16591978" y="2118256"/>
            <a:ext cx="257187" cy="257187"/>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40" name="Oval 39"/>
          <p:cNvSpPr/>
          <p:nvPr/>
        </p:nvSpPr>
        <p:spPr>
          <a:xfrm>
            <a:off x="17295707" y="3122724"/>
            <a:ext cx="257187" cy="257187"/>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41" name="Freeform 40"/>
          <p:cNvSpPr/>
          <p:nvPr/>
        </p:nvSpPr>
        <p:spPr>
          <a:xfrm>
            <a:off x="16701248" y="2218766"/>
            <a:ext cx="3966882" cy="1936376"/>
          </a:xfrm>
          <a:custGeom>
            <a:avLst/>
            <a:gdLst>
              <a:gd name="connsiteX0" fmla="*/ 0 w 739588"/>
              <a:gd name="connsiteY0" fmla="*/ 0 h 1062317"/>
              <a:gd name="connsiteX1" fmla="*/ 739588 w 739588"/>
              <a:gd name="connsiteY1" fmla="*/ 1062317 h 1062317"/>
              <a:gd name="connsiteX0" fmla="*/ 0 w 2420471"/>
              <a:gd name="connsiteY0" fmla="*/ 0 h 1828800"/>
              <a:gd name="connsiteX1" fmla="*/ 2420471 w 2420471"/>
              <a:gd name="connsiteY1" fmla="*/ 1828800 h 1828800"/>
              <a:gd name="connsiteX0" fmla="*/ 0 w 2420471"/>
              <a:gd name="connsiteY0" fmla="*/ 0 h 1828800"/>
              <a:gd name="connsiteX1" fmla="*/ 2420471 w 2420471"/>
              <a:gd name="connsiteY1" fmla="*/ 1828800 h 1828800"/>
              <a:gd name="connsiteX0" fmla="*/ 0 w 3966882"/>
              <a:gd name="connsiteY0" fmla="*/ 0 h 1936376"/>
              <a:gd name="connsiteX1" fmla="*/ 3966882 w 3966882"/>
              <a:gd name="connsiteY1" fmla="*/ 1936376 h 1936376"/>
              <a:gd name="connsiteX0" fmla="*/ 0 w 3966882"/>
              <a:gd name="connsiteY0" fmla="*/ 0 h 1936376"/>
              <a:gd name="connsiteX1" fmla="*/ 3966882 w 3966882"/>
              <a:gd name="connsiteY1" fmla="*/ 1936376 h 1936376"/>
            </a:gdLst>
            <a:ahLst/>
            <a:cxnLst>
              <a:cxn ang="0">
                <a:pos x="connsiteX0" y="connsiteY0"/>
              </a:cxn>
              <a:cxn ang="0">
                <a:pos x="connsiteX1" y="connsiteY1"/>
              </a:cxn>
            </a:cxnLst>
            <a:rect l="l" t="t" r="r" b="b"/>
            <a:pathLst>
              <a:path w="3966882" h="1936376">
                <a:moveTo>
                  <a:pt x="0" y="0"/>
                </a:moveTo>
                <a:cubicBezTo>
                  <a:pt x="248770" y="387723"/>
                  <a:pt x="632012" y="1918447"/>
                  <a:pt x="3966882" y="1936376"/>
                </a:cubicBezTo>
              </a:path>
            </a:pathLst>
          </a:cu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42" name="Oval 41"/>
          <p:cNvSpPr/>
          <p:nvPr/>
        </p:nvSpPr>
        <p:spPr>
          <a:xfrm>
            <a:off x="18994519" y="3902699"/>
            <a:ext cx="257187" cy="257187"/>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pic>
        <p:nvPicPr>
          <p:cNvPr id="4" name="Picture 3"/>
          <p:cNvPicPr>
            <a:picLocks noChangeAspect="1"/>
          </p:cNvPicPr>
          <p:nvPr/>
        </p:nvPicPr>
        <p:blipFill>
          <a:blip r:embed="rId3"/>
          <a:stretch>
            <a:fillRect/>
          </a:stretch>
        </p:blipFill>
        <p:spPr>
          <a:xfrm>
            <a:off x="4490332" y="4191656"/>
            <a:ext cx="571500" cy="635000"/>
          </a:xfrm>
          <a:prstGeom prst="rect">
            <a:avLst/>
          </a:prstGeom>
        </p:spPr>
      </p:pic>
      <p:pic>
        <p:nvPicPr>
          <p:cNvPr id="34" name="Picture 33"/>
          <p:cNvPicPr>
            <a:picLocks noChangeAspect="1"/>
          </p:cNvPicPr>
          <p:nvPr/>
        </p:nvPicPr>
        <p:blipFill>
          <a:blip r:embed="rId3"/>
          <a:stretch>
            <a:fillRect/>
          </a:stretch>
        </p:blipFill>
        <p:spPr>
          <a:xfrm>
            <a:off x="21963181" y="8684032"/>
            <a:ext cx="571500" cy="635000"/>
          </a:xfrm>
          <a:prstGeom prst="rect">
            <a:avLst/>
          </a:prstGeom>
        </p:spPr>
      </p:pic>
      <p:sp>
        <p:nvSpPr>
          <p:cNvPr id="43" name="Oval 42"/>
          <p:cNvSpPr/>
          <p:nvPr/>
        </p:nvSpPr>
        <p:spPr>
          <a:xfrm>
            <a:off x="20560553" y="4014945"/>
            <a:ext cx="257187" cy="257187"/>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44" name="Shape 1000"/>
          <p:cNvSpPr>
            <a:spLocks noGrp="1"/>
          </p:cNvSpPr>
          <p:nvPr>
            <p:ph type="body" idx="13"/>
          </p:nvPr>
        </p:nvSpPr>
        <p:spPr>
          <a:xfrm>
            <a:off x="1588159" y="1436724"/>
            <a:ext cx="6152646" cy="938719"/>
          </a:xfrm>
          <a:prstGeom prst="rect">
            <a:avLst/>
          </a:prstGeom>
        </p:spPr>
        <p:txBody>
          <a:bodyPr/>
          <a:lstStyle/>
          <a:p>
            <a:r>
              <a:rPr lang="en-US" dirty="0"/>
              <a:t>An iterative process</a:t>
            </a:r>
            <a:endParaRPr dirty="0"/>
          </a:p>
        </p:txBody>
      </p:sp>
      <p:sp>
        <p:nvSpPr>
          <p:cNvPr id="45" name="Shape 1001"/>
          <p:cNvSpPr>
            <a:spLocks noGrp="1"/>
          </p:cNvSpPr>
          <p:nvPr>
            <p:ph type="body" idx="14"/>
          </p:nvPr>
        </p:nvSpPr>
        <p:spPr>
          <a:xfrm>
            <a:off x="1588159" y="2092800"/>
            <a:ext cx="2922595" cy="684803"/>
          </a:xfrm>
          <a:prstGeom prst="rect">
            <a:avLst/>
          </a:prstGeom>
        </p:spPr>
        <p:txBody>
          <a:bodyPr/>
          <a:lstStyle/>
          <a:p>
            <a:r>
              <a:rPr lang="en-US" dirty="0"/>
              <a:t>Step 4 </a:t>
            </a:r>
            <a:r>
              <a:rPr lang="mr-IN" dirty="0"/>
              <a:t>–</a:t>
            </a:r>
            <a:r>
              <a:rPr lang="en-US" dirty="0"/>
              <a:t> profit</a:t>
            </a:r>
          </a:p>
        </p:txBody>
      </p:sp>
    </p:spTree>
    <p:extLst>
      <p:ext uri="{BB962C8B-B14F-4D97-AF65-F5344CB8AC3E}">
        <p14:creationId xmlns:p14="http://schemas.microsoft.com/office/powerpoint/2010/main" val="250627171"/>
      </p:ext>
    </p:extLst>
  </p:cSld>
  <p:clrMapOvr>
    <a:masterClrMapping/>
  </p:clrMapOvr>
  <p:transition spd="slow" advTm="40111"/>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4459" y="4074747"/>
            <a:ext cx="13086600" cy="11094915"/>
          </a:xfrm>
          <a:prstGeom prst="rect">
            <a:avLst/>
          </a:prstGeom>
        </p:spPr>
      </p:pic>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6191118" cy="938719"/>
          </a:xfrm>
          <a:prstGeom prst="rect">
            <a:avLst/>
          </a:prstGeom>
        </p:spPr>
        <p:txBody>
          <a:bodyPr/>
          <a:lstStyle/>
          <a:p>
            <a:r>
              <a:rPr lang="en-US" dirty="0"/>
              <a:t>Learning From Data</a:t>
            </a:r>
            <a:endParaRPr dirty="0"/>
          </a:p>
        </p:txBody>
      </p:sp>
      <p:sp>
        <p:nvSpPr>
          <p:cNvPr id="31" name="Shape 1001"/>
          <p:cNvSpPr>
            <a:spLocks noGrp="1"/>
          </p:cNvSpPr>
          <p:nvPr>
            <p:ph type="body" idx="14"/>
          </p:nvPr>
        </p:nvSpPr>
        <p:spPr>
          <a:xfrm>
            <a:off x="1588159" y="2118256"/>
            <a:ext cx="3919663" cy="633891"/>
          </a:xfrm>
          <a:prstGeom prst="rect">
            <a:avLst/>
          </a:prstGeom>
        </p:spPr>
        <p:txBody>
          <a:bodyPr/>
          <a:lstStyle/>
          <a:p>
            <a:r>
              <a:rPr lang="en-US" dirty="0"/>
              <a:t>Avoiding Overfitting</a:t>
            </a:r>
          </a:p>
        </p:txBody>
      </p:sp>
      <p:sp>
        <p:nvSpPr>
          <p:cNvPr id="12" name="TextBox 11"/>
          <p:cNvSpPr txBox="1"/>
          <p:nvPr/>
        </p:nvSpPr>
        <p:spPr>
          <a:xfrm>
            <a:off x="11934094" y="1719393"/>
            <a:ext cx="8949566" cy="10166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5400" dirty="0"/>
              <a:t>This classifier has zero error</a:t>
            </a:r>
          </a:p>
        </p:txBody>
      </p:sp>
      <p:sp>
        <p:nvSpPr>
          <p:cNvPr id="14"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19226359"/>
      </p:ext>
    </p:extLst>
  </p:cSld>
  <p:clrMapOvr>
    <a:masterClrMapping/>
  </p:clrMapOvr>
  <p:transition spd="slow" advTm="2993"/>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6191118" cy="938719"/>
          </a:xfrm>
          <a:prstGeom prst="rect">
            <a:avLst/>
          </a:prstGeom>
        </p:spPr>
        <p:txBody>
          <a:bodyPr/>
          <a:lstStyle/>
          <a:p>
            <a:r>
              <a:rPr lang="en-US" dirty="0"/>
              <a:t>Learning From Data</a:t>
            </a:r>
            <a:endParaRPr dirty="0"/>
          </a:p>
        </p:txBody>
      </p:sp>
      <p:sp>
        <p:nvSpPr>
          <p:cNvPr id="31" name="Shape 1001"/>
          <p:cNvSpPr>
            <a:spLocks noGrp="1"/>
          </p:cNvSpPr>
          <p:nvPr>
            <p:ph type="body" idx="14"/>
          </p:nvPr>
        </p:nvSpPr>
        <p:spPr>
          <a:xfrm>
            <a:off x="1588159" y="2118256"/>
            <a:ext cx="3919663" cy="633891"/>
          </a:xfrm>
          <a:prstGeom prst="rect">
            <a:avLst/>
          </a:prstGeom>
        </p:spPr>
        <p:txBody>
          <a:bodyPr/>
          <a:lstStyle/>
          <a:p>
            <a:r>
              <a:rPr lang="en-US" dirty="0"/>
              <a:t>Avoiding Overfitting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18" y="4078654"/>
            <a:ext cx="14376400" cy="10106609"/>
          </a:xfrm>
          <a:prstGeom prst="rect">
            <a:avLst/>
          </a:prstGeom>
        </p:spPr>
      </p:pic>
      <p:sp>
        <p:nvSpPr>
          <p:cNvPr id="15" name="TextBox 14"/>
          <p:cNvSpPr txBox="1"/>
          <p:nvPr/>
        </p:nvSpPr>
        <p:spPr>
          <a:xfrm>
            <a:off x="11934094" y="1719393"/>
            <a:ext cx="11658641" cy="10166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5400" dirty="0"/>
              <a:t>This one too. How do we pick one ?</a:t>
            </a:r>
            <a:endParaRPr kumimoji="0" lang="en-US" sz="5400" b="0" i="0" u="none" strike="noStrike" cap="none" spc="0" normalizeH="0" baseline="0" dirty="0">
              <a:ln>
                <a:noFill/>
              </a:ln>
              <a:solidFill>
                <a:schemeClr val="accent4">
                  <a:hueOff val="2021612"/>
                  <a:satOff val="-86562"/>
                  <a:lumOff val="52470"/>
                </a:schemeClr>
              </a:solidFill>
              <a:effectLst/>
              <a:uFillTx/>
              <a:sym typeface="Helvetica Neue"/>
            </a:endParaRPr>
          </a:p>
        </p:txBody>
      </p:sp>
      <p:sp>
        <p:nvSpPr>
          <p:cNvPr id="17"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2082034338"/>
      </p:ext>
    </p:extLst>
  </p:cSld>
  <p:clrMapOvr>
    <a:masterClrMapping/>
  </p:clrMapOvr>
  <p:transition spd="slow" advTm="7032"/>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6191118" cy="938719"/>
          </a:xfrm>
          <a:prstGeom prst="rect">
            <a:avLst/>
          </a:prstGeom>
        </p:spPr>
        <p:txBody>
          <a:bodyPr/>
          <a:lstStyle/>
          <a:p>
            <a:r>
              <a:rPr lang="en-US" dirty="0"/>
              <a:t>Learning From Data</a:t>
            </a:r>
            <a:endParaRPr dirty="0"/>
          </a:p>
        </p:txBody>
      </p:sp>
      <p:sp>
        <p:nvSpPr>
          <p:cNvPr id="31" name="Shape 1001"/>
          <p:cNvSpPr>
            <a:spLocks noGrp="1"/>
          </p:cNvSpPr>
          <p:nvPr>
            <p:ph type="body" idx="14"/>
          </p:nvPr>
        </p:nvSpPr>
        <p:spPr>
          <a:xfrm>
            <a:off x="1588159" y="2118256"/>
            <a:ext cx="3919663" cy="633891"/>
          </a:xfrm>
          <a:prstGeom prst="rect">
            <a:avLst/>
          </a:prstGeom>
        </p:spPr>
        <p:txBody>
          <a:bodyPr/>
          <a:lstStyle/>
          <a:p>
            <a:r>
              <a:rPr lang="en-US" dirty="0"/>
              <a:t>Avoiding Overfitting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18" y="4078654"/>
            <a:ext cx="14376400" cy="10106609"/>
          </a:xfrm>
          <a:prstGeom prst="rect">
            <a:avLst/>
          </a:prstGeom>
        </p:spPr>
      </p:pic>
      <p:sp>
        <p:nvSpPr>
          <p:cNvPr id="15" name="TextBox 14"/>
          <p:cNvSpPr txBox="1"/>
          <p:nvPr/>
        </p:nvSpPr>
        <p:spPr>
          <a:xfrm>
            <a:off x="11934094" y="1719393"/>
            <a:ext cx="11658641" cy="10166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5400" dirty="0"/>
              <a:t>This one too. How do we pick one ?</a:t>
            </a:r>
            <a:endParaRPr kumimoji="0" lang="en-US" sz="5400" b="0" i="0" u="none" strike="noStrike" cap="none" spc="0" normalizeH="0" baseline="0" dirty="0">
              <a:ln>
                <a:noFill/>
              </a:ln>
              <a:solidFill>
                <a:schemeClr val="accent4">
                  <a:hueOff val="2021612"/>
                  <a:satOff val="-86562"/>
                  <a:lumOff val="52470"/>
                </a:schemeClr>
              </a:solidFill>
              <a:effectLst/>
              <a:uFillTx/>
              <a:sym typeface="Helvetica Neue"/>
            </a:endParaRPr>
          </a:p>
        </p:txBody>
      </p:sp>
      <p:sp>
        <p:nvSpPr>
          <p:cNvPr id="17"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2" name="TextBox 1"/>
          <p:cNvSpPr txBox="1"/>
          <p:nvPr/>
        </p:nvSpPr>
        <p:spPr>
          <a:xfrm>
            <a:off x="14079071" y="9131958"/>
            <a:ext cx="673261"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8000" b="0" i="0" u="none" strike="noStrike" cap="none" spc="0" normalizeH="0" baseline="0" dirty="0">
                <a:ln>
                  <a:noFill/>
                </a:ln>
                <a:solidFill>
                  <a:srgbClr val="00F2FF"/>
                </a:solidFill>
                <a:effectLst/>
                <a:uFillTx/>
                <a:latin typeface="+mn-lt"/>
                <a:ea typeface="+mn-ea"/>
                <a:cs typeface="+mn-cs"/>
                <a:sym typeface="Helvetica Neue"/>
              </a:rPr>
              <a:t>?</a:t>
            </a:r>
          </a:p>
        </p:txBody>
      </p:sp>
    </p:spTree>
    <p:extLst>
      <p:ext uri="{BB962C8B-B14F-4D97-AF65-F5344CB8AC3E}">
        <p14:creationId xmlns:p14="http://schemas.microsoft.com/office/powerpoint/2010/main" val="410839026"/>
      </p:ext>
    </p:extLst>
  </p:cSld>
  <p:clrMapOvr>
    <a:masterClrMapping/>
  </p:clrMapOvr>
  <p:transition spd="slow" advTm="7032"/>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6191118" cy="938719"/>
          </a:xfrm>
          <a:prstGeom prst="rect">
            <a:avLst/>
          </a:prstGeom>
        </p:spPr>
        <p:txBody>
          <a:bodyPr/>
          <a:lstStyle/>
          <a:p>
            <a:r>
              <a:rPr lang="en-US" dirty="0"/>
              <a:t>Learning From Data</a:t>
            </a:r>
            <a:endParaRPr dirty="0"/>
          </a:p>
        </p:txBody>
      </p:sp>
      <p:sp>
        <p:nvSpPr>
          <p:cNvPr id="31" name="Shape 1001"/>
          <p:cNvSpPr>
            <a:spLocks noGrp="1"/>
          </p:cNvSpPr>
          <p:nvPr>
            <p:ph type="body" idx="14"/>
          </p:nvPr>
        </p:nvSpPr>
        <p:spPr>
          <a:xfrm>
            <a:off x="1588159" y="2118256"/>
            <a:ext cx="3919663" cy="633891"/>
          </a:xfrm>
          <a:prstGeom prst="rect">
            <a:avLst/>
          </a:prstGeom>
        </p:spPr>
        <p:txBody>
          <a:bodyPr/>
          <a:lstStyle/>
          <a:p>
            <a:r>
              <a:rPr lang="en-US" dirty="0"/>
              <a:t>Avoiding Overfitting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18" y="4078654"/>
            <a:ext cx="14376400" cy="10106609"/>
          </a:xfrm>
          <a:prstGeom prst="rect">
            <a:avLst/>
          </a:prstGeom>
        </p:spPr>
      </p:pic>
      <p:sp>
        <p:nvSpPr>
          <p:cNvPr id="7" name="TextBox 6"/>
          <p:cNvSpPr txBox="1"/>
          <p:nvPr/>
        </p:nvSpPr>
        <p:spPr>
          <a:xfrm>
            <a:off x="11934094" y="1719393"/>
            <a:ext cx="11243463" cy="10166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5400" dirty="0"/>
              <a:t>This one too. How do we pick one ?</a:t>
            </a:r>
          </a:p>
        </p:txBody>
      </p:sp>
      <p:sp>
        <p:nvSpPr>
          <p:cNvPr id="8" name="TextBox 7"/>
          <p:cNvSpPr txBox="1"/>
          <p:nvPr/>
        </p:nvSpPr>
        <p:spPr>
          <a:xfrm>
            <a:off x="11922372" y="2575175"/>
            <a:ext cx="11515973" cy="10166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5400" dirty="0"/>
              <a:t>Solution : Training and </a:t>
            </a:r>
            <a:r>
              <a:rPr lang="en-US" sz="5400" dirty="0">
                <a:solidFill>
                  <a:srgbClr val="00F2FF"/>
                </a:solidFill>
              </a:rPr>
              <a:t>Validation </a:t>
            </a:r>
            <a:r>
              <a:rPr lang="en-US" sz="5400" dirty="0"/>
              <a:t>Set</a:t>
            </a:r>
            <a:endParaRPr kumimoji="0" lang="en-US" sz="5400" b="0" i="0" u="none" strike="noStrike" cap="none" spc="0" normalizeH="0" baseline="0" dirty="0">
              <a:ln>
                <a:noFill/>
              </a:ln>
              <a:solidFill>
                <a:schemeClr val="accent4">
                  <a:hueOff val="2021612"/>
                  <a:satOff val="-86562"/>
                  <a:lumOff val="52470"/>
                </a:schemeClr>
              </a:solidFill>
              <a:effectLst/>
              <a:uFillTx/>
              <a:sym typeface="Helvetica Neue"/>
            </a:endParaRPr>
          </a:p>
        </p:txBody>
      </p:sp>
      <p:sp>
        <p:nvSpPr>
          <p:cNvPr id="2" name="TextBox 1"/>
          <p:cNvSpPr txBox="1"/>
          <p:nvPr/>
        </p:nvSpPr>
        <p:spPr>
          <a:xfrm>
            <a:off x="9495693" y="9202695"/>
            <a:ext cx="492369" cy="1727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9600" b="0" i="0" u="none" strike="noStrike" cap="none" spc="0" normalizeH="0" baseline="0" dirty="0">
                <a:ln>
                  <a:noFill/>
                </a:ln>
                <a:solidFill>
                  <a:srgbClr val="00F2FF"/>
                </a:solidFill>
                <a:effectLst/>
                <a:uFillTx/>
                <a:latin typeface="+mn-lt"/>
                <a:ea typeface="+mn-ea"/>
                <a:cs typeface="+mn-cs"/>
                <a:sym typeface="Helvetica Neue"/>
              </a:rPr>
              <a:t>-</a:t>
            </a:r>
          </a:p>
        </p:txBody>
      </p:sp>
      <p:sp>
        <p:nvSpPr>
          <p:cNvPr id="10" name="TextBox 9"/>
          <p:cNvSpPr txBox="1"/>
          <p:nvPr/>
        </p:nvSpPr>
        <p:spPr>
          <a:xfrm>
            <a:off x="10584767" y="10550450"/>
            <a:ext cx="541606" cy="1727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9600" b="0" i="0" u="none" strike="noStrike" cap="none" spc="0" normalizeH="0" baseline="0" dirty="0">
                <a:ln>
                  <a:noFill/>
                </a:ln>
                <a:solidFill>
                  <a:srgbClr val="00F2FF"/>
                </a:solidFill>
                <a:effectLst/>
                <a:uFillTx/>
                <a:latin typeface="+mn-lt"/>
                <a:ea typeface="+mn-ea"/>
                <a:cs typeface="+mn-cs"/>
                <a:sym typeface="Helvetica Neue"/>
              </a:rPr>
              <a:t>-</a:t>
            </a:r>
          </a:p>
        </p:txBody>
      </p:sp>
      <p:sp>
        <p:nvSpPr>
          <p:cNvPr id="11" name="TextBox 10"/>
          <p:cNvSpPr txBox="1"/>
          <p:nvPr/>
        </p:nvSpPr>
        <p:spPr>
          <a:xfrm>
            <a:off x="11259975" y="11950605"/>
            <a:ext cx="541606" cy="1727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9600" b="0" i="0" u="none" strike="noStrike" cap="none" spc="0" normalizeH="0" baseline="0" dirty="0">
                <a:ln>
                  <a:noFill/>
                </a:ln>
                <a:solidFill>
                  <a:srgbClr val="00F2FF"/>
                </a:solidFill>
                <a:effectLst/>
                <a:uFillTx/>
                <a:latin typeface="+mn-lt"/>
                <a:ea typeface="+mn-ea"/>
                <a:cs typeface="+mn-cs"/>
                <a:sym typeface="Helvetica Neue"/>
              </a:rPr>
              <a:t>-</a:t>
            </a:r>
          </a:p>
        </p:txBody>
      </p:sp>
      <p:sp>
        <p:nvSpPr>
          <p:cNvPr id="12" name="TextBox 11"/>
          <p:cNvSpPr txBox="1"/>
          <p:nvPr/>
        </p:nvSpPr>
        <p:spPr>
          <a:xfrm>
            <a:off x="13717091" y="12683299"/>
            <a:ext cx="541606" cy="1727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9600" b="0" i="0" u="none" strike="noStrike" cap="none" spc="0" normalizeH="0" baseline="0" dirty="0">
                <a:ln>
                  <a:noFill/>
                </a:ln>
                <a:solidFill>
                  <a:srgbClr val="00F2FF"/>
                </a:solidFill>
                <a:effectLst/>
                <a:uFillTx/>
                <a:latin typeface="+mn-lt"/>
                <a:ea typeface="+mn-ea"/>
                <a:cs typeface="+mn-cs"/>
                <a:sym typeface="Helvetica Neue"/>
              </a:rPr>
              <a:t>-</a:t>
            </a:r>
          </a:p>
        </p:txBody>
      </p:sp>
      <p:sp>
        <p:nvSpPr>
          <p:cNvPr id="13" name="TextBox 12"/>
          <p:cNvSpPr txBox="1"/>
          <p:nvPr/>
        </p:nvSpPr>
        <p:spPr>
          <a:xfrm>
            <a:off x="13711681" y="8251817"/>
            <a:ext cx="541606" cy="23031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3000" b="0" i="0" u="none" strike="noStrike" cap="none" spc="0" normalizeH="0" baseline="0" dirty="0">
                <a:ln>
                  <a:noFill/>
                </a:ln>
                <a:solidFill>
                  <a:srgbClr val="00F2FF"/>
                </a:solidFill>
                <a:effectLst/>
                <a:uFillTx/>
                <a:latin typeface="+mn-lt"/>
                <a:ea typeface="+mn-ea"/>
                <a:cs typeface="+mn-cs"/>
                <a:sym typeface="Helvetica Neue"/>
              </a:rPr>
              <a:t>+</a:t>
            </a:r>
          </a:p>
        </p:txBody>
      </p:sp>
      <p:sp>
        <p:nvSpPr>
          <p:cNvPr id="14" name="TextBox 13"/>
          <p:cNvSpPr txBox="1"/>
          <p:nvPr/>
        </p:nvSpPr>
        <p:spPr>
          <a:xfrm>
            <a:off x="12855899" y="10092332"/>
            <a:ext cx="541606" cy="23031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3000" b="0" i="0" u="none" strike="noStrike" cap="none" spc="0" normalizeH="0" baseline="0" dirty="0">
                <a:ln>
                  <a:noFill/>
                </a:ln>
                <a:solidFill>
                  <a:srgbClr val="00F2FF"/>
                </a:solidFill>
                <a:effectLst/>
                <a:uFillTx/>
                <a:latin typeface="+mn-lt"/>
                <a:ea typeface="+mn-ea"/>
                <a:cs typeface="+mn-cs"/>
                <a:sym typeface="Helvetica Neue"/>
              </a:rPr>
              <a:t>+</a:t>
            </a:r>
          </a:p>
        </p:txBody>
      </p:sp>
      <p:sp>
        <p:nvSpPr>
          <p:cNvPr id="15" name="TextBox 14"/>
          <p:cNvSpPr txBox="1"/>
          <p:nvPr/>
        </p:nvSpPr>
        <p:spPr>
          <a:xfrm>
            <a:off x="8975566" y="6962266"/>
            <a:ext cx="541606" cy="23031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3000" b="0" i="0" u="none" strike="noStrike" cap="none" spc="0" normalizeH="0" baseline="0" dirty="0">
                <a:ln>
                  <a:noFill/>
                </a:ln>
                <a:solidFill>
                  <a:srgbClr val="00F2FF"/>
                </a:solidFill>
                <a:effectLst/>
                <a:uFillTx/>
                <a:latin typeface="+mn-lt"/>
                <a:ea typeface="+mn-ea"/>
                <a:cs typeface="+mn-cs"/>
                <a:sym typeface="Helvetica Neue"/>
              </a:rPr>
              <a:t>+</a:t>
            </a:r>
          </a:p>
        </p:txBody>
      </p:sp>
      <p:sp>
        <p:nvSpPr>
          <p:cNvPr id="16" name="TextBox 15"/>
          <p:cNvSpPr txBox="1"/>
          <p:nvPr/>
        </p:nvSpPr>
        <p:spPr>
          <a:xfrm>
            <a:off x="6056524" y="3761463"/>
            <a:ext cx="541606" cy="23031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3000" b="0" i="0" u="none" strike="noStrike" cap="none" spc="0" normalizeH="0" baseline="0" dirty="0">
                <a:ln>
                  <a:noFill/>
                </a:ln>
                <a:solidFill>
                  <a:srgbClr val="00F2FF"/>
                </a:solidFill>
                <a:effectLst/>
                <a:uFillTx/>
                <a:latin typeface="+mn-lt"/>
                <a:ea typeface="+mn-ea"/>
                <a:cs typeface="+mn-cs"/>
                <a:sym typeface="Helvetica Neue"/>
              </a:rPr>
              <a:t>+</a:t>
            </a:r>
          </a:p>
        </p:txBody>
      </p:sp>
      <p:sp>
        <p:nvSpPr>
          <p:cNvPr id="17" name="TextBox 16"/>
          <p:cNvSpPr txBox="1"/>
          <p:nvPr/>
        </p:nvSpPr>
        <p:spPr>
          <a:xfrm>
            <a:off x="17324905" y="11243930"/>
            <a:ext cx="541606" cy="23031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13000" b="0" i="0" u="none" strike="noStrike" cap="none" spc="0" normalizeH="0" baseline="0" dirty="0">
                <a:ln>
                  <a:noFill/>
                </a:ln>
                <a:solidFill>
                  <a:srgbClr val="00F2FF"/>
                </a:solidFill>
                <a:effectLst/>
                <a:uFillTx/>
                <a:latin typeface="+mn-lt"/>
                <a:ea typeface="+mn-ea"/>
                <a:cs typeface="+mn-cs"/>
                <a:sym typeface="Helvetica Neue"/>
              </a:rPr>
              <a:t>+</a:t>
            </a:r>
          </a:p>
        </p:txBody>
      </p:sp>
      <p:sp>
        <p:nvSpPr>
          <p:cNvPr id="19"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1807633860"/>
      </p:ext>
    </p:extLst>
  </p:cSld>
  <p:clrMapOvr>
    <a:masterClrMapping/>
  </p:clrMapOvr>
  <p:transition spd="slow" advTm="78595"/>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5484194" cy="938719"/>
          </a:xfrm>
          <a:prstGeom prst="rect">
            <a:avLst/>
          </a:prstGeom>
        </p:spPr>
        <p:txBody>
          <a:bodyPr/>
          <a:lstStyle/>
          <a:p>
            <a:r>
              <a:rPr lang="en-US" dirty="0"/>
              <a:t>Gradient Descent</a:t>
            </a:r>
            <a:endParaRPr dirty="0"/>
          </a:p>
        </p:txBody>
      </p:sp>
      <p:sp>
        <p:nvSpPr>
          <p:cNvPr id="31" name="Shape 1001"/>
          <p:cNvSpPr>
            <a:spLocks noGrp="1"/>
          </p:cNvSpPr>
          <p:nvPr>
            <p:ph type="body" idx="14"/>
          </p:nvPr>
        </p:nvSpPr>
        <p:spPr>
          <a:xfrm>
            <a:off x="1588159" y="2092800"/>
            <a:ext cx="3826689" cy="684803"/>
          </a:xfrm>
          <a:prstGeom prst="rect">
            <a:avLst/>
          </a:prstGeom>
        </p:spPr>
        <p:txBody>
          <a:bodyPr/>
          <a:lstStyle/>
          <a:p>
            <a:r>
              <a:rPr lang="en-US" dirty="0"/>
              <a:t>Back to minimizing</a:t>
            </a:r>
          </a:p>
        </p:txBody>
      </p:sp>
      <p:sp>
        <p:nvSpPr>
          <p:cNvPr id="11" name="TextBox 10"/>
          <p:cNvSpPr txBox="1"/>
          <p:nvPr/>
        </p:nvSpPr>
        <p:spPr>
          <a:xfrm>
            <a:off x="16103523" y="3386748"/>
            <a:ext cx="2308864" cy="16260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dirty="0"/>
              <a:t>Training example</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39" name="Straight Arrow Connector 38"/>
          <p:cNvCxnSpPr/>
          <p:nvPr/>
        </p:nvCxnSpPr>
        <p:spPr>
          <a:xfrm flipH="1">
            <a:off x="11892093" y="5165234"/>
            <a:ext cx="1658813" cy="1148861"/>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cxnSp>
        <p:nvCxnSpPr>
          <p:cNvPr id="41" name="Straight Arrow Connector 40"/>
          <p:cNvCxnSpPr/>
          <p:nvPr/>
        </p:nvCxnSpPr>
        <p:spPr>
          <a:xfrm flipH="1">
            <a:off x="18663138" y="5165234"/>
            <a:ext cx="1541394" cy="1470028"/>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cxnSp>
        <p:nvCxnSpPr>
          <p:cNvPr id="42" name="Straight Arrow Connector 41"/>
          <p:cNvCxnSpPr/>
          <p:nvPr/>
        </p:nvCxnSpPr>
        <p:spPr>
          <a:xfrm flipH="1">
            <a:off x="14982092" y="5052280"/>
            <a:ext cx="1843617" cy="1582982"/>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43" name="TextBox 42"/>
          <p:cNvSpPr txBox="1"/>
          <p:nvPr/>
        </p:nvSpPr>
        <p:spPr>
          <a:xfrm>
            <a:off x="12607215" y="3386748"/>
            <a:ext cx="2184575" cy="16260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Loss function</a:t>
            </a:r>
          </a:p>
        </p:txBody>
      </p:sp>
      <p:sp>
        <p:nvSpPr>
          <p:cNvPr id="44" name="TextBox 43"/>
          <p:cNvSpPr txBox="1"/>
          <p:nvPr/>
        </p:nvSpPr>
        <p:spPr>
          <a:xfrm>
            <a:off x="19724120" y="3386747"/>
            <a:ext cx="2497558" cy="16260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a:t>Example label</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45" name="Left Bracket 44"/>
          <p:cNvSpPr/>
          <p:nvPr/>
        </p:nvSpPr>
        <p:spPr>
          <a:xfrm rot="16200000">
            <a:off x="14628254" y="5977443"/>
            <a:ext cx="426322" cy="4917831"/>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46" name="TextBox 45"/>
          <p:cNvSpPr txBox="1"/>
          <p:nvPr/>
        </p:nvSpPr>
        <p:spPr>
          <a:xfrm>
            <a:off x="12594806" y="8784575"/>
            <a:ext cx="4493218"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rPr>
              <a:t>Model Prediction</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23" name="Straight Arrow Connector 22"/>
          <p:cNvCxnSpPr/>
          <p:nvPr/>
        </p:nvCxnSpPr>
        <p:spPr>
          <a:xfrm flipV="1">
            <a:off x="3915508" y="8436359"/>
            <a:ext cx="1055076" cy="1147257"/>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24" name="TextBox 23"/>
          <p:cNvSpPr txBox="1"/>
          <p:nvPr/>
        </p:nvSpPr>
        <p:spPr>
          <a:xfrm>
            <a:off x="135927" y="9583616"/>
            <a:ext cx="4834657"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Model Parameters</a:t>
            </a:r>
          </a:p>
        </p:txBody>
      </p:sp>
      <p:pic>
        <p:nvPicPr>
          <p:cNvPr id="25" name="Picture 24"/>
          <p:cNvPicPr>
            <a:picLocks noChangeAspect="1"/>
          </p:cNvPicPr>
          <p:nvPr/>
        </p:nvPicPr>
        <p:blipFill>
          <a:blip r:embed="rId2"/>
          <a:stretch>
            <a:fillRect/>
          </a:stretch>
        </p:blipFill>
        <p:spPr>
          <a:xfrm>
            <a:off x="4402015" y="5234353"/>
            <a:ext cx="15392400" cy="4419600"/>
          </a:xfrm>
          <a:prstGeom prst="rect">
            <a:avLst/>
          </a:prstGeom>
        </p:spPr>
      </p:pic>
      <p:sp>
        <p:nvSpPr>
          <p:cNvPr id="26" name="Left Bracket 25"/>
          <p:cNvSpPr/>
          <p:nvPr/>
        </p:nvSpPr>
        <p:spPr>
          <a:xfrm>
            <a:off x="7113111" y="4665784"/>
            <a:ext cx="553781" cy="5650524"/>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7" name="Left Bracket 26"/>
          <p:cNvSpPr/>
          <p:nvPr/>
        </p:nvSpPr>
        <p:spPr>
          <a:xfrm flipH="1">
            <a:off x="10442461" y="4654061"/>
            <a:ext cx="577230" cy="5650524"/>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8" name="TextBox 27"/>
          <p:cNvSpPr txBox="1"/>
          <p:nvPr/>
        </p:nvSpPr>
        <p:spPr>
          <a:xfrm>
            <a:off x="5439511" y="10511323"/>
            <a:ext cx="7482818"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Average over the training set</a:t>
            </a:r>
          </a:p>
        </p:txBody>
      </p:sp>
      <p:sp>
        <p:nvSpPr>
          <p:cNvPr id="29"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104513788"/>
      </p:ext>
    </p:extLst>
  </p:cSld>
  <p:clrMapOvr>
    <a:masterClrMapping/>
  </p:clrMapOvr>
  <p:transition spd="slow" advTm="20857"/>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5484194" cy="938719"/>
          </a:xfrm>
          <a:prstGeom prst="rect">
            <a:avLst/>
          </a:prstGeom>
        </p:spPr>
        <p:txBody>
          <a:bodyPr/>
          <a:lstStyle/>
          <a:p>
            <a:r>
              <a:rPr lang="en-US" dirty="0"/>
              <a:t>Gradient Descent</a:t>
            </a:r>
            <a:endParaRPr dirty="0"/>
          </a:p>
        </p:txBody>
      </p:sp>
      <p:sp>
        <p:nvSpPr>
          <p:cNvPr id="31" name="Shape 1001"/>
          <p:cNvSpPr>
            <a:spLocks noGrp="1"/>
          </p:cNvSpPr>
          <p:nvPr>
            <p:ph type="body" idx="14"/>
          </p:nvPr>
        </p:nvSpPr>
        <p:spPr>
          <a:xfrm>
            <a:off x="1588159" y="2092800"/>
            <a:ext cx="3826689" cy="684803"/>
          </a:xfrm>
          <a:prstGeom prst="rect">
            <a:avLst/>
          </a:prstGeom>
        </p:spPr>
        <p:txBody>
          <a:bodyPr/>
          <a:lstStyle/>
          <a:p>
            <a:r>
              <a:rPr lang="en-US" dirty="0"/>
              <a:t>Back to minimizing</a:t>
            </a:r>
          </a:p>
        </p:txBody>
      </p:sp>
      <p:pic>
        <p:nvPicPr>
          <p:cNvPr id="26" name="Picture 25"/>
          <p:cNvPicPr>
            <a:picLocks noChangeAspect="1"/>
          </p:cNvPicPr>
          <p:nvPr/>
        </p:nvPicPr>
        <p:blipFill>
          <a:blip r:embed="rId3"/>
          <a:stretch>
            <a:fillRect/>
          </a:stretch>
        </p:blipFill>
        <p:spPr>
          <a:xfrm>
            <a:off x="381659" y="5487222"/>
            <a:ext cx="2413000" cy="1397000"/>
          </a:xfrm>
          <a:prstGeom prst="rect">
            <a:avLst/>
          </a:prstGeom>
        </p:spPr>
      </p:pic>
      <p:sp>
        <p:nvSpPr>
          <p:cNvPr id="27" name="Oval 26"/>
          <p:cNvSpPr/>
          <p:nvPr/>
        </p:nvSpPr>
        <p:spPr>
          <a:xfrm>
            <a:off x="15151890" y="6833622"/>
            <a:ext cx="820616" cy="820616"/>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28" name="Oval 27"/>
          <p:cNvSpPr/>
          <p:nvPr/>
        </p:nvSpPr>
        <p:spPr>
          <a:xfrm>
            <a:off x="11284722" y="6887354"/>
            <a:ext cx="820616" cy="820616"/>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29" name="Oval 28"/>
          <p:cNvSpPr/>
          <p:nvPr/>
        </p:nvSpPr>
        <p:spPr>
          <a:xfrm>
            <a:off x="4654189" y="6473914"/>
            <a:ext cx="820616" cy="820616"/>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32" name="TextBox 31"/>
          <p:cNvSpPr txBox="1"/>
          <p:nvPr/>
        </p:nvSpPr>
        <p:spPr>
          <a:xfrm>
            <a:off x="1588159" y="3499163"/>
            <a:ext cx="13601480"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Skier’s</a:t>
            </a:r>
            <a:r>
              <a:rPr kumimoji="0" lang="en-US" sz="4500" b="0" i="0" u="none" strike="noStrike" cap="none" spc="0" normalizeH="0" dirty="0">
                <a:ln>
                  <a:noFill/>
                </a:ln>
                <a:solidFill>
                  <a:schemeClr val="accent4">
                    <a:hueOff val="2021612"/>
                    <a:satOff val="-86562"/>
                    <a:lumOff val="52470"/>
                  </a:schemeClr>
                </a:solidFill>
                <a:effectLst/>
                <a:uFillTx/>
                <a:latin typeface="+mn-lt"/>
                <a:ea typeface="+mn-ea"/>
                <a:cs typeface="+mn-cs"/>
                <a:sym typeface="Helvetica Neue"/>
              </a:rPr>
              <a:t> approach to minimization : Steepest Descent</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2745" y="6150708"/>
            <a:ext cx="16063954" cy="6955692"/>
          </a:xfrm>
          <a:prstGeom prst="rect">
            <a:avLst/>
          </a:prstGeom>
        </p:spPr>
      </p:pic>
      <p:sp>
        <p:nvSpPr>
          <p:cNvPr id="34"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13" name="Oval 12"/>
          <p:cNvSpPr/>
          <p:nvPr/>
        </p:nvSpPr>
        <p:spPr>
          <a:xfrm>
            <a:off x="16994136" y="12548627"/>
            <a:ext cx="820616" cy="820616"/>
          </a:xfrm>
          <a:prstGeom prst="ellipse">
            <a:avLst/>
          </a:prstGeom>
          <a:solidFill>
            <a:schemeClr val="accent2">
              <a:lumMod val="40000"/>
              <a:lumOff val="60000"/>
            </a:schemeClr>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1131809033"/>
      </p:ext>
    </p:extLst>
  </p:cSld>
  <p:clrMapOvr>
    <a:masterClrMapping/>
  </p:clrMapOvr>
  <p:transition spd="slow" advTm="542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5484194" cy="938719"/>
          </a:xfrm>
          <a:prstGeom prst="rect">
            <a:avLst/>
          </a:prstGeom>
        </p:spPr>
        <p:txBody>
          <a:bodyPr/>
          <a:lstStyle/>
          <a:p>
            <a:r>
              <a:rPr lang="en-US" dirty="0"/>
              <a:t>Gradient Descent</a:t>
            </a:r>
            <a:endParaRPr dirty="0"/>
          </a:p>
        </p:txBody>
      </p:sp>
      <p:sp>
        <p:nvSpPr>
          <p:cNvPr id="31" name="Shape 1001"/>
          <p:cNvSpPr>
            <a:spLocks noGrp="1"/>
          </p:cNvSpPr>
          <p:nvPr>
            <p:ph type="body" idx="14"/>
          </p:nvPr>
        </p:nvSpPr>
        <p:spPr>
          <a:xfrm>
            <a:off x="1588159" y="2092800"/>
            <a:ext cx="3826689" cy="684803"/>
          </a:xfrm>
          <a:prstGeom prst="rect">
            <a:avLst/>
          </a:prstGeom>
        </p:spPr>
        <p:txBody>
          <a:bodyPr/>
          <a:lstStyle/>
          <a:p>
            <a:r>
              <a:rPr lang="en-US" dirty="0"/>
              <a:t>Back to minimizing</a:t>
            </a:r>
          </a:p>
        </p:txBody>
      </p:sp>
      <p:sp>
        <p:nvSpPr>
          <p:cNvPr id="2" name="TextBox 1"/>
          <p:cNvSpPr txBox="1"/>
          <p:nvPr/>
        </p:nvSpPr>
        <p:spPr>
          <a:xfrm>
            <a:off x="1588159" y="3499163"/>
            <a:ext cx="13601480"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Skier’s</a:t>
            </a:r>
            <a:r>
              <a:rPr kumimoji="0" lang="en-US" sz="4500" b="0" i="0" u="none" strike="noStrike" cap="none" spc="0" normalizeH="0" dirty="0">
                <a:ln>
                  <a:noFill/>
                </a:ln>
                <a:solidFill>
                  <a:schemeClr val="accent4">
                    <a:hueOff val="2021612"/>
                    <a:satOff val="-86562"/>
                    <a:lumOff val="52470"/>
                  </a:schemeClr>
                </a:solidFill>
                <a:effectLst/>
                <a:uFillTx/>
                <a:latin typeface="+mn-lt"/>
                <a:ea typeface="+mn-ea"/>
                <a:cs typeface="+mn-cs"/>
                <a:sym typeface="Helvetica Neue"/>
              </a:rPr>
              <a:t> approach to minimization : Steepest Descent</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745" y="6150708"/>
            <a:ext cx="16063954" cy="6955692"/>
          </a:xfrm>
          <a:prstGeom prst="rect">
            <a:avLst/>
          </a:prstGeom>
        </p:spPr>
      </p:pic>
      <p:pic>
        <p:nvPicPr>
          <p:cNvPr id="8" name="Picture 7"/>
          <p:cNvPicPr>
            <a:picLocks noChangeAspect="1"/>
          </p:cNvPicPr>
          <p:nvPr/>
        </p:nvPicPr>
        <p:blipFill>
          <a:blip r:embed="rId4"/>
          <a:stretch>
            <a:fillRect/>
          </a:stretch>
        </p:blipFill>
        <p:spPr>
          <a:xfrm>
            <a:off x="16454038" y="6599162"/>
            <a:ext cx="5080000" cy="1397000"/>
          </a:xfrm>
          <a:prstGeom prst="rect">
            <a:avLst/>
          </a:prstGeom>
        </p:spPr>
      </p:pic>
      <p:pic>
        <p:nvPicPr>
          <p:cNvPr id="3" name="Picture 2"/>
          <p:cNvPicPr>
            <a:picLocks noChangeAspect="1"/>
          </p:cNvPicPr>
          <p:nvPr/>
        </p:nvPicPr>
        <p:blipFill>
          <a:blip r:embed="rId5"/>
          <a:stretch>
            <a:fillRect/>
          </a:stretch>
        </p:blipFill>
        <p:spPr>
          <a:xfrm>
            <a:off x="381659" y="5487222"/>
            <a:ext cx="2413000" cy="1397000"/>
          </a:xfrm>
          <a:prstGeom prst="rect">
            <a:avLst/>
          </a:prstGeom>
        </p:spPr>
      </p:pic>
      <p:sp>
        <p:nvSpPr>
          <p:cNvPr id="10" name="Left Bracket 9"/>
          <p:cNvSpPr/>
          <p:nvPr/>
        </p:nvSpPr>
        <p:spPr>
          <a:xfrm rot="5400000">
            <a:off x="18957747" y="3825854"/>
            <a:ext cx="717905" cy="4434676"/>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5" name="TextBox 4"/>
          <p:cNvSpPr txBox="1"/>
          <p:nvPr/>
        </p:nvSpPr>
        <p:spPr>
          <a:xfrm>
            <a:off x="16280611" y="4538244"/>
            <a:ext cx="6072175" cy="9489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5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”Gradient in x of f(x)”</a:t>
            </a:r>
          </a:p>
        </p:txBody>
      </p:sp>
      <p:sp>
        <p:nvSpPr>
          <p:cNvPr id="6" name="Oval 5"/>
          <p:cNvSpPr/>
          <p:nvPr/>
        </p:nvSpPr>
        <p:spPr>
          <a:xfrm>
            <a:off x="15151890" y="6833622"/>
            <a:ext cx="820616" cy="820616"/>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13" name="Oval 12"/>
          <p:cNvSpPr/>
          <p:nvPr/>
        </p:nvSpPr>
        <p:spPr>
          <a:xfrm>
            <a:off x="11284722" y="6887354"/>
            <a:ext cx="820616" cy="820616"/>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14" name="Oval 13"/>
          <p:cNvSpPr/>
          <p:nvPr/>
        </p:nvSpPr>
        <p:spPr>
          <a:xfrm>
            <a:off x="4654189" y="6473914"/>
            <a:ext cx="820616" cy="820616"/>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16"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17" name="Oval 16"/>
          <p:cNvSpPr/>
          <p:nvPr/>
        </p:nvSpPr>
        <p:spPr>
          <a:xfrm>
            <a:off x="16994136" y="12548627"/>
            <a:ext cx="820616" cy="820616"/>
          </a:xfrm>
          <a:prstGeom prst="ellipse">
            <a:avLst/>
          </a:prstGeom>
          <a:solidFill>
            <a:schemeClr val="accent2">
              <a:lumMod val="40000"/>
              <a:lumOff val="60000"/>
            </a:schemeClr>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407298488"/>
      </p:ext>
    </p:extLst>
  </p:cSld>
  <p:clrMapOvr>
    <a:masterClrMapping/>
  </p:clrMapOvr>
  <p:transition spd="slow" advTm="23504"/>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1354" y="3970581"/>
            <a:ext cx="16711041" cy="6904562"/>
          </a:xfrm>
          <a:prstGeom prst="rect">
            <a:avLst/>
          </a:prstGeom>
        </p:spPr>
      </p:pic>
      <p:sp>
        <p:nvSpPr>
          <p:cNvPr id="11" name="Shape 1000"/>
          <p:cNvSpPr>
            <a:spLocks noGrp="1"/>
          </p:cNvSpPr>
          <p:nvPr>
            <p:ph type="body" idx="13"/>
          </p:nvPr>
        </p:nvSpPr>
        <p:spPr>
          <a:xfrm>
            <a:off x="3420507" y="7018604"/>
            <a:ext cx="838691" cy="705274"/>
          </a:xfrm>
          <a:prstGeom prst="rect">
            <a:avLst/>
          </a:prstGeom>
        </p:spPr>
        <p:txBody>
          <a:bodyPr/>
          <a:lstStyle/>
          <a:p>
            <a:r>
              <a:rPr lang="en-US" dirty="0"/>
              <a:t>IN</a:t>
            </a:r>
            <a:endParaRPr dirty="0"/>
          </a:p>
        </p:txBody>
      </p:sp>
      <p:sp>
        <p:nvSpPr>
          <p:cNvPr id="13" name="Shape 1000"/>
          <p:cNvSpPr>
            <a:spLocks noGrp="1"/>
          </p:cNvSpPr>
          <p:nvPr>
            <p:ph type="body" idx="13"/>
          </p:nvPr>
        </p:nvSpPr>
        <p:spPr>
          <a:xfrm>
            <a:off x="21307996" y="6947956"/>
            <a:ext cx="1582484" cy="938719"/>
          </a:xfrm>
          <a:prstGeom prst="rect">
            <a:avLst/>
          </a:prstGeom>
        </p:spPr>
        <p:txBody>
          <a:bodyPr/>
          <a:lstStyle/>
          <a:p>
            <a:r>
              <a:rPr lang="en-US" dirty="0"/>
              <a:t>OUT</a:t>
            </a:r>
            <a:endParaRPr dirty="0"/>
          </a:p>
        </p:txBody>
      </p:sp>
      <p:sp>
        <p:nvSpPr>
          <p:cNvPr id="14" name="Shape 1000"/>
          <p:cNvSpPr>
            <a:spLocks noGrp="1"/>
          </p:cNvSpPr>
          <p:nvPr>
            <p:ph type="body" idx="13"/>
          </p:nvPr>
        </p:nvSpPr>
        <p:spPr>
          <a:xfrm>
            <a:off x="1588159" y="1460170"/>
            <a:ext cx="5240537" cy="938719"/>
          </a:xfrm>
          <a:prstGeom prst="rect">
            <a:avLst/>
          </a:prstGeom>
        </p:spPr>
        <p:txBody>
          <a:bodyPr/>
          <a:lstStyle/>
          <a:p>
            <a:r>
              <a:rPr lang="en-US" dirty="0"/>
              <a:t>Neural Networks</a:t>
            </a:r>
            <a:endParaRPr dirty="0"/>
          </a:p>
        </p:txBody>
      </p:sp>
      <p:sp>
        <p:nvSpPr>
          <p:cNvPr id="15" name="Shape 1001"/>
          <p:cNvSpPr>
            <a:spLocks noGrp="1"/>
          </p:cNvSpPr>
          <p:nvPr>
            <p:ph type="body" idx="14"/>
          </p:nvPr>
        </p:nvSpPr>
        <p:spPr>
          <a:xfrm>
            <a:off x="1588159" y="2141702"/>
            <a:ext cx="5270995" cy="633891"/>
          </a:xfrm>
          <a:prstGeom prst="rect">
            <a:avLst/>
          </a:prstGeom>
        </p:spPr>
        <p:txBody>
          <a:bodyPr/>
          <a:lstStyle/>
          <a:p>
            <a:r>
              <a:rPr lang="en-US" dirty="0"/>
              <a:t>One model to rule them all</a:t>
            </a:r>
            <a:endParaRPr dirty="0"/>
          </a:p>
        </p:txBody>
      </p:sp>
      <p:sp>
        <p:nvSpPr>
          <p:cNvPr id="8" name="Left Brace 7"/>
          <p:cNvSpPr/>
          <p:nvPr/>
        </p:nvSpPr>
        <p:spPr>
          <a:xfrm rot="5400000">
            <a:off x="11794150" y="-273179"/>
            <a:ext cx="1777155" cy="8211313"/>
          </a:xfrm>
          <a:prstGeom prst="leftBrace">
            <a:avLst>
              <a:gd name="adj1" fmla="val 8333"/>
              <a:gd name="adj2" fmla="val 48903"/>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9" name="TextBox 8"/>
          <p:cNvSpPr txBox="1"/>
          <p:nvPr/>
        </p:nvSpPr>
        <p:spPr>
          <a:xfrm>
            <a:off x="10851360" y="2186124"/>
            <a:ext cx="3751027" cy="8474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4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Hidden Layers</a:t>
            </a:r>
          </a:p>
        </p:txBody>
      </p:sp>
      <p:sp>
        <p:nvSpPr>
          <p:cNvPr id="20" name="Left Brace 19"/>
          <p:cNvSpPr/>
          <p:nvPr/>
        </p:nvSpPr>
        <p:spPr>
          <a:xfrm rot="16200000">
            <a:off x="7360672" y="10756522"/>
            <a:ext cx="841750" cy="1078992"/>
          </a:xfrm>
          <a:prstGeom prst="leftBrace">
            <a:avLst>
              <a:gd name="adj1" fmla="val 8333"/>
              <a:gd name="adj2" fmla="val 48903"/>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1" name="TextBox 20"/>
          <p:cNvSpPr txBox="1"/>
          <p:nvPr/>
        </p:nvSpPr>
        <p:spPr>
          <a:xfrm>
            <a:off x="6368060" y="11627618"/>
            <a:ext cx="2936701" cy="8474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4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rPr>
              <a:t>Input Layer</a:t>
            </a:r>
            <a:endParaRPr kumimoji="0" lang="en-US" sz="44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22" name="Left Brace 21"/>
          <p:cNvSpPr/>
          <p:nvPr/>
        </p:nvSpPr>
        <p:spPr>
          <a:xfrm rot="16200000">
            <a:off x="17150848" y="10762618"/>
            <a:ext cx="841750" cy="1078992"/>
          </a:xfrm>
          <a:prstGeom prst="leftBrace">
            <a:avLst>
              <a:gd name="adj1" fmla="val 8333"/>
              <a:gd name="adj2" fmla="val 48903"/>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3" name="TextBox 22"/>
          <p:cNvSpPr txBox="1"/>
          <p:nvPr/>
        </p:nvSpPr>
        <p:spPr>
          <a:xfrm>
            <a:off x="15719324" y="11633714"/>
            <a:ext cx="3398366" cy="8474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4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rPr>
              <a:t>Output Layer</a:t>
            </a:r>
            <a:endParaRPr kumimoji="0" lang="en-US" sz="44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208250576"/>
      </p:ext>
    </p:extLst>
  </p:cSld>
  <p:clrMapOvr>
    <a:masterClrMapping/>
  </p:clrMapOvr>
  <p:transition spd="slow" advTm="43398"/>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5484194" cy="938719"/>
          </a:xfrm>
          <a:prstGeom prst="rect">
            <a:avLst/>
          </a:prstGeom>
        </p:spPr>
        <p:txBody>
          <a:bodyPr/>
          <a:lstStyle/>
          <a:p>
            <a:r>
              <a:rPr lang="en-US" dirty="0"/>
              <a:t>Gradient Descent</a:t>
            </a:r>
            <a:endParaRPr dirty="0"/>
          </a:p>
        </p:txBody>
      </p:sp>
      <p:sp>
        <p:nvSpPr>
          <p:cNvPr id="31" name="Shape 1001"/>
          <p:cNvSpPr>
            <a:spLocks noGrp="1"/>
          </p:cNvSpPr>
          <p:nvPr>
            <p:ph type="body" idx="14"/>
          </p:nvPr>
        </p:nvSpPr>
        <p:spPr>
          <a:xfrm>
            <a:off x="1588159" y="2092800"/>
            <a:ext cx="3826689" cy="684803"/>
          </a:xfrm>
          <a:prstGeom prst="rect">
            <a:avLst/>
          </a:prstGeom>
        </p:spPr>
        <p:txBody>
          <a:bodyPr/>
          <a:lstStyle/>
          <a:p>
            <a:r>
              <a:rPr lang="en-US" dirty="0"/>
              <a:t>Back to minimizing</a:t>
            </a:r>
          </a:p>
        </p:txBody>
      </p:sp>
      <p:sp>
        <p:nvSpPr>
          <p:cNvPr id="16"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12" name="Freeform 11"/>
          <p:cNvSpPr/>
          <p:nvPr/>
        </p:nvSpPr>
        <p:spPr>
          <a:xfrm>
            <a:off x="4114801" y="4651513"/>
            <a:ext cx="15127356" cy="7104401"/>
          </a:xfrm>
          <a:custGeom>
            <a:avLst/>
            <a:gdLst>
              <a:gd name="connsiteX0" fmla="*/ 0 w 15127356"/>
              <a:gd name="connsiteY0" fmla="*/ 894522 h 7104401"/>
              <a:gd name="connsiteX1" fmla="*/ 1292086 w 15127356"/>
              <a:gd name="connsiteY1" fmla="*/ 2445026 h 7104401"/>
              <a:gd name="connsiteX2" fmla="*/ 3299791 w 15127356"/>
              <a:gd name="connsiteY2" fmla="*/ 2266122 h 7104401"/>
              <a:gd name="connsiteX3" fmla="*/ 4711147 w 15127356"/>
              <a:gd name="connsiteY3" fmla="*/ 3319669 h 7104401"/>
              <a:gd name="connsiteX4" fmla="*/ 5446643 w 15127356"/>
              <a:gd name="connsiteY4" fmla="*/ 4989443 h 7104401"/>
              <a:gd name="connsiteX5" fmla="*/ 6400800 w 15127356"/>
              <a:gd name="connsiteY5" fmla="*/ 5406887 h 7104401"/>
              <a:gd name="connsiteX6" fmla="*/ 7315200 w 15127356"/>
              <a:gd name="connsiteY6" fmla="*/ 6718852 h 7104401"/>
              <a:gd name="connsiteX7" fmla="*/ 8547652 w 15127356"/>
              <a:gd name="connsiteY7" fmla="*/ 7076661 h 7104401"/>
              <a:gd name="connsiteX8" fmla="*/ 9462052 w 15127356"/>
              <a:gd name="connsiteY8" fmla="*/ 6122504 h 7104401"/>
              <a:gd name="connsiteX9" fmla="*/ 10555356 w 15127356"/>
              <a:gd name="connsiteY9" fmla="*/ 5367130 h 7104401"/>
              <a:gd name="connsiteX10" fmla="*/ 11131826 w 15127356"/>
              <a:gd name="connsiteY10" fmla="*/ 3737113 h 7104401"/>
              <a:gd name="connsiteX11" fmla="*/ 12582939 w 15127356"/>
              <a:gd name="connsiteY11" fmla="*/ 3518452 h 7104401"/>
              <a:gd name="connsiteX12" fmla="*/ 14073808 w 15127356"/>
              <a:gd name="connsiteY12" fmla="*/ 2345635 h 7104401"/>
              <a:gd name="connsiteX13" fmla="*/ 15127356 w 15127356"/>
              <a:gd name="connsiteY13" fmla="*/ 0 h 710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27356" h="7104401">
                <a:moveTo>
                  <a:pt x="0" y="894522"/>
                </a:moveTo>
                <a:cubicBezTo>
                  <a:pt x="371060" y="1555474"/>
                  <a:pt x="742121" y="2216426"/>
                  <a:pt x="1292086" y="2445026"/>
                </a:cubicBezTo>
                <a:cubicBezTo>
                  <a:pt x="1842051" y="2673626"/>
                  <a:pt x="2729948" y="2120348"/>
                  <a:pt x="3299791" y="2266122"/>
                </a:cubicBezTo>
                <a:cubicBezTo>
                  <a:pt x="3869634" y="2411896"/>
                  <a:pt x="4353338" y="2865782"/>
                  <a:pt x="4711147" y="3319669"/>
                </a:cubicBezTo>
                <a:cubicBezTo>
                  <a:pt x="5068956" y="3773556"/>
                  <a:pt x="5165034" y="4641573"/>
                  <a:pt x="5446643" y="4989443"/>
                </a:cubicBezTo>
                <a:cubicBezTo>
                  <a:pt x="5728252" y="5337313"/>
                  <a:pt x="6089374" y="5118652"/>
                  <a:pt x="6400800" y="5406887"/>
                </a:cubicBezTo>
                <a:cubicBezTo>
                  <a:pt x="6712226" y="5695122"/>
                  <a:pt x="6957391" y="6440556"/>
                  <a:pt x="7315200" y="6718852"/>
                </a:cubicBezTo>
                <a:cubicBezTo>
                  <a:pt x="7673009" y="6997148"/>
                  <a:pt x="8189843" y="7176052"/>
                  <a:pt x="8547652" y="7076661"/>
                </a:cubicBezTo>
                <a:cubicBezTo>
                  <a:pt x="8905461" y="6977270"/>
                  <a:pt x="9127435" y="6407426"/>
                  <a:pt x="9462052" y="6122504"/>
                </a:cubicBezTo>
                <a:cubicBezTo>
                  <a:pt x="9796669" y="5837582"/>
                  <a:pt x="10277060" y="5764695"/>
                  <a:pt x="10555356" y="5367130"/>
                </a:cubicBezTo>
                <a:cubicBezTo>
                  <a:pt x="10833652" y="4969565"/>
                  <a:pt x="10793896" y="4045226"/>
                  <a:pt x="11131826" y="3737113"/>
                </a:cubicBezTo>
                <a:cubicBezTo>
                  <a:pt x="11469756" y="3429000"/>
                  <a:pt x="12092609" y="3750365"/>
                  <a:pt x="12582939" y="3518452"/>
                </a:cubicBezTo>
                <a:cubicBezTo>
                  <a:pt x="13073269" y="3286539"/>
                  <a:pt x="13649739" y="2932044"/>
                  <a:pt x="14073808" y="2345635"/>
                </a:cubicBezTo>
                <a:cubicBezTo>
                  <a:pt x="14497877" y="1759226"/>
                  <a:pt x="14931886" y="443948"/>
                  <a:pt x="15127356" y="0"/>
                </a:cubicBezTo>
              </a:path>
            </a:pathLst>
          </a:custGeom>
          <a:noFill/>
          <a:ln w="762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9" name="Oval 18"/>
          <p:cNvSpPr/>
          <p:nvPr/>
        </p:nvSpPr>
        <p:spPr>
          <a:xfrm>
            <a:off x="18322150" y="5442143"/>
            <a:ext cx="820616" cy="820616"/>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17" name="Straight Arrow Connector 16"/>
          <p:cNvCxnSpPr>
            <a:stCxn id="19" idx="2"/>
          </p:cNvCxnSpPr>
          <p:nvPr/>
        </p:nvCxnSpPr>
        <p:spPr>
          <a:xfrm flipH="1">
            <a:off x="16021878" y="5852451"/>
            <a:ext cx="2300272" cy="0"/>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25462073"/>
      </p:ext>
    </p:extLst>
  </p:cSld>
  <p:clrMapOvr>
    <a:masterClrMapping/>
  </p:clrMapOvr>
  <p:transition spd="slow" advTm="701"/>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5484194" cy="938719"/>
          </a:xfrm>
          <a:prstGeom prst="rect">
            <a:avLst/>
          </a:prstGeom>
        </p:spPr>
        <p:txBody>
          <a:bodyPr/>
          <a:lstStyle/>
          <a:p>
            <a:r>
              <a:rPr lang="en-US" dirty="0"/>
              <a:t>Gradient Descent</a:t>
            </a:r>
            <a:endParaRPr dirty="0"/>
          </a:p>
        </p:txBody>
      </p:sp>
      <p:sp>
        <p:nvSpPr>
          <p:cNvPr id="31" name="Shape 1001"/>
          <p:cNvSpPr>
            <a:spLocks noGrp="1"/>
          </p:cNvSpPr>
          <p:nvPr>
            <p:ph type="body" idx="14"/>
          </p:nvPr>
        </p:nvSpPr>
        <p:spPr>
          <a:xfrm>
            <a:off x="1588159" y="2118256"/>
            <a:ext cx="3826689" cy="633891"/>
          </a:xfrm>
          <a:prstGeom prst="rect">
            <a:avLst/>
          </a:prstGeom>
        </p:spPr>
        <p:txBody>
          <a:bodyPr/>
          <a:lstStyle/>
          <a:p>
            <a:r>
              <a:rPr lang="en-US" dirty="0"/>
              <a:t>Back to minimizing</a:t>
            </a:r>
          </a:p>
        </p:txBody>
      </p:sp>
      <p:sp>
        <p:nvSpPr>
          <p:cNvPr id="16"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12" name="Freeform 11"/>
          <p:cNvSpPr/>
          <p:nvPr/>
        </p:nvSpPr>
        <p:spPr>
          <a:xfrm>
            <a:off x="4114801" y="4651513"/>
            <a:ext cx="15127356" cy="7104401"/>
          </a:xfrm>
          <a:custGeom>
            <a:avLst/>
            <a:gdLst>
              <a:gd name="connsiteX0" fmla="*/ 0 w 15127356"/>
              <a:gd name="connsiteY0" fmla="*/ 894522 h 7104401"/>
              <a:gd name="connsiteX1" fmla="*/ 1292086 w 15127356"/>
              <a:gd name="connsiteY1" fmla="*/ 2445026 h 7104401"/>
              <a:gd name="connsiteX2" fmla="*/ 3299791 w 15127356"/>
              <a:gd name="connsiteY2" fmla="*/ 2266122 h 7104401"/>
              <a:gd name="connsiteX3" fmla="*/ 4711147 w 15127356"/>
              <a:gd name="connsiteY3" fmla="*/ 3319669 h 7104401"/>
              <a:gd name="connsiteX4" fmla="*/ 5446643 w 15127356"/>
              <a:gd name="connsiteY4" fmla="*/ 4989443 h 7104401"/>
              <a:gd name="connsiteX5" fmla="*/ 6400800 w 15127356"/>
              <a:gd name="connsiteY5" fmla="*/ 5406887 h 7104401"/>
              <a:gd name="connsiteX6" fmla="*/ 7315200 w 15127356"/>
              <a:gd name="connsiteY6" fmla="*/ 6718852 h 7104401"/>
              <a:gd name="connsiteX7" fmla="*/ 8547652 w 15127356"/>
              <a:gd name="connsiteY7" fmla="*/ 7076661 h 7104401"/>
              <a:gd name="connsiteX8" fmla="*/ 9462052 w 15127356"/>
              <a:gd name="connsiteY8" fmla="*/ 6122504 h 7104401"/>
              <a:gd name="connsiteX9" fmla="*/ 10555356 w 15127356"/>
              <a:gd name="connsiteY9" fmla="*/ 5367130 h 7104401"/>
              <a:gd name="connsiteX10" fmla="*/ 11131826 w 15127356"/>
              <a:gd name="connsiteY10" fmla="*/ 3737113 h 7104401"/>
              <a:gd name="connsiteX11" fmla="*/ 12582939 w 15127356"/>
              <a:gd name="connsiteY11" fmla="*/ 3518452 h 7104401"/>
              <a:gd name="connsiteX12" fmla="*/ 14073808 w 15127356"/>
              <a:gd name="connsiteY12" fmla="*/ 2345635 h 7104401"/>
              <a:gd name="connsiteX13" fmla="*/ 15127356 w 15127356"/>
              <a:gd name="connsiteY13" fmla="*/ 0 h 710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27356" h="7104401">
                <a:moveTo>
                  <a:pt x="0" y="894522"/>
                </a:moveTo>
                <a:cubicBezTo>
                  <a:pt x="371060" y="1555474"/>
                  <a:pt x="742121" y="2216426"/>
                  <a:pt x="1292086" y="2445026"/>
                </a:cubicBezTo>
                <a:cubicBezTo>
                  <a:pt x="1842051" y="2673626"/>
                  <a:pt x="2729948" y="2120348"/>
                  <a:pt x="3299791" y="2266122"/>
                </a:cubicBezTo>
                <a:cubicBezTo>
                  <a:pt x="3869634" y="2411896"/>
                  <a:pt x="4353338" y="2865782"/>
                  <a:pt x="4711147" y="3319669"/>
                </a:cubicBezTo>
                <a:cubicBezTo>
                  <a:pt x="5068956" y="3773556"/>
                  <a:pt x="5165034" y="4641573"/>
                  <a:pt x="5446643" y="4989443"/>
                </a:cubicBezTo>
                <a:cubicBezTo>
                  <a:pt x="5728252" y="5337313"/>
                  <a:pt x="6089374" y="5118652"/>
                  <a:pt x="6400800" y="5406887"/>
                </a:cubicBezTo>
                <a:cubicBezTo>
                  <a:pt x="6712226" y="5695122"/>
                  <a:pt x="6957391" y="6440556"/>
                  <a:pt x="7315200" y="6718852"/>
                </a:cubicBezTo>
                <a:cubicBezTo>
                  <a:pt x="7673009" y="6997148"/>
                  <a:pt x="8189843" y="7176052"/>
                  <a:pt x="8547652" y="7076661"/>
                </a:cubicBezTo>
                <a:cubicBezTo>
                  <a:pt x="8905461" y="6977270"/>
                  <a:pt x="9127435" y="6407426"/>
                  <a:pt x="9462052" y="6122504"/>
                </a:cubicBezTo>
                <a:cubicBezTo>
                  <a:pt x="9796669" y="5837582"/>
                  <a:pt x="10277060" y="5764695"/>
                  <a:pt x="10555356" y="5367130"/>
                </a:cubicBezTo>
                <a:cubicBezTo>
                  <a:pt x="10833652" y="4969565"/>
                  <a:pt x="10793896" y="4045226"/>
                  <a:pt x="11131826" y="3737113"/>
                </a:cubicBezTo>
                <a:cubicBezTo>
                  <a:pt x="11469756" y="3429000"/>
                  <a:pt x="12092609" y="3750365"/>
                  <a:pt x="12582939" y="3518452"/>
                </a:cubicBezTo>
                <a:cubicBezTo>
                  <a:pt x="13073269" y="3286539"/>
                  <a:pt x="13649739" y="2932044"/>
                  <a:pt x="14073808" y="2345635"/>
                </a:cubicBezTo>
                <a:cubicBezTo>
                  <a:pt x="14497877" y="1759226"/>
                  <a:pt x="14931886" y="443948"/>
                  <a:pt x="15127356" y="0"/>
                </a:cubicBezTo>
              </a:path>
            </a:pathLst>
          </a:custGeom>
          <a:noFill/>
          <a:ln w="762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9" name="Oval 18"/>
          <p:cNvSpPr/>
          <p:nvPr/>
        </p:nvSpPr>
        <p:spPr>
          <a:xfrm>
            <a:off x="7886063" y="6972769"/>
            <a:ext cx="820616" cy="820616"/>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17" name="Straight Arrow Connector 16"/>
          <p:cNvCxnSpPr/>
          <p:nvPr/>
        </p:nvCxnSpPr>
        <p:spPr>
          <a:xfrm>
            <a:off x="8296371" y="7383077"/>
            <a:ext cx="1733716" cy="0"/>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753184981"/>
      </p:ext>
    </p:extLst>
  </p:cSld>
  <p:clrMapOvr>
    <a:masterClrMapping/>
  </p:clrMapOvr>
  <p:transition spd="slow" advTm="573"/>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5484194" cy="938719"/>
          </a:xfrm>
          <a:prstGeom prst="rect">
            <a:avLst/>
          </a:prstGeom>
        </p:spPr>
        <p:txBody>
          <a:bodyPr/>
          <a:lstStyle/>
          <a:p>
            <a:r>
              <a:rPr lang="en-US" dirty="0"/>
              <a:t>Gradient Descent</a:t>
            </a:r>
            <a:endParaRPr dirty="0"/>
          </a:p>
        </p:txBody>
      </p:sp>
      <p:sp>
        <p:nvSpPr>
          <p:cNvPr id="31" name="Shape 1001"/>
          <p:cNvSpPr>
            <a:spLocks noGrp="1"/>
          </p:cNvSpPr>
          <p:nvPr>
            <p:ph type="body" idx="14"/>
          </p:nvPr>
        </p:nvSpPr>
        <p:spPr>
          <a:xfrm>
            <a:off x="1588159" y="2118256"/>
            <a:ext cx="3826689" cy="633891"/>
          </a:xfrm>
          <a:prstGeom prst="rect">
            <a:avLst/>
          </a:prstGeom>
        </p:spPr>
        <p:txBody>
          <a:bodyPr/>
          <a:lstStyle/>
          <a:p>
            <a:r>
              <a:rPr lang="en-US" dirty="0"/>
              <a:t>Back to minimizing</a:t>
            </a:r>
          </a:p>
        </p:txBody>
      </p:sp>
      <p:sp>
        <p:nvSpPr>
          <p:cNvPr id="16"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12" name="Freeform 11"/>
          <p:cNvSpPr/>
          <p:nvPr/>
        </p:nvSpPr>
        <p:spPr>
          <a:xfrm>
            <a:off x="4114801" y="4651513"/>
            <a:ext cx="15127356" cy="7104401"/>
          </a:xfrm>
          <a:custGeom>
            <a:avLst/>
            <a:gdLst>
              <a:gd name="connsiteX0" fmla="*/ 0 w 15127356"/>
              <a:gd name="connsiteY0" fmla="*/ 894522 h 7104401"/>
              <a:gd name="connsiteX1" fmla="*/ 1292086 w 15127356"/>
              <a:gd name="connsiteY1" fmla="*/ 2445026 h 7104401"/>
              <a:gd name="connsiteX2" fmla="*/ 3299791 w 15127356"/>
              <a:gd name="connsiteY2" fmla="*/ 2266122 h 7104401"/>
              <a:gd name="connsiteX3" fmla="*/ 4711147 w 15127356"/>
              <a:gd name="connsiteY3" fmla="*/ 3319669 h 7104401"/>
              <a:gd name="connsiteX4" fmla="*/ 5446643 w 15127356"/>
              <a:gd name="connsiteY4" fmla="*/ 4989443 h 7104401"/>
              <a:gd name="connsiteX5" fmla="*/ 6400800 w 15127356"/>
              <a:gd name="connsiteY5" fmla="*/ 5406887 h 7104401"/>
              <a:gd name="connsiteX6" fmla="*/ 7315200 w 15127356"/>
              <a:gd name="connsiteY6" fmla="*/ 6718852 h 7104401"/>
              <a:gd name="connsiteX7" fmla="*/ 8547652 w 15127356"/>
              <a:gd name="connsiteY7" fmla="*/ 7076661 h 7104401"/>
              <a:gd name="connsiteX8" fmla="*/ 9462052 w 15127356"/>
              <a:gd name="connsiteY8" fmla="*/ 6122504 h 7104401"/>
              <a:gd name="connsiteX9" fmla="*/ 10555356 w 15127356"/>
              <a:gd name="connsiteY9" fmla="*/ 5367130 h 7104401"/>
              <a:gd name="connsiteX10" fmla="*/ 11131826 w 15127356"/>
              <a:gd name="connsiteY10" fmla="*/ 3737113 h 7104401"/>
              <a:gd name="connsiteX11" fmla="*/ 12582939 w 15127356"/>
              <a:gd name="connsiteY11" fmla="*/ 3518452 h 7104401"/>
              <a:gd name="connsiteX12" fmla="*/ 14073808 w 15127356"/>
              <a:gd name="connsiteY12" fmla="*/ 2345635 h 7104401"/>
              <a:gd name="connsiteX13" fmla="*/ 15127356 w 15127356"/>
              <a:gd name="connsiteY13" fmla="*/ 0 h 710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27356" h="7104401">
                <a:moveTo>
                  <a:pt x="0" y="894522"/>
                </a:moveTo>
                <a:cubicBezTo>
                  <a:pt x="371060" y="1555474"/>
                  <a:pt x="742121" y="2216426"/>
                  <a:pt x="1292086" y="2445026"/>
                </a:cubicBezTo>
                <a:cubicBezTo>
                  <a:pt x="1842051" y="2673626"/>
                  <a:pt x="2729948" y="2120348"/>
                  <a:pt x="3299791" y="2266122"/>
                </a:cubicBezTo>
                <a:cubicBezTo>
                  <a:pt x="3869634" y="2411896"/>
                  <a:pt x="4353338" y="2865782"/>
                  <a:pt x="4711147" y="3319669"/>
                </a:cubicBezTo>
                <a:cubicBezTo>
                  <a:pt x="5068956" y="3773556"/>
                  <a:pt x="5165034" y="4641573"/>
                  <a:pt x="5446643" y="4989443"/>
                </a:cubicBezTo>
                <a:cubicBezTo>
                  <a:pt x="5728252" y="5337313"/>
                  <a:pt x="6089374" y="5118652"/>
                  <a:pt x="6400800" y="5406887"/>
                </a:cubicBezTo>
                <a:cubicBezTo>
                  <a:pt x="6712226" y="5695122"/>
                  <a:pt x="6957391" y="6440556"/>
                  <a:pt x="7315200" y="6718852"/>
                </a:cubicBezTo>
                <a:cubicBezTo>
                  <a:pt x="7673009" y="6997148"/>
                  <a:pt x="8189843" y="7176052"/>
                  <a:pt x="8547652" y="7076661"/>
                </a:cubicBezTo>
                <a:cubicBezTo>
                  <a:pt x="8905461" y="6977270"/>
                  <a:pt x="9127435" y="6407426"/>
                  <a:pt x="9462052" y="6122504"/>
                </a:cubicBezTo>
                <a:cubicBezTo>
                  <a:pt x="9796669" y="5837582"/>
                  <a:pt x="10277060" y="5764695"/>
                  <a:pt x="10555356" y="5367130"/>
                </a:cubicBezTo>
                <a:cubicBezTo>
                  <a:pt x="10833652" y="4969565"/>
                  <a:pt x="10793896" y="4045226"/>
                  <a:pt x="11131826" y="3737113"/>
                </a:cubicBezTo>
                <a:cubicBezTo>
                  <a:pt x="11469756" y="3429000"/>
                  <a:pt x="12092609" y="3750365"/>
                  <a:pt x="12582939" y="3518452"/>
                </a:cubicBezTo>
                <a:cubicBezTo>
                  <a:pt x="13073269" y="3286539"/>
                  <a:pt x="13649739" y="2932044"/>
                  <a:pt x="14073808" y="2345635"/>
                </a:cubicBezTo>
                <a:cubicBezTo>
                  <a:pt x="14497877" y="1759226"/>
                  <a:pt x="14931886" y="443948"/>
                  <a:pt x="15127356" y="0"/>
                </a:cubicBezTo>
              </a:path>
            </a:pathLst>
          </a:custGeom>
          <a:noFill/>
          <a:ln w="762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9" name="Oval 18"/>
          <p:cNvSpPr/>
          <p:nvPr/>
        </p:nvSpPr>
        <p:spPr>
          <a:xfrm>
            <a:off x="14664550" y="8203713"/>
            <a:ext cx="820616" cy="820616"/>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17" name="Straight Arrow Connector 16"/>
          <p:cNvCxnSpPr/>
          <p:nvPr/>
        </p:nvCxnSpPr>
        <p:spPr>
          <a:xfrm flipH="1">
            <a:off x="13894904" y="8614021"/>
            <a:ext cx="769647" cy="0"/>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511360249"/>
      </p:ext>
    </p:extLst>
  </p:cSld>
  <p:clrMapOvr>
    <a:masterClrMapping/>
  </p:clrMapOvr>
  <p:transition spd="slow" advTm="418"/>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5484194" cy="938719"/>
          </a:xfrm>
          <a:prstGeom prst="rect">
            <a:avLst/>
          </a:prstGeom>
        </p:spPr>
        <p:txBody>
          <a:bodyPr/>
          <a:lstStyle/>
          <a:p>
            <a:r>
              <a:rPr lang="en-US" dirty="0"/>
              <a:t>Gradient Descent</a:t>
            </a:r>
            <a:endParaRPr dirty="0"/>
          </a:p>
        </p:txBody>
      </p:sp>
      <p:sp>
        <p:nvSpPr>
          <p:cNvPr id="31" name="Shape 1001"/>
          <p:cNvSpPr>
            <a:spLocks noGrp="1"/>
          </p:cNvSpPr>
          <p:nvPr>
            <p:ph type="body" idx="14"/>
          </p:nvPr>
        </p:nvSpPr>
        <p:spPr>
          <a:xfrm>
            <a:off x="1588159" y="2118256"/>
            <a:ext cx="3826689" cy="633891"/>
          </a:xfrm>
          <a:prstGeom prst="rect">
            <a:avLst/>
          </a:prstGeom>
        </p:spPr>
        <p:txBody>
          <a:bodyPr/>
          <a:lstStyle/>
          <a:p>
            <a:r>
              <a:rPr lang="en-US" dirty="0"/>
              <a:t>Back to minimizing</a:t>
            </a:r>
          </a:p>
        </p:txBody>
      </p:sp>
      <p:sp>
        <p:nvSpPr>
          <p:cNvPr id="16"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12" name="Freeform 11"/>
          <p:cNvSpPr/>
          <p:nvPr/>
        </p:nvSpPr>
        <p:spPr>
          <a:xfrm>
            <a:off x="4114801" y="4651513"/>
            <a:ext cx="15127356" cy="7104401"/>
          </a:xfrm>
          <a:custGeom>
            <a:avLst/>
            <a:gdLst>
              <a:gd name="connsiteX0" fmla="*/ 0 w 15127356"/>
              <a:gd name="connsiteY0" fmla="*/ 894522 h 7104401"/>
              <a:gd name="connsiteX1" fmla="*/ 1292086 w 15127356"/>
              <a:gd name="connsiteY1" fmla="*/ 2445026 h 7104401"/>
              <a:gd name="connsiteX2" fmla="*/ 3299791 w 15127356"/>
              <a:gd name="connsiteY2" fmla="*/ 2266122 h 7104401"/>
              <a:gd name="connsiteX3" fmla="*/ 4711147 w 15127356"/>
              <a:gd name="connsiteY3" fmla="*/ 3319669 h 7104401"/>
              <a:gd name="connsiteX4" fmla="*/ 5446643 w 15127356"/>
              <a:gd name="connsiteY4" fmla="*/ 4989443 h 7104401"/>
              <a:gd name="connsiteX5" fmla="*/ 6400800 w 15127356"/>
              <a:gd name="connsiteY5" fmla="*/ 5406887 h 7104401"/>
              <a:gd name="connsiteX6" fmla="*/ 7315200 w 15127356"/>
              <a:gd name="connsiteY6" fmla="*/ 6718852 h 7104401"/>
              <a:gd name="connsiteX7" fmla="*/ 8547652 w 15127356"/>
              <a:gd name="connsiteY7" fmla="*/ 7076661 h 7104401"/>
              <a:gd name="connsiteX8" fmla="*/ 9462052 w 15127356"/>
              <a:gd name="connsiteY8" fmla="*/ 6122504 h 7104401"/>
              <a:gd name="connsiteX9" fmla="*/ 10555356 w 15127356"/>
              <a:gd name="connsiteY9" fmla="*/ 5367130 h 7104401"/>
              <a:gd name="connsiteX10" fmla="*/ 11131826 w 15127356"/>
              <a:gd name="connsiteY10" fmla="*/ 3737113 h 7104401"/>
              <a:gd name="connsiteX11" fmla="*/ 12582939 w 15127356"/>
              <a:gd name="connsiteY11" fmla="*/ 3518452 h 7104401"/>
              <a:gd name="connsiteX12" fmla="*/ 14073808 w 15127356"/>
              <a:gd name="connsiteY12" fmla="*/ 2345635 h 7104401"/>
              <a:gd name="connsiteX13" fmla="*/ 15127356 w 15127356"/>
              <a:gd name="connsiteY13" fmla="*/ 0 h 710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27356" h="7104401">
                <a:moveTo>
                  <a:pt x="0" y="894522"/>
                </a:moveTo>
                <a:cubicBezTo>
                  <a:pt x="371060" y="1555474"/>
                  <a:pt x="742121" y="2216426"/>
                  <a:pt x="1292086" y="2445026"/>
                </a:cubicBezTo>
                <a:cubicBezTo>
                  <a:pt x="1842051" y="2673626"/>
                  <a:pt x="2729948" y="2120348"/>
                  <a:pt x="3299791" y="2266122"/>
                </a:cubicBezTo>
                <a:cubicBezTo>
                  <a:pt x="3869634" y="2411896"/>
                  <a:pt x="4353338" y="2865782"/>
                  <a:pt x="4711147" y="3319669"/>
                </a:cubicBezTo>
                <a:cubicBezTo>
                  <a:pt x="5068956" y="3773556"/>
                  <a:pt x="5165034" y="4641573"/>
                  <a:pt x="5446643" y="4989443"/>
                </a:cubicBezTo>
                <a:cubicBezTo>
                  <a:pt x="5728252" y="5337313"/>
                  <a:pt x="6089374" y="5118652"/>
                  <a:pt x="6400800" y="5406887"/>
                </a:cubicBezTo>
                <a:cubicBezTo>
                  <a:pt x="6712226" y="5695122"/>
                  <a:pt x="6957391" y="6440556"/>
                  <a:pt x="7315200" y="6718852"/>
                </a:cubicBezTo>
                <a:cubicBezTo>
                  <a:pt x="7673009" y="6997148"/>
                  <a:pt x="8189843" y="7176052"/>
                  <a:pt x="8547652" y="7076661"/>
                </a:cubicBezTo>
                <a:cubicBezTo>
                  <a:pt x="8905461" y="6977270"/>
                  <a:pt x="9127435" y="6407426"/>
                  <a:pt x="9462052" y="6122504"/>
                </a:cubicBezTo>
                <a:cubicBezTo>
                  <a:pt x="9796669" y="5837582"/>
                  <a:pt x="10277060" y="5764695"/>
                  <a:pt x="10555356" y="5367130"/>
                </a:cubicBezTo>
                <a:cubicBezTo>
                  <a:pt x="10833652" y="4969565"/>
                  <a:pt x="10793896" y="4045226"/>
                  <a:pt x="11131826" y="3737113"/>
                </a:cubicBezTo>
                <a:cubicBezTo>
                  <a:pt x="11469756" y="3429000"/>
                  <a:pt x="12092609" y="3750365"/>
                  <a:pt x="12582939" y="3518452"/>
                </a:cubicBezTo>
                <a:cubicBezTo>
                  <a:pt x="13073269" y="3286539"/>
                  <a:pt x="13649739" y="2932044"/>
                  <a:pt x="14073808" y="2345635"/>
                </a:cubicBezTo>
                <a:cubicBezTo>
                  <a:pt x="14497877" y="1759226"/>
                  <a:pt x="14931886" y="443948"/>
                  <a:pt x="15127356" y="0"/>
                </a:cubicBezTo>
              </a:path>
            </a:pathLst>
          </a:custGeom>
          <a:noFill/>
          <a:ln w="762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9" name="Oval 18"/>
          <p:cNvSpPr/>
          <p:nvPr/>
        </p:nvSpPr>
        <p:spPr>
          <a:xfrm>
            <a:off x="13459111" y="10069476"/>
            <a:ext cx="820616" cy="820616"/>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17" name="Straight Arrow Connector 16"/>
          <p:cNvCxnSpPr/>
          <p:nvPr/>
        </p:nvCxnSpPr>
        <p:spPr>
          <a:xfrm flipH="1">
            <a:off x="12689464" y="10479784"/>
            <a:ext cx="769647" cy="0"/>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81271242"/>
      </p:ext>
    </p:extLst>
  </p:cSld>
  <p:clrMapOvr>
    <a:masterClrMapping/>
  </p:clrMapOvr>
  <p:transition spd="slow" advTm="392"/>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5484194" cy="938719"/>
          </a:xfrm>
          <a:prstGeom prst="rect">
            <a:avLst/>
          </a:prstGeom>
        </p:spPr>
        <p:txBody>
          <a:bodyPr/>
          <a:lstStyle/>
          <a:p>
            <a:r>
              <a:rPr lang="en-US" dirty="0"/>
              <a:t>Gradient Descent</a:t>
            </a:r>
            <a:endParaRPr dirty="0"/>
          </a:p>
        </p:txBody>
      </p:sp>
      <p:sp>
        <p:nvSpPr>
          <p:cNvPr id="31" name="Shape 1001"/>
          <p:cNvSpPr>
            <a:spLocks noGrp="1"/>
          </p:cNvSpPr>
          <p:nvPr>
            <p:ph type="body" idx="14"/>
          </p:nvPr>
        </p:nvSpPr>
        <p:spPr>
          <a:xfrm>
            <a:off x="1588159" y="2118256"/>
            <a:ext cx="3826689" cy="633891"/>
          </a:xfrm>
          <a:prstGeom prst="rect">
            <a:avLst/>
          </a:prstGeom>
        </p:spPr>
        <p:txBody>
          <a:bodyPr/>
          <a:lstStyle/>
          <a:p>
            <a:r>
              <a:rPr lang="en-US" dirty="0"/>
              <a:t>Back to minimizing</a:t>
            </a:r>
          </a:p>
        </p:txBody>
      </p:sp>
      <p:sp>
        <p:nvSpPr>
          <p:cNvPr id="16"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12" name="Freeform 11"/>
          <p:cNvSpPr/>
          <p:nvPr/>
        </p:nvSpPr>
        <p:spPr>
          <a:xfrm>
            <a:off x="4114801" y="4651513"/>
            <a:ext cx="15127356" cy="7104401"/>
          </a:xfrm>
          <a:custGeom>
            <a:avLst/>
            <a:gdLst>
              <a:gd name="connsiteX0" fmla="*/ 0 w 15127356"/>
              <a:gd name="connsiteY0" fmla="*/ 894522 h 7104401"/>
              <a:gd name="connsiteX1" fmla="*/ 1292086 w 15127356"/>
              <a:gd name="connsiteY1" fmla="*/ 2445026 h 7104401"/>
              <a:gd name="connsiteX2" fmla="*/ 3299791 w 15127356"/>
              <a:gd name="connsiteY2" fmla="*/ 2266122 h 7104401"/>
              <a:gd name="connsiteX3" fmla="*/ 4711147 w 15127356"/>
              <a:gd name="connsiteY3" fmla="*/ 3319669 h 7104401"/>
              <a:gd name="connsiteX4" fmla="*/ 5446643 w 15127356"/>
              <a:gd name="connsiteY4" fmla="*/ 4989443 h 7104401"/>
              <a:gd name="connsiteX5" fmla="*/ 6400800 w 15127356"/>
              <a:gd name="connsiteY5" fmla="*/ 5406887 h 7104401"/>
              <a:gd name="connsiteX6" fmla="*/ 7315200 w 15127356"/>
              <a:gd name="connsiteY6" fmla="*/ 6718852 h 7104401"/>
              <a:gd name="connsiteX7" fmla="*/ 8547652 w 15127356"/>
              <a:gd name="connsiteY7" fmla="*/ 7076661 h 7104401"/>
              <a:gd name="connsiteX8" fmla="*/ 9462052 w 15127356"/>
              <a:gd name="connsiteY8" fmla="*/ 6122504 h 7104401"/>
              <a:gd name="connsiteX9" fmla="*/ 10555356 w 15127356"/>
              <a:gd name="connsiteY9" fmla="*/ 5367130 h 7104401"/>
              <a:gd name="connsiteX10" fmla="*/ 11131826 w 15127356"/>
              <a:gd name="connsiteY10" fmla="*/ 3737113 h 7104401"/>
              <a:gd name="connsiteX11" fmla="*/ 12582939 w 15127356"/>
              <a:gd name="connsiteY11" fmla="*/ 3518452 h 7104401"/>
              <a:gd name="connsiteX12" fmla="*/ 14073808 w 15127356"/>
              <a:gd name="connsiteY12" fmla="*/ 2345635 h 7104401"/>
              <a:gd name="connsiteX13" fmla="*/ 15127356 w 15127356"/>
              <a:gd name="connsiteY13" fmla="*/ 0 h 710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27356" h="7104401">
                <a:moveTo>
                  <a:pt x="0" y="894522"/>
                </a:moveTo>
                <a:cubicBezTo>
                  <a:pt x="371060" y="1555474"/>
                  <a:pt x="742121" y="2216426"/>
                  <a:pt x="1292086" y="2445026"/>
                </a:cubicBezTo>
                <a:cubicBezTo>
                  <a:pt x="1842051" y="2673626"/>
                  <a:pt x="2729948" y="2120348"/>
                  <a:pt x="3299791" y="2266122"/>
                </a:cubicBezTo>
                <a:cubicBezTo>
                  <a:pt x="3869634" y="2411896"/>
                  <a:pt x="4353338" y="2865782"/>
                  <a:pt x="4711147" y="3319669"/>
                </a:cubicBezTo>
                <a:cubicBezTo>
                  <a:pt x="5068956" y="3773556"/>
                  <a:pt x="5165034" y="4641573"/>
                  <a:pt x="5446643" y="4989443"/>
                </a:cubicBezTo>
                <a:cubicBezTo>
                  <a:pt x="5728252" y="5337313"/>
                  <a:pt x="6089374" y="5118652"/>
                  <a:pt x="6400800" y="5406887"/>
                </a:cubicBezTo>
                <a:cubicBezTo>
                  <a:pt x="6712226" y="5695122"/>
                  <a:pt x="6957391" y="6440556"/>
                  <a:pt x="7315200" y="6718852"/>
                </a:cubicBezTo>
                <a:cubicBezTo>
                  <a:pt x="7673009" y="6997148"/>
                  <a:pt x="8189843" y="7176052"/>
                  <a:pt x="8547652" y="7076661"/>
                </a:cubicBezTo>
                <a:cubicBezTo>
                  <a:pt x="8905461" y="6977270"/>
                  <a:pt x="9127435" y="6407426"/>
                  <a:pt x="9462052" y="6122504"/>
                </a:cubicBezTo>
                <a:cubicBezTo>
                  <a:pt x="9796669" y="5837582"/>
                  <a:pt x="10277060" y="5764695"/>
                  <a:pt x="10555356" y="5367130"/>
                </a:cubicBezTo>
                <a:cubicBezTo>
                  <a:pt x="10833652" y="4969565"/>
                  <a:pt x="10793896" y="4045226"/>
                  <a:pt x="11131826" y="3737113"/>
                </a:cubicBezTo>
                <a:cubicBezTo>
                  <a:pt x="11469756" y="3429000"/>
                  <a:pt x="12092609" y="3750365"/>
                  <a:pt x="12582939" y="3518452"/>
                </a:cubicBezTo>
                <a:cubicBezTo>
                  <a:pt x="13073269" y="3286539"/>
                  <a:pt x="13649739" y="2932044"/>
                  <a:pt x="14073808" y="2345635"/>
                </a:cubicBezTo>
                <a:cubicBezTo>
                  <a:pt x="14497877" y="1759226"/>
                  <a:pt x="14931886" y="443948"/>
                  <a:pt x="15127356" y="0"/>
                </a:cubicBezTo>
              </a:path>
            </a:pathLst>
          </a:custGeom>
          <a:noFill/>
          <a:ln w="762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9" name="Oval 18"/>
          <p:cNvSpPr/>
          <p:nvPr/>
        </p:nvSpPr>
        <p:spPr>
          <a:xfrm>
            <a:off x="11268171" y="11123024"/>
            <a:ext cx="820616" cy="820616"/>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17" name="Straight Arrow Connector 16"/>
          <p:cNvCxnSpPr/>
          <p:nvPr/>
        </p:nvCxnSpPr>
        <p:spPr>
          <a:xfrm>
            <a:off x="11752386" y="11533332"/>
            <a:ext cx="793601" cy="0"/>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124029513"/>
      </p:ext>
    </p:extLst>
  </p:cSld>
  <p:clrMapOvr>
    <a:masterClrMapping/>
  </p:clrMapOvr>
  <p:transition spd="slow" advTm="17890"/>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5484194" cy="938719"/>
          </a:xfrm>
          <a:prstGeom prst="rect">
            <a:avLst/>
          </a:prstGeom>
        </p:spPr>
        <p:txBody>
          <a:bodyPr/>
          <a:lstStyle/>
          <a:p>
            <a:r>
              <a:rPr lang="en-US" dirty="0"/>
              <a:t>Gradient Descent</a:t>
            </a:r>
            <a:endParaRPr dirty="0"/>
          </a:p>
        </p:txBody>
      </p:sp>
      <p:sp>
        <p:nvSpPr>
          <p:cNvPr id="31" name="Shape 1001"/>
          <p:cNvSpPr>
            <a:spLocks noGrp="1"/>
          </p:cNvSpPr>
          <p:nvPr>
            <p:ph type="body" idx="14"/>
          </p:nvPr>
        </p:nvSpPr>
        <p:spPr>
          <a:xfrm>
            <a:off x="1588159" y="2118256"/>
            <a:ext cx="3826689" cy="633891"/>
          </a:xfrm>
          <a:prstGeom prst="rect">
            <a:avLst/>
          </a:prstGeom>
        </p:spPr>
        <p:txBody>
          <a:bodyPr/>
          <a:lstStyle/>
          <a:p>
            <a:r>
              <a:rPr lang="en-US" dirty="0"/>
              <a:t>Back to minimizing</a:t>
            </a:r>
          </a:p>
        </p:txBody>
      </p:sp>
      <p:sp>
        <p:nvSpPr>
          <p:cNvPr id="16"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12" name="Freeform 11"/>
          <p:cNvSpPr/>
          <p:nvPr/>
        </p:nvSpPr>
        <p:spPr>
          <a:xfrm>
            <a:off x="4114801" y="4651513"/>
            <a:ext cx="15127356" cy="7104401"/>
          </a:xfrm>
          <a:custGeom>
            <a:avLst/>
            <a:gdLst>
              <a:gd name="connsiteX0" fmla="*/ 0 w 15127356"/>
              <a:gd name="connsiteY0" fmla="*/ 894522 h 7104401"/>
              <a:gd name="connsiteX1" fmla="*/ 1292086 w 15127356"/>
              <a:gd name="connsiteY1" fmla="*/ 2445026 h 7104401"/>
              <a:gd name="connsiteX2" fmla="*/ 3299791 w 15127356"/>
              <a:gd name="connsiteY2" fmla="*/ 2266122 h 7104401"/>
              <a:gd name="connsiteX3" fmla="*/ 4711147 w 15127356"/>
              <a:gd name="connsiteY3" fmla="*/ 3319669 h 7104401"/>
              <a:gd name="connsiteX4" fmla="*/ 5446643 w 15127356"/>
              <a:gd name="connsiteY4" fmla="*/ 4989443 h 7104401"/>
              <a:gd name="connsiteX5" fmla="*/ 6400800 w 15127356"/>
              <a:gd name="connsiteY5" fmla="*/ 5406887 h 7104401"/>
              <a:gd name="connsiteX6" fmla="*/ 7315200 w 15127356"/>
              <a:gd name="connsiteY6" fmla="*/ 6718852 h 7104401"/>
              <a:gd name="connsiteX7" fmla="*/ 8547652 w 15127356"/>
              <a:gd name="connsiteY7" fmla="*/ 7076661 h 7104401"/>
              <a:gd name="connsiteX8" fmla="*/ 9462052 w 15127356"/>
              <a:gd name="connsiteY8" fmla="*/ 6122504 h 7104401"/>
              <a:gd name="connsiteX9" fmla="*/ 10555356 w 15127356"/>
              <a:gd name="connsiteY9" fmla="*/ 5367130 h 7104401"/>
              <a:gd name="connsiteX10" fmla="*/ 11131826 w 15127356"/>
              <a:gd name="connsiteY10" fmla="*/ 3737113 h 7104401"/>
              <a:gd name="connsiteX11" fmla="*/ 12582939 w 15127356"/>
              <a:gd name="connsiteY11" fmla="*/ 3518452 h 7104401"/>
              <a:gd name="connsiteX12" fmla="*/ 14073808 w 15127356"/>
              <a:gd name="connsiteY12" fmla="*/ 2345635 h 7104401"/>
              <a:gd name="connsiteX13" fmla="*/ 15127356 w 15127356"/>
              <a:gd name="connsiteY13" fmla="*/ 0 h 710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27356" h="7104401">
                <a:moveTo>
                  <a:pt x="0" y="894522"/>
                </a:moveTo>
                <a:cubicBezTo>
                  <a:pt x="371060" y="1555474"/>
                  <a:pt x="742121" y="2216426"/>
                  <a:pt x="1292086" y="2445026"/>
                </a:cubicBezTo>
                <a:cubicBezTo>
                  <a:pt x="1842051" y="2673626"/>
                  <a:pt x="2729948" y="2120348"/>
                  <a:pt x="3299791" y="2266122"/>
                </a:cubicBezTo>
                <a:cubicBezTo>
                  <a:pt x="3869634" y="2411896"/>
                  <a:pt x="4353338" y="2865782"/>
                  <a:pt x="4711147" y="3319669"/>
                </a:cubicBezTo>
                <a:cubicBezTo>
                  <a:pt x="5068956" y="3773556"/>
                  <a:pt x="5165034" y="4641573"/>
                  <a:pt x="5446643" y="4989443"/>
                </a:cubicBezTo>
                <a:cubicBezTo>
                  <a:pt x="5728252" y="5337313"/>
                  <a:pt x="6089374" y="5118652"/>
                  <a:pt x="6400800" y="5406887"/>
                </a:cubicBezTo>
                <a:cubicBezTo>
                  <a:pt x="6712226" y="5695122"/>
                  <a:pt x="6957391" y="6440556"/>
                  <a:pt x="7315200" y="6718852"/>
                </a:cubicBezTo>
                <a:cubicBezTo>
                  <a:pt x="7673009" y="6997148"/>
                  <a:pt x="8189843" y="7176052"/>
                  <a:pt x="8547652" y="7076661"/>
                </a:cubicBezTo>
                <a:cubicBezTo>
                  <a:pt x="8905461" y="6977270"/>
                  <a:pt x="9127435" y="6407426"/>
                  <a:pt x="9462052" y="6122504"/>
                </a:cubicBezTo>
                <a:cubicBezTo>
                  <a:pt x="9796669" y="5837582"/>
                  <a:pt x="10277060" y="5764695"/>
                  <a:pt x="10555356" y="5367130"/>
                </a:cubicBezTo>
                <a:cubicBezTo>
                  <a:pt x="10833652" y="4969565"/>
                  <a:pt x="10793896" y="4045226"/>
                  <a:pt x="11131826" y="3737113"/>
                </a:cubicBezTo>
                <a:cubicBezTo>
                  <a:pt x="11469756" y="3429000"/>
                  <a:pt x="12092609" y="3750365"/>
                  <a:pt x="12582939" y="3518452"/>
                </a:cubicBezTo>
                <a:cubicBezTo>
                  <a:pt x="13073269" y="3286539"/>
                  <a:pt x="13649739" y="2932044"/>
                  <a:pt x="14073808" y="2345635"/>
                </a:cubicBezTo>
                <a:cubicBezTo>
                  <a:pt x="14497877" y="1759226"/>
                  <a:pt x="14931886" y="443948"/>
                  <a:pt x="15127356" y="0"/>
                </a:cubicBezTo>
              </a:path>
            </a:pathLst>
          </a:custGeom>
          <a:noFill/>
          <a:ln w="762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9" name="Oval 18"/>
          <p:cNvSpPr/>
          <p:nvPr/>
        </p:nvSpPr>
        <p:spPr>
          <a:xfrm>
            <a:off x="12043423" y="11345606"/>
            <a:ext cx="820616" cy="820616"/>
          </a:xfrm>
          <a:prstGeom prst="ellipse">
            <a:avLst/>
          </a:prstGeom>
          <a:solidFill>
            <a:srgbClr val="FFFFFF"/>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150382332"/>
      </p:ext>
    </p:extLst>
  </p:cSld>
  <p:clrMapOvr>
    <a:masterClrMapping/>
  </p:clrMapOvr>
  <p:transition spd="slow" advTm="759"/>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5484194" cy="938719"/>
          </a:xfrm>
          <a:prstGeom prst="rect">
            <a:avLst/>
          </a:prstGeom>
        </p:spPr>
        <p:txBody>
          <a:bodyPr/>
          <a:lstStyle/>
          <a:p>
            <a:r>
              <a:rPr lang="en-US" dirty="0"/>
              <a:t>Gradient Descent</a:t>
            </a:r>
            <a:endParaRPr dirty="0"/>
          </a:p>
        </p:txBody>
      </p:sp>
      <p:sp>
        <p:nvSpPr>
          <p:cNvPr id="31" name="Shape 1001"/>
          <p:cNvSpPr>
            <a:spLocks noGrp="1"/>
          </p:cNvSpPr>
          <p:nvPr>
            <p:ph type="body" idx="14"/>
          </p:nvPr>
        </p:nvSpPr>
        <p:spPr>
          <a:xfrm>
            <a:off x="1588159" y="2118256"/>
            <a:ext cx="3826689" cy="633891"/>
          </a:xfrm>
          <a:prstGeom prst="rect">
            <a:avLst/>
          </a:prstGeom>
        </p:spPr>
        <p:txBody>
          <a:bodyPr/>
          <a:lstStyle/>
          <a:p>
            <a:r>
              <a:rPr lang="en-US" dirty="0"/>
              <a:t>Back to minimizing</a:t>
            </a:r>
          </a:p>
        </p:txBody>
      </p:sp>
      <p:pic>
        <p:nvPicPr>
          <p:cNvPr id="7" name="Picture 6"/>
          <p:cNvPicPr>
            <a:picLocks noChangeAspect="1"/>
          </p:cNvPicPr>
          <p:nvPr/>
        </p:nvPicPr>
        <p:blipFill>
          <a:blip r:embed="rId2"/>
          <a:stretch>
            <a:fillRect/>
          </a:stretch>
        </p:blipFill>
        <p:spPr>
          <a:xfrm>
            <a:off x="1588159" y="7896083"/>
            <a:ext cx="11582400" cy="3498850"/>
          </a:xfrm>
          <a:prstGeom prst="rect">
            <a:avLst/>
          </a:prstGeom>
        </p:spPr>
      </p:pic>
      <p:cxnSp>
        <p:nvCxnSpPr>
          <p:cNvPr id="16" name="Straight Arrow Connector 15"/>
          <p:cNvCxnSpPr/>
          <p:nvPr/>
        </p:nvCxnSpPr>
        <p:spPr>
          <a:xfrm flipH="1">
            <a:off x="5695474" y="6910616"/>
            <a:ext cx="1899137" cy="985467"/>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17" name="TextBox 16"/>
          <p:cNvSpPr txBox="1"/>
          <p:nvPr/>
        </p:nvSpPr>
        <p:spPr>
          <a:xfrm>
            <a:off x="1588159" y="3728234"/>
            <a:ext cx="12012904"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dirty="0"/>
              <a:t>Problem : How do we compute the gradient ? </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18" name="TextBox 17"/>
          <p:cNvSpPr txBox="1"/>
          <p:nvPr/>
        </p:nvSpPr>
        <p:spPr>
          <a:xfrm>
            <a:off x="7783185" y="6106841"/>
            <a:ext cx="1566134"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dirty="0"/>
              <a:t>Large</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19" name="Straight Arrow Connector 18"/>
          <p:cNvCxnSpPr/>
          <p:nvPr/>
        </p:nvCxnSpPr>
        <p:spPr>
          <a:xfrm flipH="1" flipV="1">
            <a:off x="7783185" y="10375178"/>
            <a:ext cx="1710564" cy="2039510"/>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21" name="TextBox 20"/>
          <p:cNvSpPr txBox="1"/>
          <p:nvPr/>
        </p:nvSpPr>
        <p:spPr>
          <a:xfrm>
            <a:off x="9779023" y="12284079"/>
            <a:ext cx="8646598"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dirty="0"/>
              <a:t>Complicated function (neural net)</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23"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2053764596"/>
      </p:ext>
    </p:extLst>
  </p:cSld>
  <p:clrMapOvr>
    <a:masterClrMapping/>
  </p:clrMapOvr>
  <p:transition spd="slow" advTm="49949"/>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5484194" cy="938719"/>
          </a:xfrm>
          <a:prstGeom prst="rect">
            <a:avLst/>
          </a:prstGeom>
        </p:spPr>
        <p:txBody>
          <a:bodyPr/>
          <a:lstStyle/>
          <a:p>
            <a:r>
              <a:rPr lang="en-US" dirty="0"/>
              <a:t>Gradient Descent</a:t>
            </a:r>
            <a:endParaRPr dirty="0"/>
          </a:p>
        </p:txBody>
      </p:sp>
      <p:sp>
        <p:nvSpPr>
          <p:cNvPr id="31" name="Shape 1001"/>
          <p:cNvSpPr>
            <a:spLocks noGrp="1"/>
          </p:cNvSpPr>
          <p:nvPr>
            <p:ph type="body" idx="14"/>
          </p:nvPr>
        </p:nvSpPr>
        <p:spPr>
          <a:xfrm>
            <a:off x="1588159" y="2118256"/>
            <a:ext cx="3826689" cy="633891"/>
          </a:xfrm>
          <a:prstGeom prst="rect">
            <a:avLst/>
          </a:prstGeom>
        </p:spPr>
        <p:txBody>
          <a:bodyPr/>
          <a:lstStyle/>
          <a:p>
            <a:r>
              <a:rPr lang="en-US" dirty="0"/>
              <a:t>Back to minimizing</a:t>
            </a:r>
          </a:p>
        </p:txBody>
      </p:sp>
      <p:pic>
        <p:nvPicPr>
          <p:cNvPr id="7" name="Picture 6"/>
          <p:cNvPicPr>
            <a:picLocks noChangeAspect="1"/>
          </p:cNvPicPr>
          <p:nvPr/>
        </p:nvPicPr>
        <p:blipFill>
          <a:blip r:embed="rId2"/>
          <a:stretch>
            <a:fillRect/>
          </a:stretch>
        </p:blipFill>
        <p:spPr>
          <a:xfrm>
            <a:off x="1588159" y="7896083"/>
            <a:ext cx="11582400" cy="3498850"/>
          </a:xfrm>
          <a:prstGeom prst="rect">
            <a:avLst/>
          </a:prstGeom>
        </p:spPr>
      </p:pic>
      <p:cxnSp>
        <p:nvCxnSpPr>
          <p:cNvPr id="16" name="Straight Arrow Connector 15"/>
          <p:cNvCxnSpPr/>
          <p:nvPr/>
        </p:nvCxnSpPr>
        <p:spPr>
          <a:xfrm flipH="1">
            <a:off x="5695474" y="6910616"/>
            <a:ext cx="1899137" cy="985467"/>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17" name="TextBox 16"/>
          <p:cNvSpPr txBox="1"/>
          <p:nvPr/>
        </p:nvSpPr>
        <p:spPr>
          <a:xfrm>
            <a:off x="1588159" y="3728234"/>
            <a:ext cx="12012904"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dirty="0"/>
              <a:t>Problem : How do we compute the gradient ? </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18" name="TextBox 17"/>
          <p:cNvSpPr txBox="1"/>
          <p:nvPr/>
        </p:nvSpPr>
        <p:spPr>
          <a:xfrm>
            <a:off x="7783185" y="6106841"/>
            <a:ext cx="10047622"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dirty="0"/>
              <a:t>Large </a:t>
            </a:r>
            <a:r>
              <a:rPr lang="en-US" sz="4500" dirty="0">
                <a:solidFill>
                  <a:srgbClr val="00F2FF"/>
                </a:solidFill>
              </a:rPr>
              <a:t>-&gt; Stochastic Gradient Descent</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19" name="Straight Arrow Connector 18"/>
          <p:cNvCxnSpPr/>
          <p:nvPr/>
        </p:nvCxnSpPr>
        <p:spPr>
          <a:xfrm flipH="1" flipV="1">
            <a:off x="7783185" y="10375178"/>
            <a:ext cx="1710564" cy="2039510"/>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21" name="TextBox 20"/>
          <p:cNvSpPr txBox="1"/>
          <p:nvPr/>
        </p:nvSpPr>
        <p:spPr>
          <a:xfrm>
            <a:off x="9779023" y="12284079"/>
            <a:ext cx="12091452"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dirty="0"/>
              <a:t>Complicated function (neural net) </a:t>
            </a:r>
            <a:r>
              <a:rPr lang="en-US" sz="4500" dirty="0">
                <a:solidFill>
                  <a:srgbClr val="00F2FF"/>
                </a:solidFill>
              </a:rPr>
              <a:t>-&gt; </a:t>
            </a:r>
            <a:r>
              <a:rPr lang="en-US" sz="4500" dirty="0" err="1">
                <a:solidFill>
                  <a:srgbClr val="00F2FF"/>
                </a:solidFill>
              </a:rPr>
              <a:t>BackProp</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23"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1728884825"/>
      </p:ext>
    </p:extLst>
  </p:cSld>
  <p:clrMapOvr>
    <a:masterClrMapping/>
  </p:clrMapOvr>
  <p:transition spd="slow" advTm="49949"/>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5484194" cy="938719"/>
          </a:xfrm>
          <a:prstGeom prst="rect">
            <a:avLst/>
          </a:prstGeom>
        </p:spPr>
        <p:txBody>
          <a:bodyPr/>
          <a:lstStyle/>
          <a:p>
            <a:r>
              <a:rPr lang="en-US" dirty="0"/>
              <a:t>Gradient Descent</a:t>
            </a:r>
            <a:endParaRPr dirty="0"/>
          </a:p>
        </p:txBody>
      </p:sp>
      <p:sp>
        <p:nvSpPr>
          <p:cNvPr id="31" name="Shape 1001"/>
          <p:cNvSpPr>
            <a:spLocks noGrp="1"/>
          </p:cNvSpPr>
          <p:nvPr>
            <p:ph type="body" idx="14"/>
          </p:nvPr>
        </p:nvSpPr>
        <p:spPr>
          <a:xfrm>
            <a:off x="1588159" y="2118256"/>
            <a:ext cx="3826689" cy="633891"/>
          </a:xfrm>
          <a:prstGeom prst="rect">
            <a:avLst/>
          </a:prstGeom>
        </p:spPr>
        <p:txBody>
          <a:bodyPr/>
          <a:lstStyle/>
          <a:p>
            <a:r>
              <a:rPr lang="en-US" dirty="0"/>
              <a:t>Back to minimizing</a:t>
            </a:r>
          </a:p>
        </p:txBody>
      </p:sp>
      <p:pic>
        <p:nvPicPr>
          <p:cNvPr id="7" name="Picture 6"/>
          <p:cNvPicPr>
            <a:picLocks noChangeAspect="1"/>
          </p:cNvPicPr>
          <p:nvPr/>
        </p:nvPicPr>
        <p:blipFill>
          <a:blip r:embed="rId2"/>
          <a:stretch>
            <a:fillRect/>
          </a:stretch>
        </p:blipFill>
        <p:spPr>
          <a:xfrm>
            <a:off x="1588159" y="7896083"/>
            <a:ext cx="11582400" cy="3498850"/>
          </a:xfrm>
          <a:prstGeom prst="rect">
            <a:avLst/>
          </a:prstGeom>
        </p:spPr>
      </p:pic>
      <p:cxnSp>
        <p:nvCxnSpPr>
          <p:cNvPr id="16" name="Straight Arrow Connector 15"/>
          <p:cNvCxnSpPr/>
          <p:nvPr/>
        </p:nvCxnSpPr>
        <p:spPr>
          <a:xfrm flipH="1">
            <a:off x="5695474" y="6910616"/>
            <a:ext cx="1899137" cy="985467"/>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17" name="TextBox 16"/>
          <p:cNvSpPr txBox="1"/>
          <p:nvPr/>
        </p:nvSpPr>
        <p:spPr>
          <a:xfrm>
            <a:off x="1588159" y="3728234"/>
            <a:ext cx="12012904"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dirty="0"/>
              <a:t>Problem : How do we compute the gradient ? </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18" name="TextBox 17"/>
          <p:cNvSpPr txBox="1"/>
          <p:nvPr/>
        </p:nvSpPr>
        <p:spPr>
          <a:xfrm>
            <a:off x="7783185" y="6106841"/>
            <a:ext cx="10047622"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dirty="0"/>
              <a:t>Large </a:t>
            </a:r>
            <a:r>
              <a:rPr lang="en-US" sz="4500" dirty="0">
                <a:solidFill>
                  <a:srgbClr val="00F2FF"/>
                </a:solidFill>
              </a:rPr>
              <a:t>-&gt; Stochastic Gradient Descent</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23"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1396582930"/>
      </p:ext>
    </p:extLst>
  </p:cSld>
  <p:clrMapOvr>
    <a:masterClrMapping/>
  </p:clrMapOvr>
  <p:transition spd="slow" advTm="49949"/>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8877751" cy="938719"/>
          </a:xfrm>
          <a:prstGeom prst="rect">
            <a:avLst/>
          </a:prstGeom>
        </p:spPr>
        <p:txBody>
          <a:bodyPr/>
          <a:lstStyle/>
          <a:p>
            <a:r>
              <a:rPr lang="en-US" dirty="0"/>
              <a:t>Stochastic Gradient Descent</a:t>
            </a:r>
            <a:endParaRPr dirty="0"/>
          </a:p>
        </p:txBody>
      </p:sp>
      <p:sp>
        <p:nvSpPr>
          <p:cNvPr id="31" name="Shape 1001"/>
          <p:cNvSpPr>
            <a:spLocks noGrp="1"/>
          </p:cNvSpPr>
          <p:nvPr>
            <p:ph type="body" idx="14"/>
          </p:nvPr>
        </p:nvSpPr>
        <p:spPr>
          <a:xfrm>
            <a:off x="1588159" y="2118256"/>
            <a:ext cx="1664238" cy="633891"/>
          </a:xfrm>
          <a:prstGeom prst="rect">
            <a:avLst/>
          </a:prstGeom>
        </p:spPr>
        <p:txBody>
          <a:bodyPr/>
          <a:lstStyle/>
          <a:p>
            <a:r>
              <a:rPr lang="en-US" dirty="0"/>
              <a:t>Killing n</a:t>
            </a:r>
          </a:p>
        </p:txBody>
      </p:sp>
      <p:pic>
        <p:nvPicPr>
          <p:cNvPr id="7" name="Picture 6"/>
          <p:cNvPicPr>
            <a:picLocks noChangeAspect="1"/>
          </p:cNvPicPr>
          <p:nvPr/>
        </p:nvPicPr>
        <p:blipFill>
          <a:blip r:embed="rId2"/>
          <a:stretch>
            <a:fillRect/>
          </a:stretch>
        </p:blipFill>
        <p:spPr>
          <a:xfrm>
            <a:off x="275180" y="2752147"/>
            <a:ext cx="13843000" cy="9906000"/>
          </a:xfrm>
          <a:prstGeom prst="rect">
            <a:avLst/>
          </a:prstGeom>
        </p:spPr>
      </p:pic>
      <p:sp>
        <p:nvSpPr>
          <p:cNvPr id="16" name="Left Bracket 15"/>
          <p:cNvSpPr/>
          <p:nvPr/>
        </p:nvSpPr>
        <p:spPr>
          <a:xfrm rot="16200000">
            <a:off x="8497834" y="1792230"/>
            <a:ext cx="504091" cy="7118709"/>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9" name="TextBox 8"/>
          <p:cNvSpPr txBox="1"/>
          <p:nvPr/>
        </p:nvSpPr>
        <p:spPr>
          <a:xfrm>
            <a:off x="6682823" y="5763033"/>
            <a:ext cx="3783087" cy="9489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5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One function</a:t>
            </a:r>
          </a:p>
        </p:txBody>
      </p:sp>
      <p:sp>
        <p:nvSpPr>
          <p:cNvPr id="19"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1672944930"/>
      </p:ext>
    </p:extLst>
  </p:cSld>
  <p:clrMapOvr>
    <a:masterClrMapping/>
  </p:clrMapOvr>
  <p:transition spd="slow" advTm="2055"/>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11" name="Shape 1000"/>
          <p:cNvSpPr>
            <a:spLocks noGrp="1"/>
          </p:cNvSpPr>
          <p:nvPr>
            <p:ph type="body" idx="13"/>
          </p:nvPr>
        </p:nvSpPr>
        <p:spPr>
          <a:xfrm>
            <a:off x="3420507" y="7018604"/>
            <a:ext cx="838691" cy="705274"/>
          </a:xfrm>
          <a:prstGeom prst="rect">
            <a:avLst/>
          </a:prstGeom>
        </p:spPr>
        <p:txBody>
          <a:bodyPr/>
          <a:lstStyle/>
          <a:p>
            <a:r>
              <a:rPr lang="en-US" dirty="0"/>
              <a:t>IN</a:t>
            </a:r>
            <a:endParaRPr dirty="0"/>
          </a:p>
        </p:txBody>
      </p:sp>
      <p:sp>
        <p:nvSpPr>
          <p:cNvPr id="13" name="Shape 1000"/>
          <p:cNvSpPr>
            <a:spLocks noGrp="1"/>
          </p:cNvSpPr>
          <p:nvPr>
            <p:ph type="body" idx="13"/>
          </p:nvPr>
        </p:nvSpPr>
        <p:spPr>
          <a:xfrm>
            <a:off x="21307996" y="6947956"/>
            <a:ext cx="1582484" cy="938719"/>
          </a:xfrm>
          <a:prstGeom prst="rect">
            <a:avLst/>
          </a:prstGeom>
        </p:spPr>
        <p:txBody>
          <a:bodyPr/>
          <a:lstStyle/>
          <a:p>
            <a:r>
              <a:rPr lang="en-US" dirty="0"/>
              <a:t>OUT</a:t>
            </a:r>
            <a:endParaRPr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4070" y="3958668"/>
            <a:ext cx="16956156" cy="7008545"/>
          </a:xfrm>
          <a:prstGeom prst="rect">
            <a:avLst/>
          </a:prstGeom>
        </p:spPr>
      </p:pic>
      <p:sp>
        <p:nvSpPr>
          <p:cNvPr id="12" name="Shape 1000"/>
          <p:cNvSpPr>
            <a:spLocks noGrp="1"/>
          </p:cNvSpPr>
          <p:nvPr>
            <p:ph type="body" idx="13"/>
          </p:nvPr>
        </p:nvSpPr>
        <p:spPr>
          <a:xfrm>
            <a:off x="1588159" y="1460170"/>
            <a:ext cx="5240537" cy="938719"/>
          </a:xfrm>
          <a:prstGeom prst="rect">
            <a:avLst/>
          </a:prstGeom>
        </p:spPr>
        <p:txBody>
          <a:bodyPr/>
          <a:lstStyle/>
          <a:p>
            <a:r>
              <a:rPr lang="en-US" dirty="0"/>
              <a:t>Neural Networks</a:t>
            </a:r>
            <a:endParaRPr dirty="0"/>
          </a:p>
        </p:txBody>
      </p:sp>
      <p:sp>
        <p:nvSpPr>
          <p:cNvPr id="16" name="Shape 1001"/>
          <p:cNvSpPr>
            <a:spLocks noGrp="1"/>
          </p:cNvSpPr>
          <p:nvPr>
            <p:ph type="body" idx="14"/>
          </p:nvPr>
        </p:nvSpPr>
        <p:spPr>
          <a:xfrm>
            <a:off x="1588159" y="2141702"/>
            <a:ext cx="5270995" cy="633891"/>
          </a:xfrm>
          <a:prstGeom prst="rect">
            <a:avLst/>
          </a:prstGeom>
        </p:spPr>
        <p:txBody>
          <a:bodyPr/>
          <a:lstStyle/>
          <a:p>
            <a:r>
              <a:rPr lang="en-US" dirty="0"/>
              <a:t>One model to rule them all</a:t>
            </a:r>
            <a:endParaRPr dirty="0"/>
          </a:p>
        </p:txBody>
      </p:sp>
    </p:spTree>
    <p:extLst>
      <p:ext uri="{BB962C8B-B14F-4D97-AF65-F5344CB8AC3E}">
        <p14:creationId xmlns:p14="http://schemas.microsoft.com/office/powerpoint/2010/main" val="1085954559"/>
      </p:ext>
    </p:extLst>
  </p:cSld>
  <p:clrMapOvr>
    <a:masterClrMapping/>
  </p:clrMapOvr>
  <p:transition spd="slow" advTm="11416"/>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8877751" cy="938719"/>
          </a:xfrm>
          <a:prstGeom prst="rect">
            <a:avLst/>
          </a:prstGeom>
        </p:spPr>
        <p:txBody>
          <a:bodyPr/>
          <a:lstStyle/>
          <a:p>
            <a:r>
              <a:rPr lang="en-US" dirty="0"/>
              <a:t>Stochastic Gradient Descent</a:t>
            </a:r>
            <a:endParaRPr dirty="0"/>
          </a:p>
        </p:txBody>
      </p:sp>
      <p:sp>
        <p:nvSpPr>
          <p:cNvPr id="31" name="Shape 1001"/>
          <p:cNvSpPr>
            <a:spLocks noGrp="1"/>
          </p:cNvSpPr>
          <p:nvPr>
            <p:ph type="body" idx="14"/>
          </p:nvPr>
        </p:nvSpPr>
        <p:spPr>
          <a:xfrm>
            <a:off x="1588159" y="2118256"/>
            <a:ext cx="1664238" cy="633891"/>
          </a:xfrm>
          <a:prstGeom prst="rect">
            <a:avLst/>
          </a:prstGeom>
        </p:spPr>
        <p:txBody>
          <a:bodyPr/>
          <a:lstStyle/>
          <a:p>
            <a:r>
              <a:rPr lang="en-US" dirty="0"/>
              <a:t>Killing n</a:t>
            </a:r>
          </a:p>
        </p:txBody>
      </p:sp>
      <p:pic>
        <p:nvPicPr>
          <p:cNvPr id="7" name="Picture 6"/>
          <p:cNvPicPr>
            <a:picLocks noChangeAspect="1"/>
          </p:cNvPicPr>
          <p:nvPr/>
        </p:nvPicPr>
        <p:blipFill>
          <a:blip r:embed="rId2"/>
          <a:stretch>
            <a:fillRect/>
          </a:stretch>
        </p:blipFill>
        <p:spPr>
          <a:xfrm>
            <a:off x="275180" y="2752147"/>
            <a:ext cx="13843000" cy="9906000"/>
          </a:xfrm>
          <a:prstGeom prst="rect">
            <a:avLst/>
          </a:prstGeom>
        </p:spPr>
      </p:pic>
      <p:sp>
        <p:nvSpPr>
          <p:cNvPr id="11" name="TextBox 10"/>
          <p:cNvSpPr txBox="1"/>
          <p:nvPr/>
        </p:nvSpPr>
        <p:spPr>
          <a:xfrm>
            <a:off x="15333782" y="4034324"/>
            <a:ext cx="7354577"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The Gradient of the Average</a:t>
            </a:r>
          </a:p>
        </p:txBody>
      </p:sp>
      <p:sp>
        <p:nvSpPr>
          <p:cNvPr id="15"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878908038"/>
      </p:ext>
    </p:extLst>
  </p:cSld>
  <p:clrMapOvr>
    <a:masterClrMapping/>
  </p:clrMapOvr>
  <p:transition spd="slow" advTm="5085"/>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8877751" cy="938719"/>
          </a:xfrm>
          <a:prstGeom prst="rect">
            <a:avLst/>
          </a:prstGeom>
        </p:spPr>
        <p:txBody>
          <a:bodyPr/>
          <a:lstStyle/>
          <a:p>
            <a:r>
              <a:rPr lang="en-US" dirty="0"/>
              <a:t>Stochastic Gradient Descent</a:t>
            </a:r>
            <a:endParaRPr dirty="0"/>
          </a:p>
        </p:txBody>
      </p:sp>
      <p:sp>
        <p:nvSpPr>
          <p:cNvPr id="31" name="Shape 1001"/>
          <p:cNvSpPr>
            <a:spLocks noGrp="1"/>
          </p:cNvSpPr>
          <p:nvPr>
            <p:ph type="body" idx="14"/>
          </p:nvPr>
        </p:nvSpPr>
        <p:spPr>
          <a:xfrm>
            <a:off x="1588159" y="2118256"/>
            <a:ext cx="1664238" cy="633891"/>
          </a:xfrm>
          <a:prstGeom prst="rect">
            <a:avLst/>
          </a:prstGeom>
        </p:spPr>
        <p:txBody>
          <a:bodyPr/>
          <a:lstStyle/>
          <a:p>
            <a:r>
              <a:rPr lang="en-US" dirty="0"/>
              <a:t>Killing n</a:t>
            </a:r>
          </a:p>
        </p:txBody>
      </p:sp>
      <p:pic>
        <p:nvPicPr>
          <p:cNvPr id="7" name="Picture 6"/>
          <p:cNvPicPr>
            <a:picLocks noChangeAspect="1"/>
          </p:cNvPicPr>
          <p:nvPr/>
        </p:nvPicPr>
        <p:blipFill>
          <a:blip r:embed="rId3"/>
          <a:stretch>
            <a:fillRect/>
          </a:stretch>
        </p:blipFill>
        <p:spPr>
          <a:xfrm>
            <a:off x="275180" y="2752147"/>
            <a:ext cx="13843000" cy="9906000"/>
          </a:xfrm>
          <a:prstGeom prst="rect">
            <a:avLst/>
          </a:prstGeom>
        </p:spPr>
      </p:pic>
      <p:sp>
        <p:nvSpPr>
          <p:cNvPr id="10" name="TextBox 9"/>
          <p:cNvSpPr txBox="1"/>
          <p:nvPr/>
        </p:nvSpPr>
        <p:spPr>
          <a:xfrm>
            <a:off x="15333782" y="4034324"/>
            <a:ext cx="7354577"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The Gradient of the Average</a:t>
            </a:r>
          </a:p>
        </p:txBody>
      </p:sp>
      <p:sp>
        <p:nvSpPr>
          <p:cNvPr id="11" name="TextBox 10"/>
          <p:cNvSpPr txBox="1"/>
          <p:nvPr/>
        </p:nvSpPr>
        <p:spPr>
          <a:xfrm>
            <a:off x="14854176" y="8348416"/>
            <a:ext cx="8149667"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 The Average of the Gradients</a:t>
            </a:r>
          </a:p>
        </p:txBody>
      </p:sp>
      <p:sp>
        <p:nvSpPr>
          <p:cNvPr id="14"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1758999654"/>
      </p:ext>
    </p:extLst>
  </p:cSld>
  <p:clrMapOvr>
    <a:masterClrMapping/>
  </p:clrMapOvr>
  <p:transition spd="slow" advTm="21990"/>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8877751" cy="938719"/>
          </a:xfrm>
          <a:prstGeom prst="rect">
            <a:avLst/>
          </a:prstGeom>
        </p:spPr>
        <p:txBody>
          <a:bodyPr/>
          <a:lstStyle/>
          <a:p>
            <a:r>
              <a:rPr lang="en-US" dirty="0"/>
              <a:t>Stochastic Gradient Descent</a:t>
            </a:r>
            <a:endParaRPr dirty="0"/>
          </a:p>
        </p:txBody>
      </p:sp>
      <p:sp>
        <p:nvSpPr>
          <p:cNvPr id="31" name="Shape 1001"/>
          <p:cNvSpPr>
            <a:spLocks noGrp="1"/>
          </p:cNvSpPr>
          <p:nvPr>
            <p:ph type="body" idx="14"/>
          </p:nvPr>
        </p:nvSpPr>
        <p:spPr>
          <a:xfrm>
            <a:off x="1588159" y="2118256"/>
            <a:ext cx="1664238" cy="633891"/>
          </a:xfrm>
          <a:prstGeom prst="rect">
            <a:avLst/>
          </a:prstGeom>
        </p:spPr>
        <p:txBody>
          <a:bodyPr/>
          <a:lstStyle/>
          <a:p>
            <a:r>
              <a:rPr lang="en-US" dirty="0"/>
              <a:t>Killing n</a:t>
            </a:r>
          </a:p>
        </p:txBody>
      </p:sp>
      <p:pic>
        <p:nvPicPr>
          <p:cNvPr id="7" name="Picture 6"/>
          <p:cNvPicPr>
            <a:picLocks noChangeAspect="1"/>
          </p:cNvPicPr>
          <p:nvPr/>
        </p:nvPicPr>
        <p:blipFill>
          <a:blip r:embed="rId3"/>
          <a:stretch>
            <a:fillRect/>
          </a:stretch>
        </p:blipFill>
        <p:spPr>
          <a:xfrm>
            <a:off x="275180" y="2752147"/>
            <a:ext cx="13843000" cy="9906000"/>
          </a:xfrm>
          <a:prstGeom prst="rect">
            <a:avLst/>
          </a:prstGeom>
        </p:spPr>
      </p:pic>
      <p:sp>
        <p:nvSpPr>
          <p:cNvPr id="10" name="TextBox 9"/>
          <p:cNvSpPr txBox="1"/>
          <p:nvPr/>
        </p:nvSpPr>
        <p:spPr>
          <a:xfrm>
            <a:off x="15333782" y="4034324"/>
            <a:ext cx="7354577"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The Gradient of the Average</a:t>
            </a:r>
          </a:p>
        </p:txBody>
      </p:sp>
      <p:sp>
        <p:nvSpPr>
          <p:cNvPr id="11" name="TextBox 10"/>
          <p:cNvSpPr txBox="1"/>
          <p:nvPr/>
        </p:nvSpPr>
        <p:spPr>
          <a:xfrm>
            <a:off x="14854176" y="8348416"/>
            <a:ext cx="8149667"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 The Average of the Gradients</a:t>
            </a:r>
          </a:p>
        </p:txBody>
      </p:sp>
      <p:sp>
        <p:nvSpPr>
          <p:cNvPr id="14"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9" name="TextBox 8">
            <a:extLst>
              <a:ext uri="{FF2B5EF4-FFF2-40B4-BE49-F238E27FC236}">
                <a16:creationId xmlns:a16="http://schemas.microsoft.com/office/drawing/2014/main" id="{C853209F-4255-9A4F-BFB1-C053A0F36A2F}"/>
              </a:ext>
            </a:extLst>
          </p:cNvPr>
          <p:cNvSpPr txBox="1"/>
          <p:nvPr/>
        </p:nvSpPr>
        <p:spPr>
          <a:xfrm>
            <a:off x="15415630" y="11571954"/>
            <a:ext cx="7175041"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In expectation, for uniform j</a:t>
            </a:r>
          </a:p>
        </p:txBody>
      </p:sp>
    </p:spTree>
    <p:extLst>
      <p:ext uri="{BB962C8B-B14F-4D97-AF65-F5344CB8AC3E}">
        <p14:creationId xmlns:p14="http://schemas.microsoft.com/office/powerpoint/2010/main" val="4037362339"/>
      </p:ext>
    </p:extLst>
  </p:cSld>
  <p:clrMapOvr>
    <a:masterClrMapping/>
  </p:clrMapOvr>
  <p:transition spd="slow" advTm="21990"/>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8877751" cy="938719"/>
          </a:xfrm>
          <a:prstGeom prst="rect">
            <a:avLst/>
          </a:prstGeom>
        </p:spPr>
        <p:txBody>
          <a:bodyPr/>
          <a:lstStyle/>
          <a:p>
            <a:r>
              <a:rPr lang="en-US" dirty="0"/>
              <a:t>Stochastic Gradient Descent</a:t>
            </a:r>
            <a:endParaRPr dirty="0"/>
          </a:p>
        </p:txBody>
      </p:sp>
      <p:sp>
        <p:nvSpPr>
          <p:cNvPr id="31" name="Shape 1001"/>
          <p:cNvSpPr>
            <a:spLocks noGrp="1"/>
          </p:cNvSpPr>
          <p:nvPr>
            <p:ph type="body" idx="14"/>
          </p:nvPr>
        </p:nvSpPr>
        <p:spPr>
          <a:xfrm>
            <a:off x="1588159" y="2118256"/>
            <a:ext cx="1664238" cy="633891"/>
          </a:xfrm>
          <a:prstGeom prst="rect">
            <a:avLst/>
          </a:prstGeom>
        </p:spPr>
        <p:txBody>
          <a:bodyPr/>
          <a:lstStyle/>
          <a:p>
            <a:r>
              <a:rPr lang="en-US" dirty="0"/>
              <a:t>Killing n</a:t>
            </a:r>
          </a:p>
        </p:txBody>
      </p:sp>
      <p:sp>
        <p:nvSpPr>
          <p:cNvPr id="3" name="TextBox 2"/>
          <p:cNvSpPr txBox="1"/>
          <p:nvPr/>
        </p:nvSpPr>
        <p:spPr>
          <a:xfrm>
            <a:off x="2831262" y="5458699"/>
            <a:ext cx="8925520" cy="10166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5400" dirty="0"/>
              <a:t>Pick some random example </a:t>
            </a:r>
            <a:endParaRPr kumimoji="0" lang="en-US" sz="5400" b="0" i="0" u="none" strike="noStrike" cap="none" spc="0" normalizeH="0" baseline="0" dirty="0">
              <a:ln>
                <a:noFill/>
              </a:ln>
              <a:solidFill>
                <a:schemeClr val="accent4">
                  <a:hueOff val="2021612"/>
                  <a:satOff val="-86562"/>
                  <a:lumOff val="52470"/>
                </a:schemeClr>
              </a:solidFill>
              <a:effectLst/>
              <a:uFillTx/>
              <a:sym typeface="Helvetica Neue"/>
            </a:endParaRPr>
          </a:p>
        </p:txBody>
      </p:sp>
      <p:pic>
        <p:nvPicPr>
          <p:cNvPr id="4" name="Picture 3"/>
          <p:cNvPicPr>
            <a:picLocks noChangeAspect="1"/>
          </p:cNvPicPr>
          <p:nvPr/>
        </p:nvPicPr>
        <p:blipFill>
          <a:blip r:embed="rId3"/>
          <a:stretch>
            <a:fillRect/>
          </a:stretch>
        </p:blipFill>
        <p:spPr>
          <a:xfrm>
            <a:off x="11756782" y="5326671"/>
            <a:ext cx="3039075" cy="1176416"/>
          </a:xfrm>
          <a:prstGeom prst="rect">
            <a:avLst/>
          </a:prstGeom>
        </p:spPr>
      </p:pic>
      <p:pic>
        <p:nvPicPr>
          <p:cNvPr id="6" name="Picture 5"/>
          <p:cNvPicPr>
            <a:picLocks noChangeAspect="1"/>
          </p:cNvPicPr>
          <p:nvPr/>
        </p:nvPicPr>
        <p:blipFill>
          <a:blip r:embed="rId4"/>
          <a:stretch>
            <a:fillRect/>
          </a:stretch>
        </p:blipFill>
        <p:spPr>
          <a:xfrm>
            <a:off x="2831262" y="7128359"/>
            <a:ext cx="13487718" cy="1156090"/>
          </a:xfrm>
          <a:prstGeom prst="rect">
            <a:avLst/>
          </a:prstGeom>
        </p:spPr>
      </p:pic>
      <p:cxnSp>
        <p:nvCxnSpPr>
          <p:cNvPr id="16" name="Straight Arrow Connector 15"/>
          <p:cNvCxnSpPr/>
          <p:nvPr/>
        </p:nvCxnSpPr>
        <p:spPr>
          <a:xfrm flipH="1" flipV="1">
            <a:off x="8606072" y="8556324"/>
            <a:ext cx="23446" cy="826570"/>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12" name="TextBox 11"/>
          <p:cNvSpPr txBox="1"/>
          <p:nvPr/>
        </p:nvSpPr>
        <p:spPr>
          <a:xfrm>
            <a:off x="7338096" y="9340434"/>
            <a:ext cx="3552254"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Learning-rate</a:t>
            </a:r>
          </a:p>
        </p:txBody>
      </p:sp>
      <p:sp>
        <p:nvSpPr>
          <p:cNvPr id="20" name="TextBox 19"/>
          <p:cNvSpPr txBox="1"/>
          <p:nvPr/>
        </p:nvSpPr>
        <p:spPr>
          <a:xfrm>
            <a:off x="1640294" y="3724661"/>
            <a:ext cx="9810378" cy="10166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5400" dirty="0"/>
              <a:t>For some number of iterations :</a:t>
            </a:r>
            <a:endParaRPr kumimoji="0" lang="en-US" sz="5400" b="0" i="0" u="none" strike="noStrike" cap="none" spc="0" normalizeH="0" baseline="0" dirty="0">
              <a:ln>
                <a:noFill/>
              </a:ln>
              <a:solidFill>
                <a:schemeClr val="accent4">
                  <a:hueOff val="2021612"/>
                  <a:satOff val="-86562"/>
                  <a:lumOff val="52470"/>
                </a:schemeClr>
              </a:solidFill>
              <a:effectLst/>
              <a:uFillTx/>
              <a:sym typeface="Helvetica Neue"/>
            </a:endParaRPr>
          </a:p>
        </p:txBody>
      </p:sp>
      <p:cxnSp>
        <p:nvCxnSpPr>
          <p:cNvPr id="21" name="Straight Arrow Connector 20"/>
          <p:cNvCxnSpPr/>
          <p:nvPr/>
        </p:nvCxnSpPr>
        <p:spPr>
          <a:xfrm flipH="1">
            <a:off x="16717105" y="6142892"/>
            <a:ext cx="1899137" cy="985467"/>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24" name="TextBox 23"/>
          <p:cNvSpPr txBox="1"/>
          <p:nvPr/>
        </p:nvSpPr>
        <p:spPr>
          <a:xfrm>
            <a:off x="18838047" y="5191221"/>
            <a:ext cx="3688510"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a:t>Gradient Step</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28"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76280803"/>
      </p:ext>
    </p:extLst>
  </p:cSld>
  <p:clrMapOvr>
    <a:masterClrMapping/>
  </p:clrMapOvr>
  <p:transition spd="slow" advTm="91162"/>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5631670" cy="938719"/>
          </a:xfrm>
          <a:prstGeom prst="rect">
            <a:avLst/>
          </a:prstGeom>
        </p:spPr>
        <p:txBody>
          <a:bodyPr/>
          <a:lstStyle/>
          <a:p>
            <a:r>
              <a:rPr lang="en-US" dirty="0"/>
              <a:t>Back Propagation</a:t>
            </a:r>
            <a:endParaRPr dirty="0"/>
          </a:p>
        </p:txBody>
      </p:sp>
      <p:sp>
        <p:nvSpPr>
          <p:cNvPr id="31" name="Shape 1001"/>
          <p:cNvSpPr>
            <a:spLocks noGrp="1"/>
          </p:cNvSpPr>
          <p:nvPr>
            <p:ph type="body" idx="14"/>
          </p:nvPr>
        </p:nvSpPr>
        <p:spPr>
          <a:xfrm>
            <a:off x="1588159" y="2092800"/>
            <a:ext cx="4756430" cy="684803"/>
          </a:xfrm>
          <a:prstGeom prst="rect">
            <a:avLst/>
          </a:prstGeom>
        </p:spPr>
        <p:txBody>
          <a:bodyPr/>
          <a:lstStyle/>
          <a:p>
            <a:r>
              <a:rPr lang="en-US" dirty="0"/>
              <a:t>Computing the gradient</a:t>
            </a:r>
          </a:p>
        </p:txBody>
      </p:sp>
      <p:pic>
        <p:nvPicPr>
          <p:cNvPr id="7" name="Picture 6"/>
          <p:cNvPicPr>
            <a:picLocks noChangeAspect="1"/>
          </p:cNvPicPr>
          <p:nvPr/>
        </p:nvPicPr>
        <p:blipFill>
          <a:blip r:embed="rId2"/>
          <a:stretch>
            <a:fillRect/>
          </a:stretch>
        </p:blipFill>
        <p:spPr>
          <a:xfrm>
            <a:off x="1588159" y="7896083"/>
            <a:ext cx="11582400" cy="3498850"/>
          </a:xfrm>
          <a:prstGeom prst="rect">
            <a:avLst/>
          </a:prstGeom>
        </p:spPr>
      </p:pic>
      <p:sp>
        <p:nvSpPr>
          <p:cNvPr id="17" name="TextBox 16"/>
          <p:cNvSpPr txBox="1"/>
          <p:nvPr/>
        </p:nvSpPr>
        <p:spPr>
          <a:xfrm>
            <a:off x="1588159" y="3728234"/>
            <a:ext cx="12012904"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dirty="0"/>
              <a:t>Problem : How do we compute the gradient ? </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23"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cxnSp>
        <p:nvCxnSpPr>
          <p:cNvPr id="11" name="Straight Arrow Connector 10"/>
          <p:cNvCxnSpPr/>
          <p:nvPr/>
        </p:nvCxnSpPr>
        <p:spPr>
          <a:xfrm flipH="1" flipV="1">
            <a:off x="7783185" y="10375178"/>
            <a:ext cx="1710564" cy="2039510"/>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12" name="TextBox 11"/>
          <p:cNvSpPr txBox="1"/>
          <p:nvPr/>
        </p:nvSpPr>
        <p:spPr>
          <a:xfrm>
            <a:off x="9779023" y="12284079"/>
            <a:ext cx="12091452"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dirty="0"/>
              <a:t>Complicated function (neural net) </a:t>
            </a:r>
            <a:r>
              <a:rPr lang="en-US" sz="4500" dirty="0">
                <a:solidFill>
                  <a:srgbClr val="00F2FF"/>
                </a:solidFill>
              </a:rPr>
              <a:t>-&gt; </a:t>
            </a:r>
            <a:r>
              <a:rPr lang="en-US" sz="4500" dirty="0" err="1">
                <a:solidFill>
                  <a:srgbClr val="00F2FF"/>
                </a:solidFill>
              </a:rPr>
              <a:t>BackProp</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1048950389"/>
      </p:ext>
    </p:extLst>
  </p:cSld>
  <p:clrMapOvr>
    <a:masterClrMapping/>
  </p:clrMapOvr>
  <p:transition spd="slow" advTm="49949"/>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203121" cy="938719"/>
          </a:xfrm>
          <a:prstGeom prst="rect">
            <a:avLst/>
          </a:prstGeom>
        </p:spPr>
        <p:txBody>
          <a:bodyPr/>
          <a:lstStyle/>
          <a:p>
            <a:r>
              <a:rPr lang="en-US" dirty="0" err="1"/>
              <a:t>BackProp</a:t>
            </a:r>
            <a:endParaRPr dirty="0"/>
          </a:p>
        </p:txBody>
      </p:sp>
      <p:sp>
        <p:nvSpPr>
          <p:cNvPr id="31" name="Shape 1001"/>
          <p:cNvSpPr>
            <a:spLocks noGrp="1"/>
          </p:cNvSpPr>
          <p:nvPr>
            <p:ph type="body" idx="14"/>
          </p:nvPr>
        </p:nvSpPr>
        <p:spPr>
          <a:xfrm>
            <a:off x="1588159" y="2092800"/>
            <a:ext cx="4756430" cy="684803"/>
          </a:xfrm>
          <a:prstGeom prst="rect">
            <a:avLst/>
          </a:prstGeom>
        </p:spPr>
        <p:txBody>
          <a:bodyPr/>
          <a:lstStyle/>
          <a:p>
            <a:r>
              <a:rPr lang="en-US" dirty="0"/>
              <a:t>Computing the gradient</a:t>
            </a:r>
          </a:p>
        </p:txBody>
      </p:sp>
      <p:sp>
        <p:nvSpPr>
          <p:cNvPr id="17" name="TextBox 16"/>
          <p:cNvSpPr txBox="1"/>
          <p:nvPr/>
        </p:nvSpPr>
        <p:spPr>
          <a:xfrm>
            <a:off x="1588159" y="3728234"/>
            <a:ext cx="12012904"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dirty="0"/>
              <a:t>Problem : How do we compute the gradient ? </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23"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pic>
        <p:nvPicPr>
          <p:cNvPr id="6" name="Picture 5"/>
          <p:cNvPicPr>
            <a:picLocks noChangeAspect="1"/>
          </p:cNvPicPr>
          <p:nvPr/>
        </p:nvPicPr>
        <p:blipFill>
          <a:blip r:embed="rId2"/>
          <a:stretch>
            <a:fillRect/>
          </a:stretch>
        </p:blipFill>
        <p:spPr>
          <a:xfrm>
            <a:off x="1588159" y="5568660"/>
            <a:ext cx="8102600" cy="1054100"/>
          </a:xfrm>
          <a:prstGeom prst="rect">
            <a:avLst/>
          </a:prstGeom>
        </p:spPr>
      </p:pic>
      <p:cxnSp>
        <p:nvCxnSpPr>
          <p:cNvPr id="15" name="Straight Arrow Connector 14"/>
          <p:cNvCxnSpPr/>
          <p:nvPr/>
        </p:nvCxnSpPr>
        <p:spPr>
          <a:xfrm flipH="1">
            <a:off x="10518011" y="6158753"/>
            <a:ext cx="2229801" cy="14865"/>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16" name="TextBox 15"/>
          <p:cNvSpPr txBox="1"/>
          <p:nvPr/>
        </p:nvSpPr>
        <p:spPr>
          <a:xfrm>
            <a:off x="13069258" y="5726583"/>
            <a:ext cx="3829575"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dirty="0"/>
              <a:t>Hidden Layer </a:t>
            </a:r>
            <a:r>
              <a:rPr lang="en-US" sz="4500" dirty="0" err="1"/>
              <a:t>i</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1997052970"/>
      </p:ext>
    </p:extLst>
  </p:cSld>
  <p:clrMapOvr>
    <a:masterClrMapping/>
  </p:clrMapOvr>
  <p:transition spd="slow" advTm="49949"/>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203121" cy="938719"/>
          </a:xfrm>
          <a:prstGeom prst="rect">
            <a:avLst/>
          </a:prstGeom>
        </p:spPr>
        <p:txBody>
          <a:bodyPr/>
          <a:lstStyle/>
          <a:p>
            <a:r>
              <a:rPr lang="en-US" dirty="0" err="1"/>
              <a:t>BackProp</a:t>
            </a:r>
            <a:endParaRPr dirty="0"/>
          </a:p>
        </p:txBody>
      </p:sp>
      <p:sp>
        <p:nvSpPr>
          <p:cNvPr id="31" name="Shape 1001"/>
          <p:cNvSpPr>
            <a:spLocks noGrp="1"/>
          </p:cNvSpPr>
          <p:nvPr>
            <p:ph type="body" idx="14"/>
          </p:nvPr>
        </p:nvSpPr>
        <p:spPr>
          <a:xfrm>
            <a:off x="1588159" y="2118256"/>
            <a:ext cx="4756430" cy="633891"/>
          </a:xfrm>
          <a:prstGeom prst="rect">
            <a:avLst/>
          </a:prstGeom>
        </p:spPr>
        <p:txBody>
          <a:bodyPr/>
          <a:lstStyle/>
          <a:p>
            <a:r>
              <a:rPr lang="en-US" dirty="0"/>
              <a:t>Computing the gradient</a:t>
            </a:r>
          </a:p>
        </p:txBody>
      </p:sp>
      <p:sp>
        <p:nvSpPr>
          <p:cNvPr id="17" name="TextBox 16"/>
          <p:cNvSpPr txBox="1"/>
          <p:nvPr/>
        </p:nvSpPr>
        <p:spPr>
          <a:xfrm>
            <a:off x="1588159" y="3728234"/>
            <a:ext cx="12012904"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dirty="0"/>
              <a:t>Problem : How do we compute the gradient ? </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23"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pic>
        <p:nvPicPr>
          <p:cNvPr id="5" name="Picture 4"/>
          <p:cNvPicPr>
            <a:picLocks noChangeAspect="1"/>
          </p:cNvPicPr>
          <p:nvPr/>
        </p:nvPicPr>
        <p:blipFill>
          <a:blip r:embed="rId2"/>
          <a:stretch>
            <a:fillRect/>
          </a:stretch>
        </p:blipFill>
        <p:spPr>
          <a:xfrm>
            <a:off x="1588159" y="7414697"/>
            <a:ext cx="20866100" cy="1054100"/>
          </a:xfrm>
          <a:prstGeom prst="rect">
            <a:avLst/>
          </a:prstGeom>
        </p:spPr>
      </p:pic>
      <p:pic>
        <p:nvPicPr>
          <p:cNvPr id="6" name="Picture 5"/>
          <p:cNvPicPr>
            <a:picLocks noChangeAspect="1"/>
          </p:cNvPicPr>
          <p:nvPr/>
        </p:nvPicPr>
        <p:blipFill>
          <a:blip r:embed="rId3"/>
          <a:stretch>
            <a:fillRect/>
          </a:stretch>
        </p:blipFill>
        <p:spPr>
          <a:xfrm>
            <a:off x="1588159" y="5568660"/>
            <a:ext cx="8102600" cy="1054100"/>
          </a:xfrm>
          <a:prstGeom prst="rect">
            <a:avLst/>
          </a:prstGeom>
        </p:spPr>
      </p:pic>
      <p:cxnSp>
        <p:nvCxnSpPr>
          <p:cNvPr id="11" name="Straight Arrow Connector 10"/>
          <p:cNvCxnSpPr/>
          <p:nvPr/>
        </p:nvCxnSpPr>
        <p:spPr>
          <a:xfrm flipH="1">
            <a:off x="10518011" y="6158753"/>
            <a:ext cx="2229801" cy="14865"/>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12" name="TextBox 11"/>
          <p:cNvSpPr txBox="1"/>
          <p:nvPr/>
        </p:nvSpPr>
        <p:spPr>
          <a:xfrm>
            <a:off x="13069258" y="5726583"/>
            <a:ext cx="3829575"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dirty="0"/>
              <a:t>Hidden Layer </a:t>
            </a:r>
            <a:r>
              <a:rPr lang="en-US" sz="4500" dirty="0" err="1"/>
              <a:t>i</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13" name="Straight Arrow Connector 12"/>
          <p:cNvCxnSpPr/>
          <p:nvPr/>
        </p:nvCxnSpPr>
        <p:spPr>
          <a:xfrm flipH="1" flipV="1">
            <a:off x="2148359" y="8573161"/>
            <a:ext cx="1999008" cy="879108"/>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14" name="TextBox 13"/>
          <p:cNvSpPr txBox="1"/>
          <p:nvPr/>
        </p:nvSpPr>
        <p:spPr>
          <a:xfrm>
            <a:off x="4468812" y="9012715"/>
            <a:ext cx="7391494"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a:t>Complete Neural Network</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100341491"/>
      </p:ext>
    </p:extLst>
  </p:cSld>
  <p:clrMapOvr>
    <a:masterClrMapping/>
  </p:clrMapOvr>
  <p:transition spd="slow" advTm="49949"/>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203121" cy="938719"/>
          </a:xfrm>
          <a:prstGeom prst="rect">
            <a:avLst/>
          </a:prstGeom>
        </p:spPr>
        <p:txBody>
          <a:bodyPr/>
          <a:lstStyle/>
          <a:p>
            <a:r>
              <a:rPr lang="en-US" dirty="0" err="1"/>
              <a:t>BackProp</a:t>
            </a:r>
            <a:endParaRPr dirty="0"/>
          </a:p>
        </p:txBody>
      </p:sp>
      <p:sp>
        <p:nvSpPr>
          <p:cNvPr id="31" name="Shape 1001"/>
          <p:cNvSpPr>
            <a:spLocks noGrp="1"/>
          </p:cNvSpPr>
          <p:nvPr>
            <p:ph type="body" idx="14"/>
          </p:nvPr>
        </p:nvSpPr>
        <p:spPr>
          <a:xfrm>
            <a:off x="1588159" y="2118256"/>
            <a:ext cx="4756430" cy="633891"/>
          </a:xfrm>
          <a:prstGeom prst="rect">
            <a:avLst/>
          </a:prstGeom>
        </p:spPr>
        <p:txBody>
          <a:bodyPr/>
          <a:lstStyle/>
          <a:p>
            <a:r>
              <a:rPr lang="en-US" dirty="0"/>
              <a:t>Computing the gradient</a:t>
            </a:r>
          </a:p>
        </p:txBody>
      </p:sp>
      <p:sp>
        <p:nvSpPr>
          <p:cNvPr id="17" name="TextBox 16"/>
          <p:cNvSpPr txBox="1"/>
          <p:nvPr/>
        </p:nvSpPr>
        <p:spPr>
          <a:xfrm>
            <a:off x="1588159" y="3728234"/>
            <a:ext cx="12012904"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dirty="0"/>
              <a:t>Problem : How do we compute the gradient ? </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23"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pic>
        <p:nvPicPr>
          <p:cNvPr id="5" name="Picture 4"/>
          <p:cNvPicPr>
            <a:picLocks noChangeAspect="1"/>
          </p:cNvPicPr>
          <p:nvPr/>
        </p:nvPicPr>
        <p:blipFill>
          <a:blip r:embed="rId2"/>
          <a:stretch>
            <a:fillRect/>
          </a:stretch>
        </p:blipFill>
        <p:spPr>
          <a:xfrm>
            <a:off x="1588159" y="7414697"/>
            <a:ext cx="20866100" cy="1054100"/>
          </a:xfrm>
          <a:prstGeom prst="rect">
            <a:avLst/>
          </a:prstGeom>
        </p:spPr>
      </p:pic>
      <p:pic>
        <p:nvPicPr>
          <p:cNvPr id="6" name="Picture 5"/>
          <p:cNvPicPr>
            <a:picLocks noChangeAspect="1"/>
          </p:cNvPicPr>
          <p:nvPr/>
        </p:nvPicPr>
        <p:blipFill>
          <a:blip r:embed="rId3"/>
          <a:stretch>
            <a:fillRect/>
          </a:stretch>
        </p:blipFill>
        <p:spPr>
          <a:xfrm>
            <a:off x="1588159" y="5568660"/>
            <a:ext cx="8102600" cy="1054100"/>
          </a:xfrm>
          <a:prstGeom prst="rect">
            <a:avLst/>
          </a:prstGeom>
        </p:spPr>
      </p:pic>
      <p:pic>
        <p:nvPicPr>
          <p:cNvPr id="3" name="Picture 2"/>
          <p:cNvPicPr>
            <a:picLocks noChangeAspect="1"/>
          </p:cNvPicPr>
          <p:nvPr/>
        </p:nvPicPr>
        <p:blipFill>
          <a:blip r:embed="rId4"/>
          <a:stretch>
            <a:fillRect/>
          </a:stretch>
        </p:blipFill>
        <p:spPr>
          <a:xfrm>
            <a:off x="8065159" y="10763871"/>
            <a:ext cx="7912100" cy="1054100"/>
          </a:xfrm>
          <a:prstGeom prst="rect">
            <a:avLst/>
          </a:prstGeom>
        </p:spPr>
      </p:pic>
      <p:cxnSp>
        <p:nvCxnSpPr>
          <p:cNvPr id="10" name="Straight Arrow Connector 9"/>
          <p:cNvCxnSpPr/>
          <p:nvPr/>
        </p:nvCxnSpPr>
        <p:spPr>
          <a:xfrm flipH="1">
            <a:off x="10518011" y="6158753"/>
            <a:ext cx="2229801" cy="14865"/>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11" name="TextBox 10"/>
          <p:cNvSpPr txBox="1"/>
          <p:nvPr/>
        </p:nvSpPr>
        <p:spPr>
          <a:xfrm>
            <a:off x="13069258" y="5726583"/>
            <a:ext cx="3829575"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dirty="0"/>
              <a:t>Hidden Layer </a:t>
            </a:r>
            <a:r>
              <a:rPr lang="en-US" sz="4500" dirty="0" err="1"/>
              <a:t>i</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cxnSp>
        <p:nvCxnSpPr>
          <p:cNvPr id="12" name="Straight Arrow Connector 11"/>
          <p:cNvCxnSpPr/>
          <p:nvPr/>
        </p:nvCxnSpPr>
        <p:spPr>
          <a:xfrm flipH="1" flipV="1">
            <a:off x="2148359" y="8573161"/>
            <a:ext cx="1999008" cy="879108"/>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13" name="TextBox 12"/>
          <p:cNvSpPr txBox="1"/>
          <p:nvPr/>
        </p:nvSpPr>
        <p:spPr>
          <a:xfrm>
            <a:off x="4468812" y="9012715"/>
            <a:ext cx="7391494"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a:t>Complete Neural Network</a:t>
            </a:r>
            <a:endPar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1714219825"/>
      </p:ext>
    </p:extLst>
  </p:cSld>
  <p:clrMapOvr>
    <a:masterClrMapping/>
  </p:clrMapOvr>
  <p:transition spd="slow" advTm="49949"/>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203121" cy="938719"/>
          </a:xfrm>
          <a:prstGeom prst="rect">
            <a:avLst/>
          </a:prstGeom>
        </p:spPr>
        <p:txBody>
          <a:bodyPr/>
          <a:lstStyle/>
          <a:p>
            <a:r>
              <a:rPr lang="en-US" dirty="0" err="1"/>
              <a:t>BackProp</a:t>
            </a:r>
            <a:endParaRPr dirty="0"/>
          </a:p>
        </p:txBody>
      </p:sp>
      <p:sp>
        <p:nvSpPr>
          <p:cNvPr id="31" name="Shape 1001"/>
          <p:cNvSpPr>
            <a:spLocks noGrp="1"/>
          </p:cNvSpPr>
          <p:nvPr>
            <p:ph type="body" idx="14"/>
          </p:nvPr>
        </p:nvSpPr>
        <p:spPr>
          <a:xfrm>
            <a:off x="1588159" y="2118256"/>
            <a:ext cx="4756430" cy="633891"/>
          </a:xfrm>
          <a:prstGeom prst="rect">
            <a:avLst/>
          </a:prstGeom>
        </p:spPr>
        <p:txBody>
          <a:bodyPr/>
          <a:lstStyle/>
          <a:p>
            <a:r>
              <a:rPr lang="en-US" dirty="0"/>
              <a:t>Computing the gradient</a:t>
            </a:r>
          </a:p>
        </p:txBody>
      </p:sp>
      <p:sp>
        <p:nvSpPr>
          <p:cNvPr id="23"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11" name="TextBox 10"/>
          <p:cNvSpPr txBox="1"/>
          <p:nvPr/>
        </p:nvSpPr>
        <p:spPr>
          <a:xfrm>
            <a:off x="6447991" y="6946817"/>
            <a:ext cx="3427220" cy="9489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5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Chain-rule :</a:t>
            </a:r>
          </a:p>
        </p:txBody>
      </p:sp>
      <p:pic>
        <p:nvPicPr>
          <p:cNvPr id="12" name="Picture 11"/>
          <p:cNvPicPr>
            <a:picLocks noChangeAspect="1"/>
          </p:cNvPicPr>
          <p:nvPr/>
        </p:nvPicPr>
        <p:blipFill>
          <a:blip r:embed="rId3"/>
          <a:stretch>
            <a:fillRect/>
          </a:stretch>
        </p:blipFill>
        <p:spPr>
          <a:xfrm>
            <a:off x="11335708" y="6278306"/>
            <a:ext cx="5143500" cy="2286000"/>
          </a:xfrm>
          <a:prstGeom prst="rect">
            <a:avLst/>
          </a:prstGeom>
        </p:spPr>
      </p:pic>
    </p:spTree>
    <p:extLst>
      <p:ext uri="{BB962C8B-B14F-4D97-AF65-F5344CB8AC3E}">
        <p14:creationId xmlns:p14="http://schemas.microsoft.com/office/powerpoint/2010/main" val="1452136315"/>
      </p:ext>
    </p:extLst>
  </p:cSld>
  <p:clrMapOvr>
    <a:masterClrMapping/>
  </p:clrMapOvr>
  <p:transition spd="slow" advTm="48758"/>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203121" cy="938719"/>
          </a:xfrm>
          <a:prstGeom prst="rect">
            <a:avLst/>
          </a:prstGeom>
        </p:spPr>
        <p:txBody>
          <a:bodyPr/>
          <a:lstStyle/>
          <a:p>
            <a:r>
              <a:rPr lang="en-US" dirty="0" err="1"/>
              <a:t>BackProp</a:t>
            </a:r>
            <a:endParaRPr dirty="0"/>
          </a:p>
        </p:txBody>
      </p:sp>
      <p:sp>
        <p:nvSpPr>
          <p:cNvPr id="31" name="Shape 1001"/>
          <p:cNvSpPr>
            <a:spLocks noGrp="1"/>
          </p:cNvSpPr>
          <p:nvPr>
            <p:ph type="body" idx="14"/>
          </p:nvPr>
        </p:nvSpPr>
        <p:spPr>
          <a:xfrm>
            <a:off x="1588159" y="2118256"/>
            <a:ext cx="4756430" cy="633891"/>
          </a:xfrm>
          <a:prstGeom prst="rect">
            <a:avLst/>
          </a:prstGeom>
        </p:spPr>
        <p:txBody>
          <a:bodyPr/>
          <a:lstStyle/>
          <a:p>
            <a:r>
              <a:rPr lang="en-US" dirty="0"/>
              <a:t>Computing the gradient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798" y="3626651"/>
            <a:ext cx="15715589" cy="8957887"/>
          </a:xfrm>
          <a:prstGeom prst="rect">
            <a:avLst/>
          </a:prstGeom>
        </p:spPr>
      </p:pic>
      <p:pic>
        <p:nvPicPr>
          <p:cNvPr id="4" name="Picture 3"/>
          <p:cNvPicPr>
            <a:picLocks noChangeAspect="1"/>
          </p:cNvPicPr>
          <p:nvPr/>
        </p:nvPicPr>
        <p:blipFill>
          <a:blip r:embed="rId3"/>
          <a:stretch>
            <a:fillRect/>
          </a:stretch>
        </p:blipFill>
        <p:spPr>
          <a:xfrm>
            <a:off x="16070387" y="6417669"/>
            <a:ext cx="1397000" cy="698500"/>
          </a:xfrm>
          <a:prstGeom prst="rect">
            <a:avLst/>
          </a:prstGeom>
        </p:spPr>
      </p:pic>
      <p:pic>
        <p:nvPicPr>
          <p:cNvPr id="6" name="Picture 5"/>
          <p:cNvPicPr>
            <a:picLocks noChangeAspect="1"/>
          </p:cNvPicPr>
          <p:nvPr/>
        </p:nvPicPr>
        <p:blipFill>
          <a:blip r:embed="rId4"/>
          <a:stretch>
            <a:fillRect/>
          </a:stretch>
        </p:blipFill>
        <p:spPr>
          <a:xfrm>
            <a:off x="13657387" y="2687289"/>
            <a:ext cx="2413000" cy="698500"/>
          </a:xfrm>
          <a:prstGeom prst="rect">
            <a:avLst/>
          </a:prstGeom>
        </p:spPr>
      </p:pic>
      <p:pic>
        <p:nvPicPr>
          <p:cNvPr id="7" name="Picture 6"/>
          <p:cNvPicPr>
            <a:picLocks noChangeAspect="1"/>
          </p:cNvPicPr>
          <p:nvPr/>
        </p:nvPicPr>
        <p:blipFill>
          <a:blip r:embed="rId5"/>
          <a:stretch>
            <a:fillRect/>
          </a:stretch>
        </p:blipFill>
        <p:spPr>
          <a:xfrm>
            <a:off x="11269299" y="3559067"/>
            <a:ext cx="3111500" cy="698500"/>
          </a:xfrm>
          <a:prstGeom prst="rect">
            <a:avLst/>
          </a:prstGeom>
        </p:spPr>
      </p:pic>
      <p:pic>
        <p:nvPicPr>
          <p:cNvPr id="8" name="Picture 7"/>
          <p:cNvPicPr>
            <a:picLocks noChangeAspect="1"/>
          </p:cNvPicPr>
          <p:nvPr/>
        </p:nvPicPr>
        <p:blipFill>
          <a:blip r:embed="rId6"/>
          <a:stretch>
            <a:fillRect/>
          </a:stretch>
        </p:blipFill>
        <p:spPr>
          <a:xfrm>
            <a:off x="9393607" y="4430845"/>
            <a:ext cx="3111500" cy="698500"/>
          </a:xfrm>
          <a:prstGeom prst="rect">
            <a:avLst/>
          </a:prstGeom>
        </p:spPr>
      </p:pic>
      <p:pic>
        <p:nvPicPr>
          <p:cNvPr id="10" name="Picture 9"/>
          <p:cNvPicPr>
            <a:picLocks noChangeAspect="1"/>
          </p:cNvPicPr>
          <p:nvPr/>
        </p:nvPicPr>
        <p:blipFill>
          <a:blip r:embed="rId7"/>
          <a:stretch>
            <a:fillRect/>
          </a:stretch>
        </p:blipFill>
        <p:spPr>
          <a:xfrm>
            <a:off x="3367939" y="3559067"/>
            <a:ext cx="1460500" cy="698500"/>
          </a:xfrm>
          <a:prstGeom prst="rect">
            <a:avLst/>
          </a:prstGeom>
        </p:spPr>
      </p:pic>
      <p:pic>
        <p:nvPicPr>
          <p:cNvPr id="11" name="Picture 10"/>
          <p:cNvPicPr>
            <a:picLocks noChangeAspect="1"/>
          </p:cNvPicPr>
          <p:nvPr/>
        </p:nvPicPr>
        <p:blipFill>
          <a:blip r:embed="rId8"/>
          <a:stretch>
            <a:fillRect/>
          </a:stretch>
        </p:blipFill>
        <p:spPr>
          <a:xfrm>
            <a:off x="2177525" y="2989382"/>
            <a:ext cx="444500" cy="381000"/>
          </a:xfrm>
          <a:prstGeom prst="rect">
            <a:avLst/>
          </a:prstGeom>
        </p:spPr>
      </p:pic>
      <p:pic>
        <p:nvPicPr>
          <p:cNvPr id="12" name="Picture 11"/>
          <p:cNvPicPr>
            <a:picLocks noChangeAspect="1"/>
          </p:cNvPicPr>
          <p:nvPr/>
        </p:nvPicPr>
        <p:blipFill>
          <a:blip r:embed="rId9"/>
          <a:stretch>
            <a:fillRect/>
          </a:stretch>
        </p:blipFill>
        <p:spPr>
          <a:xfrm>
            <a:off x="4833823" y="4430845"/>
            <a:ext cx="1714500" cy="698500"/>
          </a:xfrm>
          <a:prstGeom prst="rect">
            <a:avLst/>
          </a:prstGeom>
        </p:spPr>
      </p:pic>
      <p:sp>
        <p:nvSpPr>
          <p:cNvPr id="13" name="TextBox 12"/>
          <p:cNvSpPr txBox="1"/>
          <p:nvPr/>
        </p:nvSpPr>
        <p:spPr>
          <a:xfrm>
            <a:off x="7523231" y="6215192"/>
            <a:ext cx="2026196" cy="26417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mr-IN" sz="15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endParaRPr kumimoji="0" lang="en-US" sz="15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pic>
        <p:nvPicPr>
          <p:cNvPr id="14" name="Picture 13"/>
          <p:cNvPicPr>
            <a:picLocks noChangeAspect="1"/>
          </p:cNvPicPr>
          <p:nvPr/>
        </p:nvPicPr>
        <p:blipFill>
          <a:blip r:embed="rId10"/>
          <a:stretch>
            <a:fillRect/>
          </a:stretch>
        </p:blipFill>
        <p:spPr>
          <a:xfrm>
            <a:off x="14863887" y="12825400"/>
            <a:ext cx="635000" cy="635000"/>
          </a:xfrm>
          <a:prstGeom prst="rect">
            <a:avLst/>
          </a:prstGeom>
        </p:spPr>
      </p:pic>
      <p:pic>
        <p:nvPicPr>
          <p:cNvPr id="15" name="Picture 14"/>
          <p:cNvPicPr>
            <a:picLocks noChangeAspect="1"/>
          </p:cNvPicPr>
          <p:nvPr/>
        </p:nvPicPr>
        <p:blipFill>
          <a:blip r:embed="rId11"/>
          <a:stretch>
            <a:fillRect/>
          </a:stretch>
        </p:blipFill>
        <p:spPr>
          <a:xfrm>
            <a:off x="12863638" y="11969337"/>
            <a:ext cx="1270000" cy="635000"/>
          </a:xfrm>
          <a:prstGeom prst="rect">
            <a:avLst/>
          </a:prstGeom>
        </p:spPr>
      </p:pic>
      <p:pic>
        <p:nvPicPr>
          <p:cNvPr id="16" name="Picture 15"/>
          <p:cNvPicPr>
            <a:picLocks noChangeAspect="1"/>
          </p:cNvPicPr>
          <p:nvPr/>
        </p:nvPicPr>
        <p:blipFill>
          <a:blip r:embed="rId12"/>
          <a:stretch>
            <a:fillRect/>
          </a:stretch>
        </p:blipFill>
        <p:spPr>
          <a:xfrm>
            <a:off x="10949357" y="11156462"/>
            <a:ext cx="1270000" cy="635000"/>
          </a:xfrm>
          <a:prstGeom prst="rect">
            <a:avLst/>
          </a:prstGeom>
        </p:spPr>
      </p:pic>
      <p:pic>
        <p:nvPicPr>
          <p:cNvPr id="17" name="Picture 16"/>
          <p:cNvPicPr>
            <a:picLocks noChangeAspect="1"/>
          </p:cNvPicPr>
          <p:nvPr/>
        </p:nvPicPr>
        <p:blipFill>
          <a:blip r:embed="rId13"/>
          <a:stretch>
            <a:fillRect/>
          </a:stretch>
        </p:blipFill>
        <p:spPr>
          <a:xfrm>
            <a:off x="5405323" y="11330690"/>
            <a:ext cx="571500" cy="635000"/>
          </a:xfrm>
          <a:prstGeom prst="rect">
            <a:avLst/>
          </a:prstGeom>
        </p:spPr>
      </p:pic>
      <p:pic>
        <p:nvPicPr>
          <p:cNvPr id="18" name="Picture 17"/>
          <p:cNvPicPr>
            <a:picLocks noChangeAspect="1"/>
          </p:cNvPicPr>
          <p:nvPr/>
        </p:nvPicPr>
        <p:blipFill>
          <a:blip r:embed="rId14"/>
          <a:stretch>
            <a:fillRect/>
          </a:stretch>
        </p:blipFill>
        <p:spPr>
          <a:xfrm>
            <a:off x="3812439" y="11949538"/>
            <a:ext cx="571500" cy="635000"/>
          </a:xfrm>
          <a:prstGeom prst="rect">
            <a:avLst/>
          </a:prstGeom>
        </p:spPr>
      </p:pic>
      <p:sp>
        <p:nvSpPr>
          <p:cNvPr id="25"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360398735"/>
      </p:ext>
    </p:extLst>
  </p:cSld>
  <p:clrMapOvr>
    <a:masterClrMapping/>
  </p:clrMapOvr>
  <p:transition spd="slow" advTm="27577"/>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1004" name="Shape 1004"/>
          <p:cNvSpPr>
            <a:spLocks noGrp="1"/>
          </p:cNvSpPr>
          <p:nvPr>
            <p:ph type="body" idx="17"/>
          </p:nvPr>
        </p:nvSpPr>
        <p:spPr>
          <a:xfrm>
            <a:off x="38119" y="425734"/>
            <a:ext cx="1985159" cy="553998"/>
          </a:xfrm>
          <a:prstGeom prst="rect">
            <a:avLst/>
          </a:prstGeom>
        </p:spPr>
        <p:txBody>
          <a:bodyPr/>
          <a:lstStyle/>
          <a:p>
            <a:r>
              <a:rPr lang="en-US"/>
              <a:t>Neural Net</a:t>
            </a:r>
            <a:endParaRPr dirty="0"/>
          </a:p>
        </p:txBody>
      </p:sp>
      <p:sp>
        <p:nvSpPr>
          <p:cNvPr id="11" name="Shape 1000"/>
          <p:cNvSpPr>
            <a:spLocks noGrp="1"/>
          </p:cNvSpPr>
          <p:nvPr>
            <p:ph type="body" idx="13"/>
          </p:nvPr>
        </p:nvSpPr>
        <p:spPr>
          <a:xfrm>
            <a:off x="3420507" y="7018604"/>
            <a:ext cx="838691" cy="705274"/>
          </a:xfrm>
          <a:prstGeom prst="rect">
            <a:avLst/>
          </a:prstGeom>
        </p:spPr>
        <p:txBody>
          <a:bodyPr/>
          <a:lstStyle/>
          <a:p>
            <a:r>
              <a:rPr lang="en-US" dirty="0"/>
              <a:t>IN</a:t>
            </a:r>
            <a:endParaRPr dirty="0"/>
          </a:p>
        </p:txBody>
      </p:sp>
      <p:sp>
        <p:nvSpPr>
          <p:cNvPr id="13" name="Shape 1000"/>
          <p:cNvSpPr>
            <a:spLocks noGrp="1"/>
          </p:cNvSpPr>
          <p:nvPr>
            <p:ph type="body" idx="13"/>
          </p:nvPr>
        </p:nvSpPr>
        <p:spPr>
          <a:xfrm>
            <a:off x="21307996" y="6947956"/>
            <a:ext cx="1582484" cy="938719"/>
          </a:xfrm>
          <a:prstGeom prst="rect">
            <a:avLst/>
          </a:prstGeom>
        </p:spPr>
        <p:txBody>
          <a:bodyPr/>
          <a:lstStyle/>
          <a:p>
            <a:r>
              <a:rPr lang="en-US" dirty="0"/>
              <a:t>OUT</a:t>
            </a:r>
            <a:endParaRPr dirty="0"/>
          </a:p>
        </p:txBody>
      </p:sp>
      <p:sp>
        <p:nvSpPr>
          <p:cNvPr id="14" name="Shape 1000"/>
          <p:cNvSpPr>
            <a:spLocks noGrp="1"/>
          </p:cNvSpPr>
          <p:nvPr>
            <p:ph type="body" idx="13"/>
          </p:nvPr>
        </p:nvSpPr>
        <p:spPr>
          <a:xfrm>
            <a:off x="1588159" y="1460170"/>
            <a:ext cx="5240537" cy="938719"/>
          </a:xfrm>
          <a:prstGeom prst="rect">
            <a:avLst/>
          </a:prstGeom>
        </p:spPr>
        <p:txBody>
          <a:bodyPr/>
          <a:lstStyle/>
          <a:p>
            <a:r>
              <a:rPr lang="en-US" dirty="0"/>
              <a:t>Neural Networks</a:t>
            </a:r>
            <a:endParaRPr dirty="0"/>
          </a:p>
        </p:txBody>
      </p:sp>
      <p:sp>
        <p:nvSpPr>
          <p:cNvPr id="15" name="Shape 1001"/>
          <p:cNvSpPr>
            <a:spLocks noGrp="1"/>
          </p:cNvSpPr>
          <p:nvPr>
            <p:ph type="body" idx="14"/>
          </p:nvPr>
        </p:nvSpPr>
        <p:spPr>
          <a:xfrm>
            <a:off x="1588159" y="2141702"/>
            <a:ext cx="5270995" cy="633891"/>
          </a:xfrm>
          <a:prstGeom prst="rect">
            <a:avLst/>
          </a:prstGeom>
        </p:spPr>
        <p:txBody>
          <a:bodyPr/>
          <a:lstStyle/>
          <a:p>
            <a:r>
              <a:rPr lang="en-US" dirty="0"/>
              <a:t>One model to rule them all</a:t>
            </a:r>
            <a:endParaRPr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1" y="3939127"/>
            <a:ext cx="16877450" cy="6978825"/>
          </a:xfrm>
          <a:prstGeom prst="rect">
            <a:avLst/>
          </a:prstGeom>
        </p:spPr>
      </p:pic>
    </p:spTree>
    <p:extLst>
      <p:ext uri="{BB962C8B-B14F-4D97-AF65-F5344CB8AC3E}">
        <p14:creationId xmlns:p14="http://schemas.microsoft.com/office/powerpoint/2010/main" val="1007199603"/>
      </p:ext>
    </p:extLst>
  </p:cSld>
  <p:clrMapOvr>
    <a:masterClrMapping/>
  </p:clrMapOvr>
  <p:transition spd="slow" advTm="7792"/>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203121" cy="938719"/>
          </a:xfrm>
          <a:prstGeom prst="rect">
            <a:avLst/>
          </a:prstGeom>
        </p:spPr>
        <p:txBody>
          <a:bodyPr/>
          <a:lstStyle/>
          <a:p>
            <a:r>
              <a:rPr lang="en-US" dirty="0" err="1"/>
              <a:t>BackProp</a:t>
            </a:r>
            <a:endParaRPr dirty="0"/>
          </a:p>
        </p:txBody>
      </p:sp>
      <p:sp>
        <p:nvSpPr>
          <p:cNvPr id="31" name="Shape 1001"/>
          <p:cNvSpPr>
            <a:spLocks noGrp="1"/>
          </p:cNvSpPr>
          <p:nvPr>
            <p:ph type="body" idx="14"/>
          </p:nvPr>
        </p:nvSpPr>
        <p:spPr>
          <a:xfrm>
            <a:off x="1588159" y="2118256"/>
            <a:ext cx="4756430" cy="633891"/>
          </a:xfrm>
          <a:prstGeom prst="rect">
            <a:avLst/>
          </a:prstGeom>
        </p:spPr>
        <p:txBody>
          <a:bodyPr/>
          <a:lstStyle/>
          <a:p>
            <a:r>
              <a:rPr lang="en-US" dirty="0"/>
              <a:t>Computing the gradient</a:t>
            </a:r>
          </a:p>
        </p:txBody>
      </p:sp>
      <p:pic>
        <p:nvPicPr>
          <p:cNvPr id="4" name="Picture 3"/>
          <p:cNvPicPr>
            <a:picLocks noChangeAspect="1"/>
          </p:cNvPicPr>
          <p:nvPr/>
        </p:nvPicPr>
        <p:blipFill>
          <a:blip r:embed="rId2"/>
          <a:stretch>
            <a:fillRect/>
          </a:stretch>
        </p:blipFill>
        <p:spPr>
          <a:xfrm>
            <a:off x="16070387" y="6608169"/>
            <a:ext cx="1397000" cy="698500"/>
          </a:xfrm>
          <a:prstGeom prst="rect">
            <a:avLst/>
          </a:prstGeom>
        </p:spPr>
      </p:pic>
      <p:sp>
        <p:nvSpPr>
          <p:cNvPr id="13" name="TextBox 12"/>
          <p:cNvSpPr txBox="1"/>
          <p:nvPr/>
        </p:nvSpPr>
        <p:spPr>
          <a:xfrm>
            <a:off x="7523231" y="6405692"/>
            <a:ext cx="2026196" cy="26417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mr-IN" sz="15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a:t>
            </a:r>
            <a:endParaRPr kumimoji="0" lang="en-US" sz="15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pic>
        <p:nvPicPr>
          <p:cNvPr id="14" name="Picture 13"/>
          <p:cNvPicPr>
            <a:picLocks noChangeAspect="1"/>
          </p:cNvPicPr>
          <p:nvPr/>
        </p:nvPicPr>
        <p:blipFill>
          <a:blip r:embed="rId3"/>
          <a:stretch>
            <a:fillRect/>
          </a:stretch>
        </p:blipFill>
        <p:spPr>
          <a:xfrm>
            <a:off x="14863887" y="12749200"/>
            <a:ext cx="635000" cy="635000"/>
          </a:xfrm>
          <a:prstGeom prst="rect">
            <a:avLst/>
          </a:prstGeom>
        </p:spPr>
      </p:pic>
      <p:sp>
        <p:nvSpPr>
          <p:cNvPr id="20" name="Left Bracket 19"/>
          <p:cNvSpPr/>
          <p:nvPr/>
        </p:nvSpPr>
        <p:spPr>
          <a:xfrm>
            <a:off x="14133637" y="2777603"/>
            <a:ext cx="664794" cy="10722497"/>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1" name="Left Bracket 20"/>
          <p:cNvSpPr/>
          <p:nvPr/>
        </p:nvSpPr>
        <p:spPr>
          <a:xfrm flipH="1">
            <a:off x="15227077" y="2777603"/>
            <a:ext cx="604456" cy="10722497"/>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22" name="Straight Arrow Connector 21"/>
          <p:cNvCxnSpPr/>
          <p:nvPr/>
        </p:nvCxnSpPr>
        <p:spPr>
          <a:xfrm flipH="1" flipV="1">
            <a:off x="16377412" y="3294203"/>
            <a:ext cx="988889" cy="6349"/>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pic>
        <p:nvPicPr>
          <p:cNvPr id="9" name="Picture 8"/>
          <p:cNvPicPr>
            <a:picLocks noChangeAspect="1"/>
          </p:cNvPicPr>
          <p:nvPr/>
        </p:nvPicPr>
        <p:blipFill>
          <a:blip r:embed="rId4"/>
          <a:stretch>
            <a:fillRect/>
          </a:stretch>
        </p:blipFill>
        <p:spPr>
          <a:xfrm>
            <a:off x="18013266" y="2532203"/>
            <a:ext cx="4953000" cy="1524000"/>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1798" y="3626651"/>
            <a:ext cx="15715589" cy="8957887"/>
          </a:xfrm>
          <a:prstGeom prst="rect">
            <a:avLst/>
          </a:prstGeom>
        </p:spPr>
      </p:pic>
      <p:sp>
        <p:nvSpPr>
          <p:cNvPr id="28"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468468186"/>
      </p:ext>
    </p:extLst>
  </p:cSld>
  <p:clrMapOvr>
    <a:masterClrMapping/>
  </p:clrMapOvr>
  <p:transition spd="slow" advTm="13666"/>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203121" cy="938719"/>
          </a:xfrm>
          <a:prstGeom prst="rect">
            <a:avLst/>
          </a:prstGeom>
        </p:spPr>
        <p:txBody>
          <a:bodyPr/>
          <a:lstStyle/>
          <a:p>
            <a:r>
              <a:rPr lang="en-US" dirty="0" err="1"/>
              <a:t>BackProp</a:t>
            </a:r>
            <a:endParaRPr dirty="0"/>
          </a:p>
        </p:txBody>
      </p:sp>
      <p:sp>
        <p:nvSpPr>
          <p:cNvPr id="31" name="Shape 1001"/>
          <p:cNvSpPr>
            <a:spLocks noGrp="1"/>
          </p:cNvSpPr>
          <p:nvPr>
            <p:ph type="body" idx="14"/>
          </p:nvPr>
        </p:nvSpPr>
        <p:spPr>
          <a:xfrm>
            <a:off x="1588159" y="2118256"/>
            <a:ext cx="4756430" cy="633891"/>
          </a:xfrm>
          <a:prstGeom prst="rect">
            <a:avLst/>
          </a:prstGeom>
        </p:spPr>
        <p:txBody>
          <a:bodyPr/>
          <a:lstStyle/>
          <a:p>
            <a:r>
              <a:rPr lang="en-US" dirty="0"/>
              <a:t>Computing the gradient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958" y="3469822"/>
            <a:ext cx="4829154" cy="8933938"/>
          </a:xfrm>
          <a:prstGeom prst="rect">
            <a:avLst/>
          </a:prstGeom>
        </p:spPr>
      </p:pic>
      <p:pic>
        <p:nvPicPr>
          <p:cNvPr id="15" name="Picture 14"/>
          <p:cNvPicPr>
            <a:picLocks noChangeAspect="1"/>
          </p:cNvPicPr>
          <p:nvPr/>
        </p:nvPicPr>
        <p:blipFill>
          <a:blip r:embed="rId3"/>
          <a:stretch>
            <a:fillRect/>
          </a:stretch>
        </p:blipFill>
        <p:spPr>
          <a:xfrm>
            <a:off x="5532317" y="12564792"/>
            <a:ext cx="635000" cy="635000"/>
          </a:xfrm>
          <a:prstGeom prst="rect">
            <a:avLst/>
          </a:prstGeom>
        </p:spPr>
      </p:pic>
      <p:sp>
        <p:nvSpPr>
          <p:cNvPr id="16" name="Left Bracket 15"/>
          <p:cNvSpPr/>
          <p:nvPr/>
        </p:nvSpPr>
        <p:spPr>
          <a:xfrm>
            <a:off x="5083419" y="3136153"/>
            <a:ext cx="664794" cy="10363201"/>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7" name="Left Bracket 16"/>
          <p:cNvSpPr/>
          <p:nvPr/>
        </p:nvSpPr>
        <p:spPr>
          <a:xfrm flipH="1">
            <a:off x="5848615" y="3136153"/>
            <a:ext cx="604456" cy="10363201"/>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18" name="Straight Arrow Connector 17"/>
          <p:cNvCxnSpPr/>
          <p:nvPr/>
        </p:nvCxnSpPr>
        <p:spPr>
          <a:xfrm flipH="1">
            <a:off x="6654560" y="2599820"/>
            <a:ext cx="1295914" cy="978269"/>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pic>
        <p:nvPicPr>
          <p:cNvPr id="19" name="Picture 18"/>
          <p:cNvPicPr>
            <a:picLocks noChangeAspect="1"/>
          </p:cNvPicPr>
          <p:nvPr/>
        </p:nvPicPr>
        <p:blipFill>
          <a:blip r:embed="rId4"/>
          <a:stretch>
            <a:fillRect/>
          </a:stretch>
        </p:blipFill>
        <p:spPr>
          <a:xfrm>
            <a:off x="7950474" y="1504656"/>
            <a:ext cx="4953000" cy="1524000"/>
          </a:xfrm>
          <a:prstGeom prst="rect">
            <a:avLst/>
          </a:prstGeom>
        </p:spPr>
      </p:pic>
      <p:sp>
        <p:nvSpPr>
          <p:cNvPr id="37"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1963172496"/>
      </p:ext>
    </p:extLst>
  </p:cSld>
  <p:clrMapOvr>
    <a:masterClrMapping/>
  </p:clrMapOvr>
  <p:transition spd="slow" advTm="2050"/>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203121" cy="938719"/>
          </a:xfrm>
          <a:prstGeom prst="rect">
            <a:avLst/>
          </a:prstGeom>
        </p:spPr>
        <p:txBody>
          <a:bodyPr/>
          <a:lstStyle/>
          <a:p>
            <a:r>
              <a:rPr lang="en-US" dirty="0" err="1"/>
              <a:t>BackProp</a:t>
            </a:r>
            <a:endParaRPr dirty="0"/>
          </a:p>
        </p:txBody>
      </p:sp>
      <p:sp>
        <p:nvSpPr>
          <p:cNvPr id="31" name="Shape 1001"/>
          <p:cNvSpPr>
            <a:spLocks noGrp="1"/>
          </p:cNvSpPr>
          <p:nvPr>
            <p:ph type="body" idx="14"/>
          </p:nvPr>
        </p:nvSpPr>
        <p:spPr>
          <a:xfrm>
            <a:off x="1588159" y="2118256"/>
            <a:ext cx="4756430" cy="633891"/>
          </a:xfrm>
          <a:prstGeom prst="rect">
            <a:avLst/>
          </a:prstGeom>
        </p:spPr>
        <p:txBody>
          <a:bodyPr/>
          <a:lstStyle/>
          <a:p>
            <a:r>
              <a:rPr lang="en-US" dirty="0"/>
              <a:t>Computing the gradient</a:t>
            </a:r>
          </a:p>
        </p:txBody>
      </p:sp>
      <p:cxnSp>
        <p:nvCxnSpPr>
          <p:cNvPr id="18" name="Straight Arrow Connector 17"/>
          <p:cNvCxnSpPr/>
          <p:nvPr/>
        </p:nvCxnSpPr>
        <p:spPr>
          <a:xfrm flipH="1">
            <a:off x="6654560" y="2599820"/>
            <a:ext cx="1295914" cy="978269"/>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pic>
        <p:nvPicPr>
          <p:cNvPr id="19" name="Picture 18"/>
          <p:cNvPicPr>
            <a:picLocks noChangeAspect="1"/>
          </p:cNvPicPr>
          <p:nvPr/>
        </p:nvPicPr>
        <p:blipFill>
          <a:blip r:embed="rId2"/>
          <a:stretch>
            <a:fillRect/>
          </a:stretch>
        </p:blipFill>
        <p:spPr>
          <a:xfrm>
            <a:off x="7950474" y="1504656"/>
            <a:ext cx="4953000" cy="1524000"/>
          </a:xfrm>
          <a:prstGeom prst="rect">
            <a:avLst/>
          </a:prstGeom>
        </p:spPr>
      </p:pic>
      <p:cxnSp>
        <p:nvCxnSpPr>
          <p:cNvPr id="27" name="Straight Arrow Connector 26"/>
          <p:cNvCxnSpPr/>
          <p:nvPr/>
        </p:nvCxnSpPr>
        <p:spPr>
          <a:xfrm flipH="1">
            <a:off x="6745341" y="5689600"/>
            <a:ext cx="2335159" cy="1"/>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958" y="3469822"/>
            <a:ext cx="4829154" cy="8933938"/>
          </a:xfrm>
          <a:prstGeom prst="rect">
            <a:avLst/>
          </a:prstGeom>
        </p:spPr>
      </p:pic>
      <p:pic>
        <p:nvPicPr>
          <p:cNvPr id="21" name="Picture 20"/>
          <p:cNvPicPr>
            <a:picLocks noChangeAspect="1"/>
          </p:cNvPicPr>
          <p:nvPr/>
        </p:nvPicPr>
        <p:blipFill>
          <a:blip r:embed="rId4"/>
          <a:stretch>
            <a:fillRect/>
          </a:stretch>
        </p:blipFill>
        <p:spPr>
          <a:xfrm>
            <a:off x="5532317" y="12564792"/>
            <a:ext cx="635000" cy="635000"/>
          </a:xfrm>
          <a:prstGeom prst="rect">
            <a:avLst/>
          </a:prstGeom>
        </p:spPr>
      </p:pic>
      <p:sp>
        <p:nvSpPr>
          <p:cNvPr id="22" name="Left Bracket 21"/>
          <p:cNvSpPr/>
          <p:nvPr/>
        </p:nvSpPr>
        <p:spPr>
          <a:xfrm>
            <a:off x="5083419" y="3136153"/>
            <a:ext cx="664794" cy="10363201"/>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3" name="Left Bracket 22"/>
          <p:cNvSpPr/>
          <p:nvPr/>
        </p:nvSpPr>
        <p:spPr>
          <a:xfrm flipH="1">
            <a:off x="5848615" y="3136153"/>
            <a:ext cx="604456" cy="10363201"/>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4"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2" name="Left Brace 1"/>
          <p:cNvSpPr/>
          <p:nvPr/>
        </p:nvSpPr>
        <p:spPr>
          <a:xfrm rot="16200000">
            <a:off x="15353402" y="1904291"/>
            <a:ext cx="1183342" cy="12065000"/>
          </a:xfrm>
          <a:prstGeom prst="leftBrace">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 name="TextBox 2"/>
          <p:cNvSpPr txBox="1"/>
          <p:nvPr/>
        </p:nvSpPr>
        <p:spPr>
          <a:xfrm>
            <a:off x="14347187" y="8759312"/>
            <a:ext cx="2976777"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Chain-Rule</a:t>
            </a:r>
          </a:p>
        </p:txBody>
      </p:sp>
      <p:pic>
        <p:nvPicPr>
          <p:cNvPr id="17" name="Picture 16"/>
          <p:cNvPicPr>
            <a:picLocks noChangeAspect="1"/>
          </p:cNvPicPr>
          <p:nvPr/>
        </p:nvPicPr>
        <p:blipFill>
          <a:blip r:embed="rId5"/>
          <a:stretch>
            <a:fillRect/>
          </a:stretch>
        </p:blipFill>
        <p:spPr>
          <a:xfrm>
            <a:off x="9912573" y="4102100"/>
            <a:ext cx="12065000" cy="3175000"/>
          </a:xfrm>
          <a:prstGeom prst="rect">
            <a:avLst/>
          </a:prstGeom>
        </p:spPr>
      </p:pic>
    </p:spTree>
    <p:extLst>
      <p:ext uri="{BB962C8B-B14F-4D97-AF65-F5344CB8AC3E}">
        <p14:creationId xmlns:p14="http://schemas.microsoft.com/office/powerpoint/2010/main" val="1562180480"/>
      </p:ext>
    </p:extLst>
  </p:cSld>
  <p:clrMapOvr>
    <a:masterClrMapping/>
  </p:clrMapOvr>
  <p:transition spd="slow" advTm="52282"/>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203121" cy="938719"/>
          </a:xfrm>
          <a:prstGeom prst="rect">
            <a:avLst/>
          </a:prstGeom>
        </p:spPr>
        <p:txBody>
          <a:bodyPr/>
          <a:lstStyle/>
          <a:p>
            <a:r>
              <a:rPr lang="en-US" dirty="0" err="1"/>
              <a:t>BackProp</a:t>
            </a:r>
            <a:endParaRPr dirty="0"/>
          </a:p>
        </p:txBody>
      </p:sp>
      <p:sp>
        <p:nvSpPr>
          <p:cNvPr id="31" name="Shape 1001"/>
          <p:cNvSpPr>
            <a:spLocks noGrp="1"/>
          </p:cNvSpPr>
          <p:nvPr>
            <p:ph type="body" idx="14"/>
          </p:nvPr>
        </p:nvSpPr>
        <p:spPr>
          <a:xfrm>
            <a:off x="1588159" y="2118256"/>
            <a:ext cx="4756430" cy="633891"/>
          </a:xfrm>
          <a:prstGeom prst="rect">
            <a:avLst/>
          </a:prstGeom>
        </p:spPr>
        <p:txBody>
          <a:bodyPr/>
          <a:lstStyle/>
          <a:p>
            <a:r>
              <a:rPr lang="en-US" dirty="0"/>
              <a:t>Computing the gradient</a:t>
            </a:r>
          </a:p>
        </p:txBody>
      </p:sp>
      <p:cxnSp>
        <p:nvCxnSpPr>
          <p:cNvPr id="18" name="Straight Arrow Connector 17"/>
          <p:cNvCxnSpPr/>
          <p:nvPr/>
        </p:nvCxnSpPr>
        <p:spPr>
          <a:xfrm flipH="1">
            <a:off x="6654560" y="2599820"/>
            <a:ext cx="1295914" cy="978269"/>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pic>
        <p:nvPicPr>
          <p:cNvPr id="19" name="Picture 18"/>
          <p:cNvPicPr>
            <a:picLocks noChangeAspect="1"/>
          </p:cNvPicPr>
          <p:nvPr/>
        </p:nvPicPr>
        <p:blipFill>
          <a:blip r:embed="rId3"/>
          <a:stretch>
            <a:fillRect/>
          </a:stretch>
        </p:blipFill>
        <p:spPr>
          <a:xfrm>
            <a:off x="7950474" y="1504656"/>
            <a:ext cx="4953000" cy="1524000"/>
          </a:xfrm>
          <a:prstGeom prst="rect">
            <a:avLst/>
          </a:prstGeom>
        </p:spPr>
      </p:pic>
      <p:cxnSp>
        <p:nvCxnSpPr>
          <p:cNvPr id="32" name="Straight Arrow Connector 31"/>
          <p:cNvCxnSpPr/>
          <p:nvPr/>
        </p:nvCxnSpPr>
        <p:spPr>
          <a:xfrm flipV="1">
            <a:off x="15033394" y="7467503"/>
            <a:ext cx="1380165" cy="1958023"/>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29" name="TextBox 28"/>
          <p:cNvSpPr txBox="1"/>
          <p:nvPr/>
        </p:nvSpPr>
        <p:spPr>
          <a:xfrm>
            <a:off x="9265789" y="9498039"/>
            <a:ext cx="9518631" cy="9489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5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Doesn’t depend on current layer </a:t>
            </a:r>
          </a:p>
        </p:txBody>
      </p:sp>
      <p:sp>
        <p:nvSpPr>
          <p:cNvPr id="20" name="TextBox 19"/>
          <p:cNvSpPr txBox="1"/>
          <p:nvPr/>
        </p:nvSpPr>
        <p:spPr>
          <a:xfrm>
            <a:off x="9265788" y="10963765"/>
            <a:ext cx="5172891" cy="9489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5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Only depends on </a:t>
            </a:r>
          </a:p>
        </p:txBody>
      </p:sp>
      <p:pic>
        <p:nvPicPr>
          <p:cNvPr id="3" name="Picture 2"/>
          <p:cNvPicPr>
            <a:picLocks noChangeAspect="1"/>
          </p:cNvPicPr>
          <p:nvPr/>
        </p:nvPicPr>
        <p:blipFill>
          <a:blip r:embed="rId4"/>
          <a:stretch>
            <a:fillRect/>
          </a:stretch>
        </p:blipFill>
        <p:spPr>
          <a:xfrm>
            <a:off x="14438679" y="10769743"/>
            <a:ext cx="594715" cy="1070487"/>
          </a:xfrm>
          <a:prstGeom prst="rect">
            <a:avLst/>
          </a:prstGeom>
        </p:spPr>
      </p:pic>
      <p:cxnSp>
        <p:nvCxnSpPr>
          <p:cNvPr id="21" name="Straight Arrow Connector 20"/>
          <p:cNvCxnSpPr/>
          <p:nvPr/>
        </p:nvCxnSpPr>
        <p:spPr>
          <a:xfrm flipH="1">
            <a:off x="6745341" y="5689600"/>
            <a:ext cx="2335159" cy="1"/>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6958" y="3469822"/>
            <a:ext cx="4829154" cy="8933938"/>
          </a:xfrm>
          <a:prstGeom prst="rect">
            <a:avLst/>
          </a:prstGeom>
        </p:spPr>
      </p:pic>
      <p:pic>
        <p:nvPicPr>
          <p:cNvPr id="24" name="Picture 23"/>
          <p:cNvPicPr>
            <a:picLocks noChangeAspect="1"/>
          </p:cNvPicPr>
          <p:nvPr/>
        </p:nvPicPr>
        <p:blipFill>
          <a:blip r:embed="rId6"/>
          <a:stretch>
            <a:fillRect/>
          </a:stretch>
        </p:blipFill>
        <p:spPr>
          <a:xfrm>
            <a:off x="5532317" y="12564792"/>
            <a:ext cx="635000" cy="635000"/>
          </a:xfrm>
          <a:prstGeom prst="rect">
            <a:avLst/>
          </a:prstGeom>
        </p:spPr>
      </p:pic>
      <p:sp>
        <p:nvSpPr>
          <p:cNvPr id="26" name="Left Bracket 25"/>
          <p:cNvSpPr/>
          <p:nvPr/>
        </p:nvSpPr>
        <p:spPr>
          <a:xfrm>
            <a:off x="5083419" y="3136153"/>
            <a:ext cx="664794" cy="10363201"/>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8" name="Left Bracket 27"/>
          <p:cNvSpPr/>
          <p:nvPr/>
        </p:nvSpPr>
        <p:spPr>
          <a:xfrm flipH="1">
            <a:off x="5848615" y="3136153"/>
            <a:ext cx="604456" cy="10363201"/>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4"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pic>
        <p:nvPicPr>
          <p:cNvPr id="22" name="Picture 21"/>
          <p:cNvPicPr>
            <a:picLocks noChangeAspect="1"/>
          </p:cNvPicPr>
          <p:nvPr/>
        </p:nvPicPr>
        <p:blipFill>
          <a:blip r:embed="rId7"/>
          <a:stretch>
            <a:fillRect/>
          </a:stretch>
        </p:blipFill>
        <p:spPr>
          <a:xfrm>
            <a:off x="9912573" y="4102100"/>
            <a:ext cx="12065000" cy="3175000"/>
          </a:xfrm>
          <a:prstGeom prst="rect">
            <a:avLst/>
          </a:prstGeom>
        </p:spPr>
      </p:pic>
    </p:spTree>
    <p:extLst>
      <p:ext uri="{BB962C8B-B14F-4D97-AF65-F5344CB8AC3E}">
        <p14:creationId xmlns:p14="http://schemas.microsoft.com/office/powerpoint/2010/main" val="432259138"/>
      </p:ext>
    </p:extLst>
  </p:cSld>
  <p:clrMapOvr>
    <a:masterClrMapping/>
  </p:clrMapOvr>
  <p:transition spd="slow" advTm="49342"/>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203121" cy="938719"/>
          </a:xfrm>
          <a:prstGeom prst="rect">
            <a:avLst/>
          </a:prstGeom>
        </p:spPr>
        <p:txBody>
          <a:bodyPr/>
          <a:lstStyle/>
          <a:p>
            <a:r>
              <a:rPr lang="en-US" dirty="0" err="1"/>
              <a:t>BackProp</a:t>
            </a:r>
            <a:endParaRPr dirty="0"/>
          </a:p>
        </p:txBody>
      </p:sp>
      <p:sp>
        <p:nvSpPr>
          <p:cNvPr id="31" name="Shape 1001"/>
          <p:cNvSpPr>
            <a:spLocks noGrp="1"/>
          </p:cNvSpPr>
          <p:nvPr>
            <p:ph type="body" idx="14"/>
          </p:nvPr>
        </p:nvSpPr>
        <p:spPr>
          <a:xfrm>
            <a:off x="1588159" y="2118256"/>
            <a:ext cx="4756430" cy="633891"/>
          </a:xfrm>
          <a:prstGeom prst="rect">
            <a:avLst/>
          </a:prstGeom>
        </p:spPr>
        <p:txBody>
          <a:bodyPr/>
          <a:lstStyle/>
          <a:p>
            <a:r>
              <a:rPr lang="en-US" dirty="0"/>
              <a:t>Computing the gradient</a:t>
            </a:r>
          </a:p>
        </p:txBody>
      </p:sp>
      <p:cxnSp>
        <p:nvCxnSpPr>
          <p:cNvPr id="18" name="Straight Arrow Connector 17"/>
          <p:cNvCxnSpPr/>
          <p:nvPr/>
        </p:nvCxnSpPr>
        <p:spPr>
          <a:xfrm flipH="1">
            <a:off x="6654560" y="2599820"/>
            <a:ext cx="1295914" cy="978269"/>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pic>
        <p:nvPicPr>
          <p:cNvPr id="19" name="Picture 18"/>
          <p:cNvPicPr>
            <a:picLocks noChangeAspect="1"/>
          </p:cNvPicPr>
          <p:nvPr/>
        </p:nvPicPr>
        <p:blipFill>
          <a:blip r:embed="rId2"/>
          <a:stretch>
            <a:fillRect/>
          </a:stretch>
        </p:blipFill>
        <p:spPr>
          <a:xfrm>
            <a:off x="7950474" y="1504656"/>
            <a:ext cx="4953000" cy="1524000"/>
          </a:xfrm>
          <a:prstGeom prst="rect">
            <a:avLst/>
          </a:prstGeom>
        </p:spPr>
      </p:pic>
      <p:cxnSp>
        <p:nvCxnSpPr>
          <p:cNvPr id="32" name="Straight Arrow Connector 31"/>
          <p:cNvCxnSpPr/>
          <p:nvPr/>
        </p:nvCxnSpPr>
        <p:spPr>
          <a:xfrm flipH="1" flipV="1">
            <a:off x="20348562" y="7540016"/>
            <a:ext cx="10285" cy="1644325"/>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29" name="TextBox 28"/>
          <p:cNvSpPr txBox="1"/>
          <p:nvPr/>
        </p:nvSpPr>
        <p:spPr>
          <a:xfrm>
            <a:off x="15460082" y="9184341"/>
            <a:ext cx="8923918" cy="9489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50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rPr>
              <a:t>Only depends on current layer </a:t>
            </a:r>
          </a:p>
        </p:txBody>
      </p:sp>
      <p:cxnSp>
        <p:nvCxnSpPr>
          <p:cNvPr id="21" name="Straight Arrow Connector 20"/>
          <p:cNvCxnSpPr/>
          <p:nvPr/>
        </p:nvCxnSpPr>
        <p:spPr>
          <a:xfrm flipH="1">
            <a:off x="6745341" y="5689600"/>
            <a:ext cx="2335159" cy="1"/>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958" y="3469822"/>
            <a:ext cx="4829154" cy="8933938"/>
          </a:xfrm>
          <a:prstGeom prst="rect">
            <a:avLst/>
          </a:prstGeom>
        </p:spPr>
      </p:pic>
      <p:pic>
        <p:nvPicPr>
          <p:cNvPr id="24" name="Picture 23"/>
          <p:cNvPicPr>
            <a:picLocks noChangeAspect="1"/>
          </p:cNvPicPr>
          <p:nvPr/>
        </p:nvPicPr>
        <p:blipFill>
          <a:blip r:embed="rId4"/>
          <a:stretch>
            <a:fillRect/>
          </a:stretch>
        </p:blipFill>
        <p:spPr>
          <a:xfrm>
            <a:off x="5532317" y="12564792"/>
            <a:ext cx="635000" cy="635000"/>
          </a:xfrm>
          <a:prstGeom prst="rect">
            <a:avLst/>
          </a:prstGeom>
        </p:spPr>
      </p:pic>
      <p:sp>
        <p:nvSpPr>
          <p:cNvPr id="26" name="Left Bracket 25"/>
          <p:cNvSpPr/>
          <p:nvPr/>
        </p:nvSpPr>
        <p:spPr>
          <a:xfrm>
            <a:off x="5083419" y="3136153"/>
            <a:ext cx="664794" cy="10363201"/>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8" name="Left Bracket 27"/>
          <p:cNvSpPr/>
          <p:nvPr/>
        </p:nvSpPr>
        <p:spPr>
          <a:xfrm flipH="1">
            <a:off x="5848615" y="3136153"/>
            <a:ext cx="604456" cy="10363201"/>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4"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pic>
        <p:nvPicPr>
          <p:cNvPr id="3" name="Picture 2"/>
          <p:cNvPicPr>
            <a:picLocks noChangeAspect="1"/>
          </p:cNvPicPr>
          <p:nvPr/>
        </p:nvPicPr>
        <p:blipFill>
          <a:blip r:embed="rId5"/>
          <a:stretch>
            <a:fillRect/>
          </a:stretch>
        </p:blipFill>
        <p:spPr>
          <a:xfrm>
            <a:off x="9912573" y="4102100"/>
            <a:ext cx="12065000" cy="3175000"/>
          </a:xfrm>
          <a:prstGeom prst="rect">
            <a:avLst/>
          </a:prstGeom>
        </p:spPr>
      </p:pic>
    </p:spTree>
    <p:extLst>
      <p:ext uri="{BB962C8B-B14F-4D97-AF65-F5344CB8AC3E}">
        <p14:creationId xmlns:p14="http://schemas.microsoft.com/office/powerpoint/2010/main" val="1315476720"/>
      </p:ext>
    </p:extLst>
  </p:cSld>
  <p:clrMapOvr>
    <a:masterClrMapping/>
  </p:clrMapOvr>
  <p:transition spd="slow" advTm="49342"/>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203121" cy="938719"/>
          </a:xfrm>
          <a:prstGeom prst="rect">
            <a:avLst/>
          </a:prstGeom>
        </p:spPr>
        <p:txBody>
          <a:bodyPr/>
          <a:lstStyle/>
          <a:p>
            <a:r>
              <a:rPr lang="en-US" dirty="0" err="1"/>
              <a:t>BackProp</a:t>
            </a:r>
            <a:endParaRPr dirty="0"/>
          </a:p>
        </p:txBody>
      </p:sp>
      <p:sp>
        <p:nvSpPr>
          <p:cNvPr id="31" name="Shape 1001"/>
          <p:cNvSpPr>
            <a:spLocks noGrp="1"/>
          </p:cNvSpPr>
          <p:nvPr>
            <p:ph type="body" idx="14"/>
          </p:nvPr>
        </p:nvSpPr>
        <p:spPr>
          <a:xfrm>
            <a:off x="1588159" y="2118256"/>
            <a:ext cx="4756430" cy="633891"/>
          </a:xfrm>
          <a:prstGeom prst="rect">
            <a:avLst/>
          </a:prstGeom>
        </p:spPr>
        <p:txBody>
          <a:bodyPr/>
          <a:lstStyle/>
          <a:p>
            <a:r>
              <a:rPr lang="en-US" dirty="0"/>
              <a:t>Computing the gradient</a:t>
            </a:r>
          </a:p>
        </p:txBody>
      </p:sp>
      <p:sp>
        <p:nvSpPr>
          <p:cNvPr id="16" name="Left Bracket 15"/>
          <p:cNvSpPr/>
          <p:nvPr/>
        </p:nvSpPr>
        <p:spPr>
          <a:xfrm>
            <a:off x="3348405" y="4062127"/>
            <a:ext cx="664794" cy="8719955"/>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7" name="Left Bracket 16"/>
          <p:cNvSpPr/>
          <p:nvPr/>
        </p:nvSpPr>
        <p:spPr>
          <a:xfrm flipH="1">
            <a:off x="4113601" y="4058138"/>
            <a:ext cx="604456" cy="8719955"/>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18" name="Straight Arrow Connector 17"/>
          <p:cNvCxnSpPr/>
          <p:nvPr/>
        </p:nvCxnSpPr>
        <p:spPr>
          <a:xfrm flipH="1">
            <a:off x="4166750" y="2435201"/>
            <a:ext cx="3669150" cy="1392062"/>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pic>
        <p:nvPicPr>
          <p:cNvPr id="6" name="Picture 5"/>
          <p:cNvPicPr>
            <a:picLocks noChangeAspect="1"/>
          </p:cNvPicPr>
          <p:nvPr/>
        </p:nvPicPr>
        <p:blipFill>
          <a:blip r:embed="rId3"/>
          <a:stretch>
            <a:fillRect/>
          </a:stretch>
        </p:blipFill>
        <p:spPr>
          <a:xfrm>
            <a:off x="8246112" y="1613443"/>
            <a:ext cx="6096000" cy="1524000"/>
          </a:xfrm>
          <a:prstGeom prst="rect">
            <a:avLst/>
          </a:prstGeom>
        </p:spPr>
      </p:pic>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958" y="3479844"/>
            <a:ext cx="4829154" cy="8933938"/>
          </a:xfrm>
          <a:prstGeom prst="rect">
            <a:avLst/>
          </a:prstGeom>
        </p:spPr>
      </p:pic>
      <p:pic>
        <p:nvPicPr>
          <p:cNvPr id="41" name="Picture 40"/>
          <p:cNvPicPr>
            <a:picLocks noChangeAspect="1"/>
          </p:cNvPicPr>
          <p:nvPr/>
        </p:nvPicPr>
        <p:blipFill>
          <a:blip r:embed="rId5"/>
          <a:stretch>
            <a:fillRect/>
          </a:stretch>
        </p:blipFill>
        <p:spPr>
          <a:xfrm>
            <a:off x="3416958" y="11994919"/>
            <a:ext cx="1270000" cy="635000"/>
          </a:xfrm>
          <a:prstGeom prst="rect">
            <a:avLst/>
          </a:prstGeom>
        </p:spPr>
      </p:pic>
      <p:sp>
        <p:nvSpPr>
          <p:cNvPr id="42"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pic>
        <p:nvPicPr>
          <p:cNvPr id="2" name="Picture 1">
            <a:extLst>
              <a:ext uri="{FF2B5EF4-FFF2-40B4-BE49-F238E27FC236}">
                <a16:creationId xmlns:a16="http://schemas.microsoft.com/office/drawing/2014/main" id="{93A9A9FE-357F-8845-92CC-3E86483774BF}"/>
              </a:ext>
            </a:extLst>
          </p:cNvPr>
          <p:cNvPicPr>
            <a:picLocks noChangeAspect="1"/>
          </p:cNvPicPr>
          <p:nvPr/>
        </p:nvPicPr>
        <p:blipFill>
          <a:blip r:embed="rId6"/>
          <a:stretch>
            <a:fillRect/>
          </a:stretch>
        </p:blipFill>
        <p:spPr>
          <a:xfrm>
            <a:off x="8128000" y="4089400"/>
            <a:ext cx="13995400" cy="1473200"/>
          </a:xfrm>
          <a:prstGeom prst="rect">
            <a:avLst/>
          </a:prstGeom>
        </p:spPr>
      </p:pic>
    </p:spTree>
    <p:extLst>
      <p:ext uri="{BB962C8B-B14F-4D97-AF65-F5344CB8AC3E}">
        <p14:creationId xmlns:p14="http://schemas.microsoft.com/office/powerpoint/2010/main" val="1368906503"/>
      </p:ext>
    </p:extLst>
  </p:cSld>
  <p:clrMapOvr>
    <a:masterClrMapping/>
  </p:clrMapOvr>
  <p:transition spd="slow" advTm="22208"/>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203121" cy="938719"/>
          </a:xfrm>
          <a:prstGeom prst="rect">
            <a:avLst/>
          </a:prstGeom>
        </p:spPr>
        <p:txBody>
          <a:bodyPr/>
          <a:lstStyle/>
          <a:p>
            <a:r>
              <a:rPr lang="en-US" dirty="0" err="1"/>
              <a:t>BackProp</a:t>
            </a:r>
            <a:endParaRPr dirty="0"/>
          </a:p>
        </p:txBody>
      </p:sp>
      <p:sp>
        <p:nvSpPr>
          <p:cNvPr id="31" name="Shape 1001"/>
          <p:cNvSpPr>
            <a:spLocks noGrp="1"/>
          </p:cNvSpPr>
          <p:nvPr>
            <p:ph type="body" idx="14"/>
          </p:nvPr>
        </p:nvSpPr>
        <p:spPr>
          <a:xfrm>
            <a:off x="1588159" y="2118256"/>
            <a:ext cx="4756430" cy="633891"/>
          </a:xfrm>
          <a:prstGeom prst="rect">
            <a:avLst/>
          </a:prstGeom>
        </p:spPr>
        <p:txBody>
          <a:bodyPr/>
          <a:lstStyle/>
          <a:p>
            <a:r>
              <a:rPr lang="en-US" dirty="0"/>
              <a:t>Computing the gradient</a:t>
            </a:r>
          </a:p>
        </p:txBody>
      </p:sp>
      <p:sp>
        <p:nvSpPr>
          <p:cNvPr id="13" name="Left Bracket 12"/>
          <p:cNvSpPr/>
          <p:nvPr/>
        </p:nvSpPr>
        <p:spPr>
          <a:xfrm rot="16200000">
            <a:off x="10438967" y="4337778"/>
            <a:ext cx="664794" cy="2977663"/>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2" name="Left Bracket 21"/>
          <p:cNvSpPr/>
          <p:nvPr/>
        </p:nvSpPr>
        <p:spPr>
          <a:xfrm>
            <a:off x="3348405" y="4062127"/>
            <a:ext cx="664794" cy="8719955"/>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3" name="Left Bracket 22"/>
          <p:cNvSpPr/>
          <p:nvPr/>
        </p:nvSpPr>
        <p:spPr>
          <a:xfrm flipH="1">
            <a:off x="4113601" y="4058138"/>
            <a:ext cx="604456" cy="8719955"/>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24" name="Straight Arrow Connector 23"/>
          <p:cNvCxnSpPr/>
          <p:nvPr/>
        </p:nvCxnSpPr>
        <p:spPr>
          <a:xfrm flipH="1">
            <a:off x="4166750" y="2435201"/>
            <a:ext cx="3669150" cy="1392062"/>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pic>
        <p:nvPicPr>
          <p:cNvPr id="25" name="Picture 24"/>
          <p:cNvPicPr>
            <a:picLocks noChangeAspect="1"/>
          </p:cNvPicPr>
          <p:nvPr/>
        </p:nvPicPr>
        <p:blipFill>
          <a:blip r:embed="rId2"/>
          <a:stretch>
            <a:fillRect/>
          </a:stretch>
        </p:blipFill>
        <p:spPr>
          <a:xfrm>
            <a:off x="8246112" y="1613443"/>
            <a:ext cx="6096000" cy="1524000"/>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958" y="3479844"/>
            <a:ext cx="4829154" cy="8933938"/>
          </a:xfrm>
          <a:prstGeom prst="rect">
            <a:avLst/>
          </a:prstGeom>
        </p:spPr>
      </p:pic>
      <p:pic>
        <p:nvPicPr>
          <p:cNvPr id="28" name="Picture 27"/>
          <p:cNvPicPr>
            <a:picLocks noChangeAspect="1"/>
          </p:cNvPicPr>
          <p:nvPr/>
        </p:nvPicPr>
        <p:blipFill>
          <a:blip r:embed="rId4"/>
          <a:stretch>
            <a:fillRect/>
          </a:stretch>
        </p:blipFill>
        <p:spPr>
          <a:xfrm>
            <a:off x="3416958" y="11994919"/>
            <a:ext cx="1270000" cy="635000"/>
          </a:xfrm>
          <a:prstGeom prst="rect">
            <a:avLst/>
          </a:prstGeom>
        </p:spPr>
      </p:pic>
      <p:sp>
        <p:nvSpPr>
          <p:cNvPr id="29"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16" name="TextBox 15"/>
          <p:cNvSpPr txBox="1"/>
          <p:nvPr/>
        </p:nvSpPr>
        <p:spPr>
          <a:xfrm>
            <a:off x="9178103" y="6418420"/>
            <a:ext cx="3872855" cy="23878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sym typeface="Helvetica Neue"/>
              </a:rPr>
              <a:t>Depends on</a:t>
            </a:r>
          </a:p>
          <a:p>
            <a:pPr marL="0" marR="0" indent="0" algn="l" defTabSz="825500" rtl="0" fontAlgn="auto" latinLnBrk="0" hangingPunct="0">
              <a:lnSpc>
                <a:spcPct val="110000"/>
              </a:lnSpc>
              <a:spcBef>
                <a:spcPts val="0"/>
              </a:spcBef>
              <a:spcAft>
                <a:spcPts val="0"/>
              </a:spcAft>
              <a:buClrTx/>
              <a:buSzTx/>
              <a:buFontTx/>
              <a:buNone/>
              <a:tabLst/>
            </a:pPr>
            <a:r>
              <a:rPr lang="en-US" sz="4500" dirty="0"/>
              <a:t>current layer’s</a:t>
            </a:r>
          </a:p>
          <a:p>
            <a:pPr marL="0" marR="0" indent="0" algn="l" defTabSz="825500" rtl="0" fontAlgn="auto" latinLnBrk="0" hangingPunct="0">
              <a:lnSpc>
                <a:spcPct val="110000"/>
              </a:lnSpc>
              <a:spcBef>
                <a:spcPts val="0"/>
              </a:spcBef>
              <a:spcAft>
                <a:spcPts val="0"/>
              </a:spcAft>
              <a:buClrTx/>
              <a:buSzTx/>
              <a:buFontTx/>
              <a:buNone/>
              <a:tabLst/>
            </a:pPr>
            <a:r>
              <a:rPr lang="en-US" sz="4500" dirty="0"/>
              <a:t>structure</a:t>
            </a:r>
            <a:endParaRPr kumimoji="0" lang="en-US" sz="4500" b="0" i="0" u="none" strike="noStrike" cap="none" spc="0" normalizeH="0" baseline="0" dirty="0">
              <a:ln>
                <a:noFill/>
              </a:ln>
              <a:solidFill>
                <a:schemeClr val="accent4">
                  <a:hueOff val="2021612"/>
                  <a:satOff val="-86562"/>
                  <a:lumOff val="52470"/>
                </a:schemeClr>
              </a:solidFill>
              <a:effectLst/>
              <a:uFillTx/>
              <a:sym typeface="Helvetica Neue"/>
            </a:endParaRPr>
          </a:p>
        </p:txBody>
      </p:sp>
      <p:pic>
        <p:nvPicPr>
          <p:cNvPr id="15" name="Picture 14">
            <a:extLst>
              <a:ext uri="{FF2B5EF4-FFF2-40B4-BE49-F238E27FC236}">
                <a16:creationId xmlns:a16="http://schemas.microsoft.com/office/drawing/2014/main" id="{CCCF5FD1-DBDD-3F43-B9C7-8BE3A9745059}"/>
              </a:ext>
            </a:extLst>
          </p:cNvPr>
          <p:cNvPicPr>
            <a:picLocks noChangeAspect="1"/>
          </p:cNvPicPr>
          <p:nvPr/>
        </p:nvPicPr>
        <p:blipFill>
          <a:blip r:embed="rId5"/>
          <a:stretch>
            <a:fillRect/>
          </a:stretch>
        </p:blipFill>
        <p:spPr>
          <a:xfrm>
            <a:off x="8128000" y="4089400"/>
            <a:ext cx="13995400" cy="1473200"/>
          </a:xfrm>
          <a:prstGeom prst="rect">
            <a:avLst/>
          </a:prstGeom>
        </p:spPr>
      </p:pic>
    </p:spTree>
    <p:extLst>
      <p:ext uri="{BB962C8B-B14F-4D97-AF65-F5344CB8AC3E}">
        <p14:creationId xmlns:p14="http://schemas.microsoft.com/office/powerpoint/2010/main" val="590491362"/>
      </p:ext>
    </p:extLst>
  </p:cSld>
  <p:clrMapOvr>
    <a:masterClrMapping/>
  </p:clrMapOvr>
  <p:transition spd="slow" advTm="12843"/>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203121" cy="938719"/>
          </a:xfrm>
          <a:prstGeom prst="rect">
            <a:avLst/>
          </a:prstGeom>
        </p:spPr>
        <p:txBody>
          <a:bodyPr/>
          <a:lstStyle/>
          <a:p>
            <a:r>
              <a:rPr lang="en-US" dirty="0" err="1"/>
              <a:t>BackProp</a:t>
            </a:r>
            <a:endParaRPr dirty="0"/>
          </a:p>
        </p:txBody>
      </p:sp>
      <p:sp>
        <p:nvSpPr>
          <p:cNvPr id="31" name="Shape 1001"/>
          <p:cNvSpPr>
            <a:spLocks noGrp="1"/>
          </p:cNvSpPr>
          <p:nvPr>
            <p:ph type="body" idx="14"/>
          </p:nvPr>
        </p:nvSpPr>
        <p:spPr>
          <a:xfrm>
            <a:off x="1588159" y="2118256"/>
            <a:ext cx="4756430" cy="633891"/>
          </a:xfrm>
          <a:prstGeom prst="rect">
            <a:avLst/>
          </a:prstGeom>
        </p:spPr>
        <p:txBody>
          <a:bodyPr/>
          <a:lstStyle/>
          <a:p>
            <a:r>
              <a:rPr lang="en-US" dirty="0"/>
              <a:t>Computing the gradient</a:t>
            </a:r>
          </a:p>
        </p:txBody>
      </p:sp>
      <p:sp>
        <p:nvSpPr>
          <p:cNvPr id="13" name="Left Bracket 12"/>
          <p:cNvSpPr/>
          <p:nvPr/>
        </p:nvSpPr>
        <p:spPr>
          <a:xfrm rot="16200000">
            <a:off x="13538837" y="4700120"/>
            <a:ext cx="664794" cy="2354579"/>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4" name="TextBox 13"/>
          <p:cNvSpPr txBox="1"/>
          <p:nvPr/>
        </p:nvSpPr>
        <p:spPr>
          <a:xfrm>
            <a:off x="12913935" y="6388399"/>
            <a:ext cx="1897955"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dirty="0"/>
              <a:t>K</a:t>
            </a:r>
            <a:r>
              <a:rPr kumimoji="0" lang="en-US" sz="4500" b="0" i="0" u="none" strike="noStrike" cap="none" spc="0" normalizeH="0" baseline="0" dirty="0">
                <a:ln>
                  <a:noFill/>
                </a:ln>
                <a:solidFill>
                  <a:schemeClr val="accent4">
                    <a:hueOff val="2021612"/>
                    <a:satOff val="-86562"/>
                    <a:lumOff val="52470"/>
                  </a:schemeClr>
                </a:solidFill>
                <a:effectLst/>
                <a:uFillTx/>
                <a:sym typeface="Helvetica Neue"/>
              </a:rPr>
              <a:t>nown</a:t>
            </a:r>
          </a:p>
        </p:txBody>
      </p:sp>
      <p:sp>
        <p:nvSpPr>
          <p:cNvPr id="24" name="Left Bracket 23"/>
          <p:cNvSpPr/>
          <p:nvPr/>
        </p:nvSpPr>
        <p:spPr>
          <a:xfrm>
            <a:off x="3348405" y="4062127"/>
            <a:ext cx="664794" cy="8719955"/>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5" name="Left Bracket 24"/>
          <p:cNvSpPr/>
          <p:nvPr/>
        </p:nvSpPr>
        <p:spPr>
          <a:xfrm flipH="1">
            <a:off x="4113601" y="4058138"/>
            <a:ext cx="604456" cy="8719955"/>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26" name="Straight Arrow Connector 25"/>
          <p:cNvCxnSpPr/>
          <p:nvPr/>
        </p:nvCxnSpPr>
        <p:spPr>
          <a:xfrm flipH="1">
            <a:off x="4166750" y="2435201"/>
            <a:ext cx="3669150" cy="1392062"/>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pic>
        <p:nvPicPr>
          <p:cNvPr id="27" name="Picture 26"/>
          <p:cNvPicPr>
            <a:picLocks noChangeAspect="1"/>
          </p:cNvPicPr>
          <p:nvPr/>
        </p:nvPicPr>
        <p:blipFill>
          <a:blip r:embed="rId2"/>
          <a:stretch>
            <a:fillRect/>
          </a:stretch>
        </p:blipFill>
        <p:spPr>
          <a:xfrm>
            <a:off x="8246112" y="1613443"/>
            <a:ext cx="6096000" cy="1524000"/>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958" y="3479844"/>
            <a:ext cx="4829154" cy="8933938"/>
          </a:xfrm>
          <a:prstGeom prst="rect">
            <a:avLst/>
          </a:prstGeom>
        </p:spPr>
      </p:pic>
      <p:pic>
        <p:nvPicPr>
          <p:cNvPr id="32" name="Picture 31"/>
          <p:cNvPicPr>
            <a:picLocks noChangeAspect="1"/>
          </p:cNvPicPr>
          <p:nvPr/>
        </p:nvPicPr>
        <p:blipFill>
          <a:blip r:embed="rId4"/>
          <a:stretch>
            <a:fillRect/>
          </a:stretch>
        </p:blipFill>
        <p:spPr>
          <a:xfrm>
            <a:off x="3416958" y="11994919"/>
            <a:ext cx="1270000" cy="635000"/>
          </a:xfrm>
          <a:prstGeom prst="rect">
            <a:avLst/>
          </a:prstGeom>
        </p:spPr>
      </p:pic>
      <p:sp>
        <p:nvSpPr>
          <p:cNvPr id="33"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35" name="Left Bracket 34">
            <a:extLst>
              <a:ext uri="{FF2B5EF4-FFF2-40B4-BE49-F238E27FC236}">
                <a16:creationId xmlns:a16="http://schemas.microsoft.com/office/drawing/2014/main" id="{40C71704-C121-2846-B5AB-458741159E12}"/>
              </a:ext>
            </a:extLst>
          </p:cNvPr>
          <p:cNvSpPr/>
          <p:nvPr/>
        </p:nvSpPr>
        <p:spPr>
          <a:xfrm rot="16200000">
            <a:off x="10438967" y="4337778"/>
            <a:ext cx="664794" cy="2977663"/>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6" name="TextBox 35">
            <a:extLst>
              <a:ext uri="{FF2B5EF4-FFF2-40B4-BE49-F238E27FC236}">
                <a16:creationId xmlns:a16="http://schemas.microsoft.com/office/drawing/2014/main" id="{439158A4-CA73-F640-B7BF-448276BAA302}"/>
              </a:ext>
            </a:extLst>
          </p:cNvPr>
          <p:cNvSpPr txBox="1"/>
          <p:nvPr/>
        </p:nvSpPr>
        <p:spPr>
          <a:xfrm>
            <a:off x="8924103" y="6393020"/>
            <a:ext cx="3872855" cy="23878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sym typeface="Helvetica Neue"/>
              </a:rPr>
              <a:t>Depends on</a:t>
            </a:r>
          </a:p>
          <a:p>
            <a:pPr marL="0" marR="0" indent="0" algn="l" defTabSz="825500" rtl="0" fontAlgn="auto" latinLnBrk="0" hangingPunct="0">
              <a:lnSpc>
                <a:spcPct val="110000"/>
              </a:lnSpc>
              <a:spcBef>
                <a:spcPts val="0"/>
              </a:spcBef>
              <a:spcAft>
                <a:spcPts val="0"/>
              </a:spcAft>
              <a:buClrTx/>
              <a:buSzTx/>
              <a:buFontTx/>
              <a:buNone/>
              <a:tabLst/>
            </a:pPr>
            <a:r>
              <a:rPr lang="en-US" sz="4500" dirty="0"/>
              <a:t>current layer’s</a:t>
            </a:r>
          </a:p>
          <a:p>
            <a:pPr marL="0" marR="0" indent="0" algn="l" defTabSz="825500" rtl="0" fontAlgn="auto" latinLnBrk="0" hangingPunct="0">
              <a:lnSpc>
                <a:spcPct val="110000"/>
              </a:lnSpc>
              <a:spcBef>
                <a:spcPts val="0"/>
              </a:spcBef>
              <a:spcAft>
                <a:spcPts val="0"/>
              </a:spcAft>
              <a:buClrTx/>
              <a:buSzTx/>
              <a:buFontTx/>
              <a:buNone/>
              <a:tabLst/>
            </a:pPr>
            <a:r>
              <a:rPr lang="en-US" sz="4500" dirty="0"/>
              <a:t>structure</a:t>
            </a:r>
            <a:endParaRPr kumimoji="0" lang="en-US" sz="4500" b="0" i="0" u="none" strike="noStrike" cap="none" spc="0" normalizeH="0" baseline="0" dirty="0">
              <a:ln>
                <a:noFill/>
              </a:ln>
              <a:solidFill>
                <a:schemeClr val="accent4">
                  <a:hueOff val="2021612"/>
                  <a:satOff val="-86562"/>
                  <a:lumOff val="52470"/>
                </a:schemeClr>
              </a:solidFill>
              <a:effectLst/>
              <a:uFillTx/>
              <a:sym typeface="Helvetica Neue"/>
            </a:endParaRPr>
          </a:p>
        </p:txBody>
      </p:sp>
      <p:pic>
        <p:nvPicPr>
          <p:cNvPr id="37" name="Picture 36">
            <a:extLst>
              <a:ext uri="{FF2B5EF4-FFF2-40B4-BE49-F238E27FC236}">
                <a16:creationId xmlns:a16="http://schemas.microsoft.com/office/drawing/2014/main" id="{0E50D973-B318-2A4B-AB4D-2EC23DC59C7E}"/>
              </a:ext>
            </a:extLst>
          </p:cNvPr>
          <p:cNvPicPr>
            <a:picLocks noChangeAspect="1"/>
          </p:cNvPicPr>
          <p:nvPr/>
        </p:nvPicPr>
        <p:blipFill>
          <a:blip r:embed="rId5"/>
          <a:stretch>
            <a:fillRect/>
          </a:stretch>
        </p:blipFill>
        <p:spPr>
          <a:xfrm>
            <a:off x="8128000" y="4089400"/>
            <a:ext cx="13995400" cy="1473200"/>
          </a:xfrm>
          <a:prstGeom prst="rect">
            <a:avLst/>
          </a:prstGeom>
        </p:spPr>
      </p:pic>
    </p:spTree>
    <p:extLst>
      <p:ext uri="{BB962C8B-B14F-4D97-AF65-F5344CB8AC3E}">
        <p14:creationId xmlns:p14="http://schemas.microsoft.com/office/powerpoint/2010/main" val="866388347"/>
      </p:ext>
    </p:extLst>
  </p:cSld>
  <p:clrMapOvr>
    <a:masterClrMapping/>
  </p:clrMapOvr>
  <p:transition spd="slow" advTm="2391"/>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203121" cy="938719"/>
          </a:xfrm>
          <a:prstGeom prst="rect">
            <a:avLst/>
          </a:prstGeom>
        </p:spPr>
        <p:txBody>
          <a:bodyPr/>
          <a:lstStyle/>
          <a:p>
            <a:r>
              <a:rPr lang="en-US" dirty="0" err="1"/>
              <a:t>BackProp</a:t>
            </a:r>
            <a:endParaRPr dirty="0"/>
          </a:p>
        </p:txBody>
      </p:sp>
      <p:sp>
        <p:nvSpPr>
          <p:cNvPr id="31" name="Shape 1001"/>
          <p:cNvSpPr>
            <a:spLocks noGrp="1"/>
          </p:cNvSpPr>
          <p:nvPr>
            <p:ph type="body" idx="14"/>
          </p:nvPr>
        </p:nvSpPr>
        <p:spPr>
          <a:xfrm>
            <a:off x="1588159" y="2118256"/>
            <a:ext cx="4756430" cy="633891"/>
          </a:xfrm>
          <a:prstGeom prst="rect">
            <a:avLst/>
          </a:prstGeom>
        </p:spPr>
        <p:txBody>
          <a:bodyPr/>
          <a:lstStyle/>
          <a:p>
            <a:r>
              <a:rPr lang="en-US" dirty="0"/>
              <a:t>Computing the gradient</a:t>
            </a:r>
          </a:p>
        </p:txBody>
      </p:sp>
      <p:sp>
        <p:nvSpPr>
          <p:cNvPr id="26" name="TextBox 25"/>
          <p:cNvSpPr txBox="1"/>
          <p:nvPr/>
        </p:nvSpPr>
        <p:spPr>
          <a:xfrm>
            <a:off x="16116337" y="6464599"/>
            <a:ext cx="4833054"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sym typeface="Helvetica Neue"/>
              </a:rPr>
              <a:t>Already computed</a:t>
            </a:r>
          </a:p>
        </p:txBody>
      </p:sp>
      <p:sp>
        <p:nvSpPr>
          <p:cNvPr id="28" name="Left Bracket 27"/>
          <p:cNvSpPr/>
          <p:nvPr/>
        </p:nvSpPr>
        <p:spPr>
          <a:xfrm>
            <a:off x="3348405" y="4062127"/>
            <a:ext cx="664794" cy="8719955"/>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9" name="Left Bracket 28"/>
          <p:cNvSpPr/>
          <p:nvPr/>
        </p:nvSpPr>
        <p:spPr>
          <a:xfrm flipH="1">
            <a:off x="4113601" y="4058138"/>
            <a:ext cx="604456" cy="8719955"/>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32" name="Straight Arrow Connector 31"/>
          <p:cNvCxnSpPr/>
          <p:nvPr/>
        </p:nvCxnSpPr>
        <p:spPr>
          <a:xfrm flipH="1">
            <a:off x="4166750" y="2435201"/>
            <a:ext cx="3669150" cy="1392062"/>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pic>
        <p:nvPicPr>
          <p:cNvPr id="33" name="Picture 32"/>
          <p:cNvPicPr>
            <a:picLocks noChangeAspect="1"/>
          </p:cNvPicPr>
          <p:nvPr/>
        </p:nvPicPr>
        <p:blipFill>
          <a:blip r:embed="rId2"/>
          <a:stretch>
            <a:fillRect/>
          </a:stretch>
        </p:blipFill>
        <p:spPr>
          <a:xfrm>
            <a:off x="8246112" y="1613443"/>
            <a:ext cx="6096000" cy="1524000"/>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958" y="3479844"/>
            <a:ext cx="4829154" cy="8933938"/>
          </a:xfrm>
          <a:prstGeom prst="rect">
            <a:avLst/>
          </a:prstGeom>
        </p:spPr>
      </p:pic>
      <p:pic>
        <p:nvPicPr>
          <p:cNvPr id="36" name="Picture 35"/>
          <p:cNvPicPr>
            <a:picLocks noChangeAspect="1"/>
          </p:cNvPicPr>
          <p:nvPr/>
        </p:nvPicPr>
        <p:blipFill>
          <a:blip r:embed="rId4"/>
          <a:stretch>
            <a:fillRect/>
          </a:stretch>
        </p:blipFill>
        <p:spPr>
          <a:xfrm>
            <a:off x="3416958" y="11994919"/>
            <a:ext cx="1270000" cy="635000"/>
          </a:xfrm>
          <a:prstGeom prst="rect">
            <a:avLst/>
          </a:prstGeom>
        </p:spPr>
      </p:pic>
      <p:sp>
        <p:nvSpPr>
          <p:cNvPr id="37"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
        <p:nvSpPr>
          <p:cNvPr id="20" name="Left Bracket 19">
            <a:extLst>
              <a:ext uri="{FF2B5EF4-FFF2-40B4-BE49-F238E27FC236}">
                <a16:creationId xmlns:a16="http://schemas.microsoft.com/office/drawing/2014/main" id="{7EC00B59-0BEB-954A-96D8-906E45301816}"/>
              </a:ext>
            </a:extLst>
          </p:cNvPr>
          <p:cNvSpPr/>
          <p:nvPr/>
        </p:nvSpPr>
        <p:spPr>
          <a:xfrm rot="16200000">
            <a:off x="13538837" y="4700120"/>
            <a:ext cx="664794" cy="2354579"/>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1" name="TextBox 20">
            <a:extLst>
              <a:ext uri="{FF2B5EF4-FFF2-40B4-BE49-F238E27FC236}">
                <a16:creationId xmlns:a16="http://schemas.microsoft.com/office/drawing/2014/main" id="{0D08E0F8-CFC7-954A-AE6C-03BD821732B4}"/>
              </a:ext>
            </a:extLst>
          </p:cNvPr>
          <p:cNvSpPr txBox="1"/>
          <p:nvPr/>
        </p:nvSpPr>
        <p:spPr>
          <a:xfrm>
            <a:off x="12913935" y="6388399"/>
            <a:ext cx="1897955" cy="864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lang="en-US" sz="4500" dirty="0"/>
              <a:t>K</a:t>
            </a:r>
            <a:r>
              <a:rPr kumimoji="0" lang="en-US" sz="4500" b="0" i="0" u="none" strike="noStrike" cap="none" spc="0" normalizeH="0" baseline="0" dirty="0">
                <a:ln>
                  <a:noFill/>
                </a:ln>
                <a:solidFill>
                  <a:schemeClr val="accent4">
                    <a:hueOff val="2021612"/>
                    <a:satOff val="-86562"/>
                    <a:lumOff val="52470"/>
                  </a:schemeClr>
                </a:solidFill>
                <a:effectLst/>
                <a:uFillTx/>
                <a:sym typeface="Helvetica Neue"/>
              </a:rPr>
              <a:t>nown</a:t>
            </a:r>
          </a:p>
        </p:txBody>
      </p:sp>
      <p:sp>
        <p:nvSpPr>
          <p:cNvPr id="23" name="Left Bracket 22">
            <a:extLst>
              <a:ext uri="{FF2B5EF4-FFF2-40B4-BE49-F238E27FC236}">
                <a16:creationId xmlns:a16="http://schemas.microsoft.com/office/drawing/2014/main" id="{A4F8DA55-E768-9D4F-9D2D-58B5AF58CCE4}"/>
              </a:ext>
            </a:extLst>
          </p:cNvPr>
          <p:cNvSpPr/>
          <p:nvPr/>
        </p:nvSpPr>
        <p:spPr>
          <a:xfrm rot="16200000">
            <a:off x="10438967" y="4337778"/>
            <a:ext cx="664794" cy="2977663"/>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8" name="TextBox 37">
            <a:extLst>
              <a:ext uri="{FF2B5EF4-FFF2-40B4-BE49-F238E27FC236}">
                <a16:creationId xmlns:a16="http://schemas.microsoft.com/office/drawing/2014/main" id="{331F87F8-CB47-254D-A1B4-A2FE334FCB6D}"/>
              </a:ext>
            </a:extLst>
          </p:cNvPr>
          <p:cNvSpPr txBox="1"/>
          <p:nvPr/>
        </p:nvSpPr>
        <p:spPr>
          <a:xfrm>
            <a:off x="8924103" y="6393020"/>
            <a:ext cx="3872855" cy="23878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r>
              <a:rPr kumimoji="0" lang="en-US" sz="4500" b="0" i="0" u="none" strike="noStrike" cap="none" spc="0" normalizeH="0" baseline="0" dirty="0">
                <a:ln>
                  <a:noFill/>
                </a:ln>
                <a:solidFill>
                  <a:schemeClr val="accent4">
                    <a:hueOff val="2021612"/>
                    <a:satOff val="-86562"/>
                    <a:lumOff val="52470"/>
                  </a:schemeClr>
                </a:solidFill>
                <a:effectLst/>
                <a:uFillTx/>
                <a:sym typeface="Helvetica Neue"/>
              </a:rPr>
              <a:t>Depends on</a:t>
            </a:r>
          </a:p>
          <a:p>
            <a:pPr marL="0" marR="0" indent="0" algn="l" defTabSz="825500" rtl="0" fontAlgn="auto" latinLnBrk="0" hangingPunct="0">
              <a:lnSpc>
                <a:spcPct val="110000"/>
              </a:lnSpc>
              <a:spcBef>
                <a:spcPts val="0"/>
              </a:spcBef>
              <a:spcAft>
                <a:spcPts val="0"/>
              </a:spcAft>
              <a:buClrTx/>
              <a:buSzTx/>
              <a:buFontTx/>
              <a:buNone/>
              <a:tabLst/>
            </a:pPr>
            <a:r>
              <a:rPr lang="en-US" sz="4500" dirty="0"/>
              <a:t>current layer’s</a:t>
            </a:r>
          </a:p>
          <a:p>
            <a:pPr marL="0" marR="0" indent="0" algn="l" defTabSz="825500" rtl="0" fontAlgn="auto" latinLnBrk="0" hangingPunct="0">
              <a:lnSpc>
                <a:spcPct val="110000"/>
              </a:lnSpc>
              <a:spcBef>
                <a:spcPts val="0"/>
              </a:spcBef>
              <a:spcAft>
                <a:spcPts val="0"/>
              </a:spcAft>
              <a:buClrTx/>
              <a:buSzTx/>
              <a:buFontTx/>
              <a:buNone/>
              <a:tabLst/>
            </a:pPr>
            <a:r>
              <a:rPr lang="en-US" sz="4500" dirty="0"/>
              <a:t>structure</a:t>
            </a:r>
            <a:endParaRPr kumimoji="0" lang="en-US" sz="4500" b="0" i="0" u="none" strike="noStrike" cap="none" spc="0" normalizeH="0" baseline="0" dirty="0">
              <a:ln>
                <a:noFill/>
              </a:ln>
              <a:solidFill>
                <a:schemeClr val="accent4">
                  <a:hueOff val="2021612"/>
                  <a:satOff val="-86562"/>
                  <a:lumOff val="52470"/>
                </a:schemeClr>
              </a:solidFill>
              <a:effectLst/>
              <a:uFillTx/>
              <a:sym typeface="Helvetica Neue"/>
            </a:endParaRPr>
          </a:p>
        </p:txBody>
      </p:sp>
      <p:pic>
        <p:nvPicPr>
          <p:cNvPr id="39" name="Picture 38">
            <a:extLst>
              <a:ext uri="{FF2B5EF4-FFF2-40B4-BE49-F238E27FC236}">
                <a16:creationId xmlns:a16="http://schemas.microsoft.com/office/drawing/2014/main" id="{86B768D3-4745-3C4E-8034-EF7A90E28FCB}"/>
              </a:ext>
            </a:extLst>
          </p:cNvPr>
          <p:cNvPicPr>
            <a:picLocks noChangeAspect="1"/>
          </p:cNvPicPr>
          <p:nvPr/>
        </p:nvPicPr>
        <p:blipFill>
          <a:blip r:embed="rId5"/>
          <a:stretch>
            <a:fillRect/>
          </a:stretch>
        </p:blipFill>
        <p:spPr>
          <a:xfrm>
            <a:off x="8128000" y="4089400"/>
            <a:ext cx="13995400" cy="1473200"/>
          </a:xfrm>
          <a:prstGeom prst="rect">
            <a:avLst/>
          </a:prstGeom>
        </p:spPr>
      </p:pic>
      <p:sp>
        <p:nvSpPr>
          <p:cNvPr id="40" name="Left Bracket 39">
            <a:extLst>
              <a:ext uri="{FF2B5EF4-FFF2-40B4-BE49-F238E27FC236}">
                <a16:creationId xmlns:a16="http://schemas.microsoft.com/office/drawing/2014/main" id="{D0D45143-8FFE-FB4A-A911-19261C2670CE}"/>
              </a:ext>
            </a:extLst>
          </p:cNvPr>
          <p:cNvSpPr/>
          <p:nvPr/>
        </p:nvSpPr>
        <p:spPr>
          <a:xfrm rot="16200000">
            <a:off x="18291572" y="3190775"/>
            <a:ext cx="664794" cy="5373269"/>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1599615738"/>
      </p:ext>
    </p:extLst>
  </p:cSld>
  <p:clrMapOvr>
    <a:masterClrMapping/>
  </p:clrMapOvr>
  <p:transition spd="slow" advTm="8498"/>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1213" y="3305181"/>
            <a:ext cx="15715589" cy="8957887"/>
          </a:xfrm>
          <a:prstGeom prst="rect">
            <a:avLst/>
          </a:prstGeom>
        </p:spPr>
      </p:pic>
      <p:sp>
        <p:nvSpPr>
          <p:cNvPr id="1003" name="Shape 1003"/>
          <p:cNvSpPr>
            <a:spLocks noGrp="1"/>
          </p:cNvSpPr>
          <p:nvPr>
            <p:ph type="body" idx="16"/>
          </p:nvPr>
        </p:nvSpPr>
        <p:spPr>
          <a:prstGeom prst="rect">
            <a:avLst/>
          </a:prstGeom>
        </p:spPr>
        <p:txBody>
          <a:bodyPr/>
          <a:lstStyle/>
          <a:p>
            <a:pPr algn="ctr" defTabSz="584200">
              <a:lnSpc>
                <a:spcPct val="100000"/>
              </a:lnSpc>
              <a:defRPr sz="3200">
                <a:latin typeface="Helvetica Light"/>
                <a:ea typeface="Helvetica Light"/>
                <a:cs typeface="Helvetica Light"/>
                <a:sym typeface="Helvetica Light"/>
              </a:defRPr>
            </a:pPr>
            <a:endParaRPr/>
          </a:p>
        </p:txBody>
      </p:sp>
      <p:sp>
        <p:nvSpPr>
          <p:cNvPr id="30" name="Shape 1000"/>
          <p:cNvSpPr>
            <a:spLocks noGrp="1"/>
          </p:cNvSpPr>
          <p:nvPr>
            <p:ph type="body" idx="13"/>
          </p:nvPr>
        </p:nvSpPr>
        <p:spPr>
          <a:xfrm>
            <a:off x="1588159" y="1436724"/>
            <a:ext cx="3203121" cy="938719"/>
          </a:xfrm>
          <a:prstGeom prst="rect">
            <a:avLst/>
          </a:prstGeom>
        </p:spPr>
        <p:txBody>
          <a:bodyPr/>
          <a:lstStyle/>
          <a:p>
            <a:r>
              <a:rPr lang="en-US" dirty="0" err="1"/>
              <a:t>BackProp</a:t>
            </a:r>
            <a:endParaRPr dirty="0"/>
          </a:p>
        </p:txBody>
      </p:sp>
      <p:sp>
        <p:nvSpPr>
          <p:cNvPr id="31" name="Shape 1001"/>
          <p:cNvSpPr>
            <a:spLocks noGrp="1"/>
          </p:cNvSpPr>
          <p:nvPr>
            <p:ph type="body" idx="14"/>
          </p:nvPr>
        </p:nvSpPr>
        <p:spPr>
          <a:xfrm>
            <a:off x="1588159" y="2092800"/>
            <a:ext cx="3284874" cy="684803"/>
          </a:xfrm>
          <a:prstGeom prst="rect">
            <a:avLst/>
          </a:prstGeom>
        </p:spPr>
        <p:txBody>
          <a:bodyPr/>
          <a:lstStyle/>
          <a:p>
            <a:r>
              <a:rPr lang="en-US" dirty="0"/>
              <a:t>It’s Backwards !</a:t>
            </a:r>
          </a:p>
        </p:txBody>
      </p:sp>
      <p:pic>
        <p:nvPicPr>
          <p:cNvPr id="4" name="Picture 3"/>
          <p:cNvPicPr>
            <a:picLocks noChangeAspect="1"/>
          </p:cNvPicPr>
          <p:nvPr/>
        </p:nvPicPr>
        <p:blipFill>
          <a:blip r:embed="rId4"/>
          <a:stretch>
            <a:fillRect/>
          </a:stretch>
        </p:blipFill>
        <p:spPr>
          <a:xfrm>
            <a:off x="16471060" y="1427933"/>
            <a:ext cx="4483100" cy="1143000"/>
          </a:xfrm>
          <a:prstGeom prst="rect">
            <a:avLst/>
          </a:prstGeom>
        </p:spPr>
      </p:pic>
      <p:sp>
        <p:nvSpPr>
          <p:cNvPr id="32" name="Left Bracket 31"/>
          <p:cNvSpPr/>
          <p:nvPr/>
        </p:nvSpPr>
        <p:spPr>
          <a:xfrm>
            <a:off x="18834508" y="7115947"/>
            <a:ext cx="664794" cy="1383323"/>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3" name="Left Bracket 32"/>
          <p:cNvSpPr/>
          <p:nvPr/>
        </p:nvSpPr>
        <p:spPr>
          <a:xfrm flipH="1">
            <a:off x="19582692" y="7115947"/>
            <a:ext cx="604456" cy="1383323"/>
          </a:xfrm>
          <a:prstGeom prst="leftBracket">
            <a:avLst/>
          </a:prstGeom>
          <a:noFill/>
          <a:ln w="63500" cap="flat">
            <a:solidFill>
              <a:schemeClr val="bg1"/>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35" name="Straight Arrow Connector 34"/>
          <p:cNvCxnSpPr/>
          <p:nvPr/>
        </p:nvCxnSpPr>
        <p:spPr>
          <a:xfrm flipV="1">
            <a:off x="19531892" y="2777603"/>
            <a:ext cx="0" cy="3810766"/>
          </a:xfrm>
          <a:prstGeom prst="straightConnector1">
            <a:avLst/>
          </a:prstGeom>
          <a:noFill/>
          <a:ln w="63500" cap="flat">
            <a:solidFill>
              <a:schemeClr val="bg1"/>
            </a:solidFill>
            <a:prstDash val="solid"/>
            <a:bevel/>
            <a:tailEnd type="triangle"/>
          </a:ln>
          <a:effectLst/>
          <a:sp3d/>
        </p:spPr>
        <p:style>
          <a:lnRef idx="0">
            <a:scrgbClr r="0" g="0" b="0"/>
          </a:lnRef>
          <a:fillRef idx="0">
            <a:scrgbClr r="0" g="0" b="0"/>
          </a:fillRef>
          <a:effectRef idx="0">
            <a:scrgbClr r="0" g="0" b="0"/>
          </a:effectRef>
          <a:fontRef idx="none"/>
        </p:style>
      </p:cxnSp>
      <p:sp>
        <p:nvSpPr>
          <p:cNvPr id="45" name="Shape 1004"/>
          <p:cNvSpPr>
            <a:spLocks noGrp="1"/>
          </p:cNvSpPr>
          <p:nvPr>
            <p:ph type="body" idx="17"/>
          </p:nvPr>
        </p:nvSpPr>
        <p:spPr>
          <a:xfrm>
            <a:off x="285769" y="425734"/>
            <a:ext cx="1641090" cy="553998"/>
          </a:xfrm>
          <a:prstGeom prst="rect">
            <a:avLst/>
          </a:prstGeom>
        </p:spPr>
        <p:txBody>
          <a:bodyPr/>
          <a:lstStyle/>
          <a:p>
            <a:r>
              <a:rPr lang="en-US"/>
              <a:t>Learning</a:t>
            </a:r>
            <a:endParaRPr dirty="0"/>
          </a:p>
        </p:txBody>
      </p:sp>
    </p:spTree>
    <p:extLst>
      <p:ext uri="{BB962C8B-B14F-4D97-AF65-F5344CB8AC3E}">
        <p14:creationId xmlns:p14="http://schemas.microsoft.com/office/powerpoint/2010/main" val="42548748"/>
      </p:ext>
    </p:extLst>
  </p:cSld>
  <p:clrMapOvr>
    <a:masterClrMapping/>
  </p:clrMapOvr>
  <p:transition spd="slow" advTm="6753"/>
</p:sld>
</file>

<file path=ppt/theme/theme1.xml><?xml version="1.0" encoding="utf-8"?>
<a:theme xmlns:a="http://schemas.openxmlformats.org/drawingml/2006/main" name="White">
  <a:themeElements>
    <a:clrScheme name="White">
      <a:dk1>
        <a:srgbClr val="FDFDFD"/>
      </a:dk1>
      <a:lt1>
        <a:srgbClr val="FDFDFD"/>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blurRad="50800" dist="25400" dir="5400000" rotWithShape="0">
            <a:srgbClr val="000000">
              <a:alpha val="50000"/>
            </a:srgbClr>
          </a:outerShdw>
        </a:effectLst>
        <a:sp3d/>
      </a:spPr>
      <a:bodyPr rot="0" spcFirstLastPara="1" vertOverflow="overflow" horzOverflow="overflow" vert="horz" wrap="square" lIns="71435" tIns="71435" rIns="71435" bIns="71435" numCol="1" spcCol="38100" rtlCol="0" anchor="ctr">
        <a:spAutoFit/>
      </a:bodyPr>
      <a:lstStyle>
        <a:defPPr marL="0" marR="0" indent="0" algn="l" defTabSz="825500" rtl="0" fontAlgn="auto" latinLnBrk="0" hangingPunct="0">
          <a:lnSpc>
            <a:spcPct val="110000"/>
          </a:lnSpc>
          <a:spcBef>
            <a:spcPts val="0"/>
          </a:spcBef>
          <a:spcAft>
            <a:spcPts val="0"/>
          </a:spcAft>
          <a:buClrTx/>
          <a:buSzTx/>
          <a:buFontTx/>
          <a:buNone/>
          <a:tabLst/>
          <a:defRPr kumimoji="0"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508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10000"/>
          </a:lnSpc>
          <a:spcBef>
            <a:spcPts val="0"/>
          </a:spcBef>
          <a:spcAft>
            <a:spcPts val="0"/>
          </a:spcAft>
          <a:buClrTx/>
          <a:buSzTx/>
          <a:buFontTx/>
          <a:buNone/>
          <a:tabLst/>
          <a:defRPr kumimoji="0"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blurRad="50800" dist="25400" dir="5400000" rotWithShape="0">
            <a:srgbClr val="000000">
              <a:alpha val="50000"/>
            </a:srgbClr>
          </a:outerShdw>
        </a:effectLst>
        <a:sp3d/>
      </a:spPr>
      <a:bodyPr rot="0" spcFirstLastPara="1" vertOverflow="overflow" horzOverflow="overflow" vert="horz" wrap="square" lIns="71435" tIns="71435" rIns="71435" bIns="71435" numCol="1" spcCol="38100" rtlCol="0" anchor="ctr">
        <a:spAutoFit/>
      </a:bodyPr>
      <a:lstStyle>
        <a:defPPr marL="0" marR="0" indent="0" algn="l" defTabSz="825500" rtl="0" fontAlgn="auto" latinLnBrk="0" hangingPunct="0">
          <a:lnSpc>
            <a:spcPct val="110000"/>
          </a:lnSpc>
          <a:spcBef>
            <a:spcPts val="0"/>
          </a:spcBef>
          <a:spcAft>
            <a:spcPts val="0"/>
          </a:spcAft>
          <a:buClrTx/>
          <a:buSzTx/>
          <a:buFontTx/>
          <a:buNone/>
          <a:tabLst/>
          <a:defRPr kumimoji="0"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508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10000"/>
          </a:lnSpc>
          <a:spcBef>
            <a:spcPts val="0"/>
          </a:spcBef>
          <a:spcAft>
            <a:spcPts val="0"/>
          </a:spcAft>
          <a:buClrTx/>
          <a:buSzTx/>
          <a:buFontTx/>
          <a:buNone/>
          <a:tabLst/>
          <a:defRPr kumimoji="0"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9025</TotalTime>
  <Words>2733</Words>
  <Application>Microsoft Macintosh PowerPoint</Application>
  <PresentationFormat>Custom</PresentationFormat>
  <Paragraphs>910</Paragraphs>
  <Slides>147</Slides>
  <Notes>55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147</vt:i4>
      </vt:variant>
    </vt:vector>
  </HeadingPairs>
  <TitlesOfParts>
    <vt:vector size="155" baseType="lpstr">
      <vt:lpstr>Arial</vt:lpstr>
      <vt:lpstr>Helvetica</vt:lpstr>
      <vt:lpstr>Helvetica Light</vt:lpstr>
      <vt:lpstr>Helvetica Neue</vt:lpstr>
      <vt:lpstr>Helvetica Neue Light</vt:lpstr>
      <vt:lpstr>Helvetica Neue Medium</vt:lpstr>
      <vt:lpstr>Lucida Grande</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Timothee Lacroix</cp:lastModifiedBy>
  <cp:revision>255</cp:revision>
  <dcterms:modified xsi:type="dcterms:W3CDTF">2018-09-21T07:14:58Z</dcterms:modified>
</cp:coreProperties>
</file>